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  <p:sldMasterId id="2147483690" r:id="rId5"/>
    <p:sldMasterId id="2147483678" r:id="rId6"/>
  </p:sldMasterIdLst>
  <p:notesMasterIdLst>
    <p:notesMasterId r:id="rId22"/>
  </p:notesMasterIdLst>
  <p:handoutMasterIdLst>
    <p:handoutMasterId r:id="rId23"/>
  </p:handoutMasterIdLst>
  <p:sldIdLst>
    <p:sldId id="291" r:id="rId7"/>
    <p:sldId id="292" r:id="rId8"/>
    <p:sldId id="293" r:id="rId9"/>
    <p:sldId id="301" r:id="rId10"/>
    <p:sldId id="280" r:id="rId11"/>
    <p:sldId id="308" r:id="rId12"/>
    <p:sldId id="262" r:id="rId13"/>
    <p:sldId id="297" r:id="rId14"/>
    <p:sldId id="258" r:id="rId15"/>
    <p:sldId id="299" r:id="rId16"/>
    <p:sldId id="285" r:id="rId17"/>
    <p:sldId id="305" r:id="rId18"/>
    <p:sldId id="282" r:id="rId19"/>
    <p:sldId id="302" r:id="rId20"/>
    <p:sldId id="269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228"/>
    <a:srgbClr val="FEFEFD"/>
    <a:srgbClr val="0D365D"/>
    <a:srgbClr val="63656B"/>
    <a:srgbClr val="1C1C1D"/>
    <a:srgbClr val="FFFFFF"/>
    <a:srgbClr val="E7001A"/>
    <a:srgbClr val="E41F35"/>
    <a:srgbClr val="AB2327"/>
    <a:srgbClr val="EE5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91839" autoAdjust="0"/>
  </p:normalViewPr>
  <p:slideViewPr>
    <p:cSldViewPr snapToGrid="0">
      <p:cViewPr varScale="1">
        <p:scale>
          <a:sx n="106" d="100"/>
          <a:sy n="106" d="100"/>
        </p:scale>
        <p:origin x="354" y="96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49A0CA-19C7-EA48-A0A3-DC4B89B0B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841CB-BC00-2C49-BB44-AE4A37AAC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8008-7972-9E41-83EA-F9693AF6AE93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3F442-95F2-D747-9D2D-BABA2573CD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3607E-D73F-4140-9777-BE07799653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FA03F-6420-0644-A612-869BCF59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5E70-50BF-3C41-9579-FD4E815028A4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3AE6-B4CE-5E4F-82B3-FA97ABC36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8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9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Competitive deployment method cost    $4.84/unit</a:t>
            </a:r>
          </a:p>
          <a:p>
            <a:r>
              <a:rPr lang="en-US" b="1" dirty="0"/>
              <a:t>SIMPLY.connect deployment method cost            $1.45/unit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E3BE-0166-48D6-BDED-F02951E63E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6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With RL RAP a customer can go from isolated automation and process control application to full </a:t>
            </a:r>
            <a:r>
              <a:rPr lang="en-US" b="0" dirty="0" err="1"/>
              <a:t>IIoT</a:t>
            </a:r>
            <a:r>
              <a:rPr lang="en-US" b="0" dirty="0"/>
              <a:t> in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E3BE-0166-48D6-BDED-F02951E63E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4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RL has been selling remote access for years but the one component that’s been missing is an RL managed remote access server. Customers find it too much of a hassle to manage their own servers. RL gives them a remote access solution with a complete </a:t>
            </a:r>
            <a:r>
              <a:rPr lang="en-US" dirty="0" err="1"/>
              <a:t>IIoT</a:t>
            </a:r>
            <a:r>
              <a:rPr lang="en-US" dirty="0"/>
              <a:t>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1 free account per customer</a:t>
            </a:r>
          </a:p>
          <a:p>
            <a:r>
              <a:rPr lang="en-US" b="0" dirty="0"/>
              <a:t>The account name is tied to the customer’s domain name</a:t>
            </a:r>
          </a:p>
          <a:p>
            <a:r>
              <a:rPr lang="en-US" b="0" dirty="0"/>
              <a:t>* means that the feature can be increased by purchasing a license.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SAM/TAM will </a:t>
            </a:r>
            <a:r>
              <a:rPr lang="en-US" dirty="0" err="1"/>
              <a:t>sharescreen</a:t>
            </a:r>
            <a:r>
              <a:rPr lang="en-US" dirty="0"/>
              <a:t> and go over pricing with the channel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AE6-B4CE-5E4F-82B3-FA97ABC36E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0.xml"/><Relationship Id="rId7" Type="http://schemas.openxmlformats.org/officeDocument/2006/relationships/image" Target="../media/image1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2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Right-Facing Triangle">
            <a:extLst>
              <a:ext uri="{FF2B5EF4-FFF2-40B4-BE49-F238E27FC236}">
                <a16:creationId xmlns:a16="http://schemas.microsoft.com/office/drawing/2014/main" id="{3F302D87-F3CE-1D42-9655-10BA124C3063}"/>
              </a:ext>
            </a:extLst>
          </p:cNvPr>
          <p:cNvSpPr/>
          <p:nvPr userDrawn="1"/>
        </p:nvSpPr>
        <p:spPr>
          <a:xfrm rot="5400000">
            <a:off x="2205988" y="2479956"/>
            <a:ext cx="7416884" cy="186804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342900" sx="112000" sy="112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7A6DE-BBE6-8844-B240-11CF83C912BE}"/>
              </a:ext>
            </a:extLst>
          </p:cNvPr>
          <p:cNvSpPr/>
          <p:nvPr userDrawn="1"/>
        </p:nvSpPr>
        <p:spPr>
          <a:xfrm>
            <a:off x="-213577" y="0"/>
            <a:ext cx="51939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4D579-1982-F441-B59B-4DF93BBB0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0"/>
          <a:stretch/>
        </p:blipFill>
        <p:spPr>
          <a:xfrm rot="10800000" flipH="1">
            <a:off x="-212432" y="0"/>
            <a:ext cx="3545305" cy="6858000"/>
          </a:xfrm>
          <a:prstGeom prst="rect">
            <a:avLst/>
          </a:prstGeom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909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3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2104" y="2066544"/>
            <a:ext cx="463600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 dirty="0"/>
              <a:t>Click to Edit Content and Copy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2104" y="3113532"/>
            <a:ext cx="4636008" cy="356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 baseline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B25E26E-F9F3-DB48-9506-EF31E1680571}"/>
              </a:ext>
            </a:extLst>
          </p:cNvPr>
          <p:cNvSpPr/>
          <p:nvPr userDrawn="1"/>
        </p:nvSpPr>
        <p:spPr>
          <a:xfrm rot="820535">
            <a:off x="10875526" y="939468"/>
            <a:ext cx="1082939" cy="6141997"/>
          </a:xfrm>
          <a:custGeom>
            <a:avLst/>
            <a:gdLst>
              <a:gd name="connsiteX0" fmla="*/ 0 w 1019381"/>
              <a:gd name="connsiteY0" fmla="*/ 8502129 h 8502129"/>
              <a:gd name="connsiteX1" fmla="*/ 254845 w 1019381"/>
              <a:gd name="connsiteY1" fmla="*/ 0 h 8502129"/>
              <a:gd name="connsiteX2" fmla="*/ 1019381 w 1019381"/>
              <a:gd name="connsiteY2" fmla="*/ 0 h 8502129"/>
              <a:gd name="connsiteX3" fmla="*/ 764536 w 1019381"/>
              <a:gd name="connsiteY3" fmla="*/ 8502129 h 8502129"/>
              <a:gd name="connsiteX4" fmla="*/ 0 w 1019381"/>
              <a:gd name="connsiteY4" fmla="*/ 8502129 h 8502129"/>
              <a:gd name="connsiteX0" fmla="*/ 0 w 1019381"/>
              <a:gd name="connsiteY0" fmla="*/ 8502129 h 8502129"/>
              <a:gd name="connsiteX1" fmla="*/ 254845 w 1019381"/>
              <a:gd name="connsiteY1" fmla="*/ 0 h 8502129"/>
              <a:gd name="connsiteX2" fmla="*/ 1019381 w 1019381"/>
              <a:gd name="connsiteY2" fmla="*/ 0 h 8502129"/>
              <a:gd name="connsiteX3" fmla="*/ 809485 w 1019381"/>
              <a:gd name="connsiteY3" fmla="*/ 6976288 h 8502129"/>
              <a:gd name="connsiteX4" fmla="*/ 0 w 1019381"/>
              <a:gd name="connsiteY4" fmla="*/ 8502129 h 8502129"/>
              <a:gd name="connsiteX0" fmla="*/ 0 w 993603"/>
              <a:gd name="connsiteY0" fmla="*/ 7204515 h 7204515"/>
              <a:gd name="connsiteX1" fmla="*/ 229067 w 993603"/>
              <a:gd name="connsiteY1" fmla="*/ 0 h 7204515"/>
              <a:gd name="connsiteX2" fmla="*/ 993603 w 993603"/>
              <a:gd name="connsiteY2" fmla="*/ 0 h 7204515"/>
              <a:gd name="connsiteX3" fmla="*/ 783707 w 993603"/>
              <a:gd name="connsiteY3" fmla="*/ 6976288 h 7204515"/>
              <a:gd name="connsiteX4" fmla="*/ 0 w 993603"/>
              <a:gd name="connsiteY4" fmla="*/ 7204515 h 7204515"/>
              <a:gd name="connsiteX0" fmla="*/ 0 w 993603"/>
              <a:gd name="connsiteY0" fmla="*/ 7204515 h 7204515"/>
              <a:gd name="connsiteX1" fmla="*/ 189688 w 993603"/>
              <a:gd name="connsiteY1" fmla="*/ 1034930 h 7204515"/>
              <a:gd name="connsiteX2" fmla="*/ 993603 w 993603"/>
              <a:gd name="connsiteY2" fmla="*/ 0 h 7204515"/>
              <a:gd name="connsiteX3" fmla="*/ 783707 w 993603"/>
              <a:gd name="connsiteY3" fmla="*/ 6976288 h 7204515"/>
              <a:gd name="connsiteX4" fmla="*/ 0 w 993603"/>
              <a:gd name="connsiteY4" fmla="*/ 7204515 h 7204515"/>
              <a:gd name="connsiteX0" fmla="*/ 0 w 894121"/>
              <a:gd name="connsiteY0" fmla="*/ 6169585 h 6169585"/>
              <a:gd name="connsiteX1" fmla="*/ 189688 w 894121"/>
              <a:gd name="connsiteY1" fmla="*/ 0 h 6169585"/>
              <a:gd name="connsiteX2" fmla="*/ 894121 w 894121"/>
              <a:gd name="connsiteY2" fmla="*/ 2130868 h 6169585"/>
              <a:gd name="connsiteX3" fmla="*/ 783707 w 894121"/>
              <a:gd name="connsiteY3" fmla="*/ 5941358 h 6169585"/>
              <a:gd name="connsiteX4" fmla="*/ 0 w 894121"/>
              <a:gd name="connsiteY4" fmla="*/ 6169585 h 6169585"/>
              <a:gd name="connsiteX0" fmla="*/ 0 w 894121"/>
              <a:gd name="connsiteY0" fmla="*/ 6184950 h 6184950"/>
              <a:gd name="connsiteX1" fmla="*/ 239943 w 894121"/>
              <a:gd name="connsiteY1" fmla="*/ 0 h 6184950"/>
              <a:gd name="connsiteX2" fmla="*/ 894121 w 894121"/>
              <a:gd name="connsiteY2" fmla="*/ 2146233 h 6184950"/>
              <a:gd name="connsiteX3" fmla="*/ 783707 w 894121"/>
              <a:gd name="connsiteY3" fmla="*/ 5956723 h 6184950"/>
              <a:gd name="connsiteX4" fmla="*/ 0 w 894121"/>
              <a:gd name="connsiteY4" fmla="*/ 6184950 h 6184950"/>
              <a:gd name="connsiteX0" fmla="*/ 0 w 1068127"/>
              <a:gd name="connsiteY0" fmla="*/ 6184950 h 6184950"/>
              <a:gd name="connsiteX1" fmla="*/ 239943 w 1068127"/>
              <a:gd name="connsiteY1" fmla="*/ 0 h 6184950"/>
              <a:gd name="connsiteX2" fmla="*/ 1068127 w 1068127"/>
              <a:gd name="connsiteY2" fmla="*/ 715578 h 6184950"/>
              <a:gd name="connsiteX3" fmla="*/ 783707 w 1068127"/>
              <a:gd name="connsiteY3" fmla="*/ 5956723 h 6184950"/>
              <a:gd name="connsiteX4" fmla="*/ 0 w 1068127"/>
              <a:gd name="connsiteY4" fmla="*/ 6184950 h 6184950"/>
              <a:gd name="connsiteX0" fmla="*/ 0 w 1068127"/>
              <a:gd name="connsiteY0" fmla="*/ 7297485 h 7297485"/>
              <a:gd name="connsiteX1" fmla="*/ 681545 w 1068127"/>
              <a:gd name="connsiteY1" fmla="*/ 0 h 7297485"/>
              <a:gd name="connsiteX2" fmla="*/ 1068127 w 1068127"/>
              <a:gd name="connsiteY2" fmla="*/ 1828113 h 7297485"/>
              <a:gd name="connsiteX3" fmla="*/ 783707 w 1068127"/>
              <a:gd name="connsiteY3" fmla="*/ 7069258 h 7297485"/>
              <a:gd name="connsiteX4" fmla="*/ 0 w 1068127"/>
              <a:gd name="connsiteY4" fmla="*/ 7297485 h 7297485"/>
              <a:gd name="connsiteX0" fmla="*/ 0 w 1068127"/>
              <a:gd name="connsiteY0" fmla="*/ 7758084 h 7758084"/>
              <a:gd name="connsiteX1" fmla="*/ 636491 w 1068127"/>
              <a:gd name="connsiteY1" fmla="*/ 0 h 7758084"/>
              <a:gd name="connsiteX2" fmla="*/ 1068127 w 1068127"/>
              <a:gd name="connsiteY2" fmla="*/ 2288712 h 7758084"/>
              <a:gd name="connsiteX3" fmla="*/ 783707 w 1068127"/>
              <a:gd name="connsiteY3" fmla="*/ 7529857 h 7758084"/>
              <a:gd name="connsiteX4" fmla="*/ 0 w 1068127"/>
              <a:gd name="connsiteY4" fmla="*/ 7758084 h 7758084"/>
              <a:gd name="connsiteX0" fmla="*/ 0 w 1108474"/>
              <a:gd name="connsiteY0" fmla="*/ 7758084 h 7758084"/>
              <a:gd name="connsiteX1" fmla="*/ 636491 w 1108474"/>
              <a:gd name="connsiteY1" fmla="*/ 0 h 7758084"/>
              <a:gd name="connsiteX2" fmla="*/ 1108474 w 1108474"/>
              <a:gd name="connsiteY2" fmla="*/ 2888752 h 7758084"/>
              <a:gd name="connsiteX3" fmla="*/ 783707 w 1108474"/>
              <a:gd name="connsiteY3" fmla="*/ 7529857 h 7758084"/>
              <a:gd name="connsiteX4" fmla="*/ 0 w 1108474"/>
              <a:gd name="connsiteY4" fmla="*/ 7758084 h 7758084"/>
              <a:gd name="connsiteX0" fmla="*/ 0 w 1108474"/>
              <a:gd name="connsiteY0" fmla="*/ 7520989 h 7520989"/>
              <a:gd name="connsiteX1" fmla="*/ 635221 w 1108474"/>
              <a:gd name="connsiteY1" fmla="*/ 0 h 7520989"/>
              <a:gd name="connsiteX2" fmla="*/ 1108474 w 1108474"/>
              <a:gd name="connsiteY2" fmla="*/ 2651657 h 7520989"/>
              <a:gd name="connsiteX3" fmla="*/ 783707 w 1108474"/>
              <a:gd name="connsiteY3" fmla="*/ 7292762 h 7520989"/>
              <a:gd name="connsiteX4" fmla="*/ 0 w 1108474"/>
              <a:gd name="connsiteY4" fmla="*/ 7520989 h 7520989"/>
              <a:gd name="connsiteX0" fmla="*/ 0 w 1100330"/>
              <a:gd name="connsiteY0" fmla="*/ 7479208 h 7479208"/>
              <a:gd name="connsiteX1" fmla="*/ 627077 w 1100330"/>
              <a:gd name="connsiteY1" fmla="*/ 0 h 7479208"/>
              <a:gd name="connsiteX2" fmla="*/ 1100330 w 1100330"/>
              <a:gd name="connsiteY2" fmla="*/ 2651657 h 7479208"/>
              <a:gd name="connsiteX3" fmla="*/ 775563 w 1100330"/>
              <a:gd name="connsiteY3" fmla="*/ 7292762 h 7479208"/>
              <a:gd name="connsiteX4" fmla="*/ 0 w 1100330"/>
              <a:gd name="connsiteY4" fmla="*/ 7479208 h 7479208"/>
              <a:gd name="connsiteX0" fmla="*/ 0 w 1100330"/>
              <a:gd name="connsiteY0" fmla="*/ 7116763 h 7116763"/>
              <a:gd name="connsiteX1" fmla="*/ 601370 w 1100330"/>
              <a:gd name="connsiteY1" fmla="*/ 0 h 7116763"/>
              <a:gd name="connsiteX2" fmla="*/ 1100330 w 1100330"/>
              <a:gd name="connsiteY2" fmla="*/ 2289212 h 7116763"/>
              <a:gd name="connsiteX3" fmla="*/ 775563 w 1100330"/>
              <a:gd name="connsiteY3" fmla="*/ 6930317 h 7116763"/>
              <a:gd name="connsiteX4" fmla="*/ 0 w 1100330"/>
              <a:gd name="connsiteY4" fmla="*/ 7116763 h 7116763"/>
              <a:gd name="connsiteX0" fmla="*/ 0 w 1100330"/>
              <a:gd name="connsiteY0" fmla="*/ 7158048 h 7158048"/>
              <a:gd name="connsiteX1" fmla="*/ 676838 w 1100330"/>
              <a:gd name="connsiteY1" fmla="*/ 0 h 7158048"/>
              <a:gd name="connsiteX2" fmla="*/ 1100330 w 1100330"/>
              <a:gd name="connsiteY2" fmla="*/ 2330497 h 7158048"/>
              <a:gd name="connsiteX3" fmla="*/ 775563 w 1100330"/>
              <a:gd name="connsiteY3" fmla="*/ 6971602 h 7158048"/>
              <a:gd name="connsiteX4" fmla="*/ 0 w 1100330"/>
              <a:gd name="connsiteY4" fmla="*/ 7158048 h 7158048"/>
              <a:gd name="connsiteX0" fmla="*/ 0 w 1100330"/>
              <a:gd name="connsiteY0" fmla="*/ 7195796 h 7195796"/>
              <a:gd name="connsiteX1" fmla="*/ 601795 w 1100330"/>
              <a:gd name="connsiteY1" fmla="*/ 0 h 7195796"/>
              <a:gd name="connsiteX2" fmla="*/ 1100330 w 1100330"/>
              <a:gd name="connsiteY2" fmla="*/ 2368245 h 7195796"/>
              <a:gd name="connsiteX3" fmla="*/ 775563 w 1100330"/>
              <a:gd name="connsiteY3" fmla="*/ 7009350 h 7195796"/>
              <a:gd name="connsiteX4" fmla="*/ 0 w 1100330"/>
              <a:gd name="connsiteY4" fmla="*/ 7195796 h 7195796"/>
              <a:gd name="connsiteX0" fmla="*/ 0 w 1073439"/>
              <a:gd name="connsiteY0" fmla="*/ 7195796 h 7195796"/>
              <a:gd name="connsiteX1" fmla="*/ 601795 w 1073439"/>
              <a:gd name="connsiteY1" fmla="*/ 0 h 7195796"/>
              <a:gd name="connsiteX2" fmla="*/ 1073439 w 1073439"/>
              <a:gd name="connsiteY2" fmla="*/ 2420117 h 7195796"/>
              <a:gd name="connsiteX3" fmla="*/ 775563 w 1073439"/>
              <a:gd name="connsiteY3" fmla="*/ 7009350 h 7195796"/>
              <a:gd name="connsiteX4" fmla="*/ 0 w 1073439"/>
              <a:gd name="connsiteY4" fmla="*/ 7195796 h 7195796"/>
              <a:gd name="connsiteX0" fmla="*/ 0 w 1073439"/>
              <a:gd name="connsiteY0" fmla="*/ 7171737 h 7171737"/>
              <a:gd name="connsiteX1" fmla="*/ 569138 w 1073439"/>
              <a:gd name="connsiteY1" fmla="*/ 0 h 7171737"/>
              <a:gd name="connsiteX2" fmla="*/ 1073439 w 1073439"/>
              <a:gd name="connsiteY2" fmla="*/ 2396058 h 7171737"/>
              <a:gd name="connsiteX3" fmla="*/ 775563 w 1073439"/>
              <a:gd name="connsiteY3" fmla="*/ 6985291 h 7171737"/>
              <a:gd name="connsiteX4" fmla="*/ 0 w 1073439"/>
              <a:gd name="connsiteY4" fmla="*/ 7171737 h 7171737"/>
              <a:gd name="connsiteX0" fmla="*/ 0 w 1073439"/>
              <a:gd name="connsiteY0" fmla="*/ 7182246 h 7182246"/>
              <a:gd name="connsiteX1" fmla="*/ 588348 w 1073439"/>
              <a:gd name="connsiteY1" fmla="*/ 0 h 7182246"/>
              <a:gd name="connsiteX2" fmla="*/ 1073439 w 1073439"/>
              <a:gd name="connsiteY2" fmla="*/ 2406567 h 7182246"/>
              <a:gd name="connsiteX3" fmla="*/ 775563 w 1073439"/>
              <a:gd name="connsiteY3" fmla="*/ 6995800 h 7182246"/>
              <a:gd name="connsiteX4" fmla="*/ 0 w 1073439"/>
              <a:gd name="connsiteY4" fmla="*/ 7182246 h 7182246"/>
              <a:gd name="connsiteX0" fmla="*/ 0 w 1077477"/>
              <a:gd name="connsiteY0" fmla="*/ 7182246 h 7182246"/>
              <a:gd name="connsiteX1" fmla="*/ 588348 w 1077477"/>
              <a:gd name="connsiteY1" fmla="*/ 0 h 7182246"/>
              <a:gd name="connsiteX2" fmla="*/ 1077477 w 1077477"/>
              <a:gd name="connsiteY2" fmla="*/ 2405414 h 7182246"/>
              <a:gd name="connsiteX3" fmla="*/ 775563 w 1077477"/>
              <a:gd name="connsiteY3" fmla="*/ 6995800 h 7182246"/>
              <a:gd name="connsiteX4" fmla="*/ 0 w 1077477"/>
              <a:gd name="connsiteY4" fmla="*/ 7182246 h 7182246"/>
              <a:gd name="connsiteX0" fmla="*/ 0 w 1082939"/>
              <a:gd name="connsiteY0" fmla="*/ 7210268 h 7210268"/>
              <a:gd name="connsiteX1" fmla="*/ 593810 w 1082939"/>
              <a:gd name="connsiteY1" fmla="*/ 0 h 7210268"/>
              <a:gd name="connsiteX2" fmla="*/ 1082939 w 1082939"/>
              <a:gd name="connsiteY2" fmla="*/ 2405414 h 7210268"/>
              <a:gd name="connsiteX3" fmla="*/ 781025 w 1082939"/>
              <a:gd name="connsiteY3" fmla="*/ 6995800 h 7210268"/>
              <a:gd name="connsiteX4" fmla="*/ 0 w 1082939"/>
              <a:gd name="connsiteY4" fmla="*/ 7210268 h 721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939" h="7210268">
                <a:moveTo>
                  <a:pt x="0" y="7210268"/>
                </a:moveTo>
                <a:lnTo>
                  <a:pt x="593810" y="0"/>
                </a:lnTo>
                <a:lnTo>
                  <a:pt x="1082939" y="2405414"/>
                </a:lnTo>
                <a:lnTo>
                  <a:pt x="781025" y="6995800"/>
                </a:lnTo>
                <a:lnTo>
                  <a:pt x="0" y="7210268"/>
                </a:lnTo>
                <a:close/>
              </a:path>
            </a:pathLst>
          </a:cu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7" y="6073333"/>
            <a:ext cx="3463986" cy="146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4970917"/>
            <a:ext cx="3469373" cy="8915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813817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6256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0920F4-E584-4046-AFF0-AAE539D7AFB1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F2ADE-7BAE-FE48-B737-68A29D1255F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ack sign with white text&#10;&#10;Description automatically generated">
            <a:extLst>
              <a:ext uri="{FF2B5EF4-FFF2-40B4-BE49-F238E27FC236}">
                <a16:creationId xmlns:a16="http://schemas.microsoft.com/office/drawing/2014/main" id="{761C9082-60BC-064E-AAC2-FA3CC4BCB7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9D67A6A4-CC50-FB45-909B-1C321A7286C5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BB49E-A8AC-7448-9581-7F73A7F9C64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Standard Page Heading - Plain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84AA358-6F8F-1F44-A4DF-42AB851CE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1074" y="1901952"/>
            <a:ext cx="10945444" cy="3950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56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Ghos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D1BD61-634F-4A47-B174-A2F0D04F66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4048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A84AA358-6F8F-1F44-A4DF-42AB851CE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1074" y="1901952"/>
            <a:ext cx="10945444" cy="3950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D351E-588E-4A44-9A4C-F077BEC197A3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2B03C-1F04-1548-8AE3-5ED0CD3AFB28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ack sign with white text&#10;&#10;Description automatically generated">
            <a:extLst>
              <a:ext uri="{FF2B5EF4-FFF2-40B4-BE49-F238E27FC236}">
                <a16:creationId xmlns:a16="http://schemas.microsoft.com/office/drawing/2014/main" id="{8B3B3BF9-70E0-C04D-95B1-2A525903F0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1167E51F-DB4F-AC47-8099-7D8A2098F8F3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936E1-0ECB-D242-81A6-7025B169F77D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Standard Page Heading - Ghosted Arrow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4196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1A4E53-853D-524D-85DA-2A286E4087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8A64A7-C697-5645-95FC-AAB0A0E5D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0"/>
          <a:stretch/>
        </p:blipFill>
        <p:spPr>
          <a:xfrm rot="10800000" flipH="1">
            <a:off x="0" y="-15676"/>
            <a:ext cx="3545305" cy="6858000"/>
          </a:xfrm>
          <a:prstGeom prst="rect">
            <a:avLst/>
          </a:prstGeom>
        </p:spPr>
      </p:pic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2" name="think-cell Slide" r:id="rId6" imgW="381" imgH="381" progId="TCLayout.ActiveDocument.1">
                  <p:embed/>
                </p:oleObj>
              </mc:Choice>
              <mc:Fallback>
                <p:oleObj name="think-cell Slide" r:id="rId6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FD351E-588E-4A44-9A4C-F077BEC197A3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2B03C-1F04-1548-8AE3-5ED0CD3AFB28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CD8734E-2BFC-E445-8F94-3A5BE2C22B7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91074" y="1901952"/>
            <a:ext cx="10945444" cy="201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5B08C399-0ECB-D74E-A4B9-4F31C3F7F1B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91074" y="4023360"/>
            <a:ext cx="10945444" cy="201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DDE3D5FD-96D0-214C-96B9-EFF1764729D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1F21C825-EAB4-9F48-9181-EC0EE205D970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8FA77-9DCC-AE45-B246-42FAC673B4F6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Double Horizontal - Ghosted Arrow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689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720980" y="1901952"/>
            <a:ext cx="5230367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1F4DD03-79D4-834A-B13E-882AC0269CF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343161" y="1901952"/>
            <a:ext cx="5230367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78A90-16B3-544C-A7AC-D58F4EBAE6D5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1D2184-173D-A542-AD05-41D96DE269F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42E0F146-3C04-264E-AD2C-ACC5A17664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16007CB1-868D-254F-988F-BC008F952FE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53AA0-C7EE-5D46-8553-1DF8CD274ADE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Double Vertical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89241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2952" y="0"/>
            <a:ext cx="6099048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19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31D513C-0038-A840-BA0F-5E5095A01FB5}"/>
              </a:ext>
            </a:extLst>
          </p:cNvPr>
          <p:cNvSpPr/>
          <p:nvPr userDrawn="1"/>
        </p:nvSpPr>
        <p:spPr>
          <a:xfrm>
            <a:off x="5620938" y="2973615"/>
            <a:ext cx="950124" cy="9107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91CD6-944A-4C4A-AA24-336273FB0457}"/>
              </a:ext>
            </a:extLst>
          </p:cNvPr>
          <p:cNvSpPr txBox="1"/>
          <p:nvPr userDrawn="1"/>
        </p:nvSpPr>
        <p:spPr>
          <a:xfrm>
            <a:off x="5710990" y="3202559"/>
            <a:ext cx="770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VS.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B6C317-D2CE-3A4D-B860-6B95243BC75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AD97C8-94B5-4143-9125-218476B8E543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0176EB27-E6A1-B349-A0E5-3A180521118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 black sign with white text&#10;&#10;Description automatically generated">
            <a:extLst>
              <a:ext uri="{FF2B5EF4-FFF2-40B4-BE49-F238E27FC236}">
                <a16:creationId xmlns:a16="http://schemas.microsoft.com/office/drawing/2014/main" id="{2EE990C8-BE75-2E45-9C80-2E8B9CC443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38834FB2-55E3-CD47-A772-F786AFFF0ED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23324" y="1902691"/>
            <a:ext cx="4571747" cy="388477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</a:t>
            </a:r>
            <a:br>
              <a:rPr lang="en-US" dirty="0"/>
            </a:br>
            <a:r>
              <a:rPr lang="en-US" dirty="0"/>
              <a:t>Click on the icon below to get started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E1837556-8C8E-D54F-983C-C6E759EAF009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856603" y="1902691"/>
            <a:ext cx="4571747" cy="388477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</a:t>
            </a:r>
            <a:br>
              <a:rPr lang="en-US" dirty="0"/>
            </a:br>
            <a:r>
              <a:rPr lang="en-US" dirty="0"/>
              <a:t>Click on the icon below to get started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F2B08-937D-5947-A8AA-579782E33DD4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572000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Comparison 1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572000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51962" y="0"/>
            <a:ext cx="4572000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Comparison 2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66202" y="1150685"/>
            <a:ext cx="4572000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587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Spli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2952" y="-1"/>
            <a:ext cx="6099048" cy="685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8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E3BDCF0C-CA81-9548-9342-529298AEE8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2456" y="1901951"/>
            <a:ext cx="4916344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07933-3389-7C41-9AD0-3A5AF2F626EA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B56C97-5C22-F243-9EE1-CC08E7302D7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61EEE53-9B94-CE4A-B003-7CE7E2CE8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69575ED7-0A41-B64B-9262-92AF4B420C54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6092825" y="-1"/>
            <a:ext cx="6099175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</a:t>
            </a:r>
            <a:br>
              <a:rPr lang="en-US" dirty="0"/>
            </a:br>
            <a:r>
              <a:rPr lang="en-US" dirty="0"/>
              <a:t>Click on the icon below to get started.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A0FAF-B1DD-1741-982E-D59C25899E41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919472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Gray Back Split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919472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5238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Spli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6092825" y="-1"/>
            <a:ext cx="6099175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</a:t>
            </a:r>
            <a:br>
              <a:rPr lang="en-US" dirty="0"/>
            </a:br>
            <a:r>
              <a:rPr lang="en-US" dirty="0"/>
              <a:t>Click on the icon below to get started.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6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078FE57-77EE-254F-8309-3A9B5686B90A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B35EF0-46CD-8045-9DA6-147FD038ECE3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black sign with white text&#10;&#10;Description automatically generated">
            <a:extLst>
              <a:ext uri="{FF2B5EF4-FFF2-40B4-BE49-F238E27FC236}">
                <a16:creationId xmlns:a16="http://schemas.microsoft.com/office/drawing/2014/main" id="{B868B56D-5297-974D-BEFB-D6F8D2C99F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F0E59DAF-F025-C64D-B5CD-BCCE948D060B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7D5A0-7C85-8D4F-A925-93411FFAD676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4919472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White Back Split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4919472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3BDCF0C-CA81-9548-9342-529298AEE8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2456" y="1901951"/>
            <a:ext cx="4916344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807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1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52788" y="1901952"/>
            <a:ext cx="2713789" cy="1008678"/>
          </a:xfrm>
          <a:prstGeom prst="rect">
            <a:avLst/>
          </a:prstGeom>
          <a:solidFill>
            <a:srgbClr val="AB2228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552788" y="3090672"/>
            <a:ext cx="5559256" cy="28895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4"/>
          </p:nvPr>
        </p:nvSpPr>
        <p:spPr>
          <a:xfrm>
            <a:off x="6231690" y="3090672"/>
            <a:ext cx="5559256" cy="28895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3C7926EE-7162-394E-AC94-4F56C647940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98255" y="1901952"/>
            <a:ext cx="2713789" cy="10086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016C6094-D5BD-AD4B-83F6-83F7A341C74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231691" y="1901952"/>
            <a:ext cx="2713789" cy="1008678"/>
          </a:xfrm>
          <a:prstGeom prst="rect">
            <a:avLst/>
          </a:prstGeom>
          <a:solidFill>
            <a:srgbClr val="0D365D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818F04B-BD29-2E44-9A61-FB64559B7A17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077158" y="1901952"/>
            <a:ext cx="2713789" cy="10086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C459B0-7D32-AE4C-B823-B0C33E03648A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9B2E69-38CA-8A47-9E22-10343E532865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lack sign with white text&#10;&#10;Description automatically generated">
            <a:extLst>
              <a:ext uri="{FF2B5EF4-FFF2-40B4-BE49-F238E27FC236}">
                <a16:creationId xmlns:a16="http://schemas.microsoft.com/office/drawing/2014/main" id="{8CE43DDE-1299-304D-AA99-FEDCD89AF0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504057A5-1AAB-A04B-B699-F6A5675B275D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D1B2E-009C-9544-A820-CF14D15A0D61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Multi chart, multi image slide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76863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57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762982" y="1901952"/>
            <a:ext cx="2823021" cy="4079748"/>
          </a:xfrm>
          <a:prstGeom prst="rect">
            <a:avLst/>
          </a:prstGeom>
          <a:solidFill>
            <a:srgbClr val="AB2228"/>
          </a:solidFill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Copy Block, Infographic, Image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52788" y="3995927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Copy Block, Infographic,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F8F984E-C8A7-7042-85C7-63EA05CF56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49201" y="1901951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Copy Block, Infographic,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711F772-1F11-9A41-9FFE-87AAB0FF7869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7663162" y="3995927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Copy Block, Infographic,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CD5CA76-ADA4-C842-984A-4BCD01298557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659575" y="1901951"/>
            <a:ext cx="4134959" cy="1975104"/>
          </a:xfrm>
          <a:prstGeom prst="rect">
            <a:avLst/>
          </a:prstGeom>
          <a:solidFill>
            <a:srgbClr val="D9DCD8"/>
          </a:solidFill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Copy Block, Infographic,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F8E388-E713-BC40-80A7-48B42EAAB9A3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F646FA-F3F8-6E4D-A755-21F7238E5490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ack sign with white text&#10;&#10;Description automatically generated">
            <a:extLst>
              <a:ext uri="{FF2B5EF4-FFF2-40B4-BE49-F238E27FC236}">
                <a16:creationId xmlns:a16="http://schemas.microsoft.com/office/drawing/2014/main" id="{12F38B39-1245-974D-94A8-D1EE4F7586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4C203645-752B-614C-8441-1812530BF58D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79E901-3A03-1E4C-BA8A-CD4E43BAF00A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6206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Char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0846E2A-2D02-DD40-A0A9-14CF7831ED2C}"/>
              </a:ext>
            </a:extLst>
          </p:cNvPr>
          <p:cNvSpPr/>
          <p:nvPr userDrawn="1"/>
        </p:nvSpPr>
        <p:spPr>
          <a:xfrm>
            <a:off x="8661981" y="3481052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0509F69A-49F4-5542-8DE0-771CDD1B74B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661980" y="3481053"/>
            <a:ext cx="3529584" cy="33741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023163" y="-52851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5023037" y="-798"/>
            <a:ext cx="3522830" cy="3376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727-060D-CB4C-A558-1772E482BE65}"/>
              </a:ext>
            </a:extLst>
          </p:cNvPr>
          <p:cNvSpPr/>
          <p:nvPr userDrawn="1"/>
        </p:nvSpPr>
        <p:spPr>
          <a:xfrm>
            <a:off x="8661981" y="-52851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88E7306-A946-B946-9D31-21168464946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661981" y="-797"/>
            <a:ext cx="3530019" cy="33769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FD18B-B204-714D-8235-35B41F9C9D2D}"/>
              </a:ext>
            </a:extLst>
          </p:cNvPr>
          <p:cNvSpPr/>
          <p:nvPr userDrawn="1"/>
        </p:nvSpPr>
        <p:spPr>
          <a:xfrm>
            <a:off x="5023163" y="3481051"/>
            <a:ext cx="3530019" cy="342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3D764691-7D6C-5744-852B-195BC99C98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23037" y="3481052"/>
            <a:ext cx="3522830" cy="3376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7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BE887B3-0DBE-6D4B-94BB-BFE805438A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6549" y="1901951"/>
            <a:ext cx="3695940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D5334B-FD8A-3248-B71F-B5D95AE44F65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EC44D5-A01F-D34A-9880-80335A5000F4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3CD6296D-30F2-9149-8665-7D382E941DE7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005819-F991-3342-8650-5339DEBA1D10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369417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Multi Chart Gray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3694176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2799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Titl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228EDBF-5F05-284B-9F7B-B5F5B49FD8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562854 h 6858000"/>
              <a:gd name="connsiteX1" fmla="*/ 12192000 w 12192000"/>
              <a:gd name="connsiteY1" fmla="*/ 5651801 h 6858000"/>
              <a:gd name="connsiteX2" fmla="*/ 10985801 w 12192000"/>
              <a:gd name="connsiteY2" fmla="*/ 6858000 h 6858000"/>
              <a:gd name="connsiteX3" fmla="*/ 8896855 w 12192000"/>
              <a:gd name="connsiteY3" fmla="*/ 6858000 h 6858000"/>
              <a:gd name="connsiteX4" fmla="*/ 12192000 w 12192000"/>
              <a:gd name="connsiteY4" fmla="*/ 1343491 h 6858000"/>
              <a:gd name="connsiteX5" fmla="*/ 12192000 w 12192000"/>
              <a:gd name="connsiteY5" fmla="*/ 3432438 h 6858000"/>
              <a:gd name="connsiteX6" fmla="*/ 8766438 w 12192000"/>
              <a:gd name="connsiteY6" fmla="*/ 6858000 h 6858000"/>
              <a:gd name="connsiteX7" fmla="*/ 6677492 w 12192000"/>
              <a:gd name="connsiteY7" fmla="*/ 6858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1213075 h 6858000"/>
              <a:gd name="connsiteX11" fmla="*/ 6547076 w 12192000"/>
              <a:gd name="connsiteY11" fmla="*/ 6858000 h 6858000"/>
              <a:gd name="connsiteX12" fmla="*/ 4458130 w 12192000"/>
              <a:gd name="connsiteY12" fmla="*/ 6858000 h 6858000"/>
              <a:gd name="connsiteX13" fmla="*/ 11316128 w 12192000"/>
              <a:gd name="connsiteY13" fmla="*/ 2 h 6858000"/>
              <a:gd name="connsiteX14" fmla="*/ 11176002 w 12192000"/>
              <a:gd name="connsiteY14" fmla="*/ 2 h 6858000"/>
              <a:gd name="connsiteX15" fmla="*/ 4318004 w 12192000"/>
              <a:gd name="connsiteY15" fmla="*/ 6858000 h 6858000"/>
              <a:gd name="connsiteX16" fmla="*/ 2266186 w 12192000"/>
              <a:gd name="connsiteY16" fmla="*/ 6858000 h 6858000"/>
              <a:gd name="connsiteX17" fmla="*/ 2247622 w 12192000"/>
              <a:gd name="connsiteY17" fmla="*/ 6839436 h 6858000"/>
              <a:gd name="connsiteX18" fmla="*/ 9087055 w 12192000"/>
              <a:gd name="connsiteY18" fmla="*/ 2 h 6858000"/>
              <a:gd name="connsiteX19" fmla="*/ 2 w 12192000"/>
              <a:gd name="connsiteY19" fmla="*/ 2 h 6858000"/>
              <a:gd name="connsiteX20" fmla="*/ 2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12192000" y="3562854"/>
                </a:moveTo>
                <a:lnTo>
                  <a:pt x="12192000" y="5651801"/>
                </a:lnTo>
                <a:lnTo>
                  <a:pt x="10985801" y="6858000"/>
                </a:lnTo>
                <a:lnTo>
                  <a:pt x="8896855" y="6858000"/>
                </a:lnTo>
                <a:close/>
                <a:moveTo>
                  <a:pt x="12192000" y="1343491"/>
                </a:moveTo>
                <a:lnTo>
                  <a:pt x="12192000" y="3432438"/>
                </a:lnTo>
                <a:lnTo>
                  <a:pt x="8766438" y="6858000"/>
                </a:lnTo>
                <a:lnTo>
                  <a:pt x="6677492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213075"/>
                </a:lnTo>
                <a:lnTo>
                  <a:pt x="6547076" y="6858000"/>
                </a:lnTo>
                <a:lnTo>
                  <a:pt x="4458130" y="6858000"/>
                </a:lnTo>
                <a:lnTo>
                  <a:pt x="11316128" y="2"/>
                </a:lnTo>
                <a:lnTo>
                  <a:pt x="11176002" y="2"/>
                </a:lnTo>
                <a:lnTo>
                  <a:pt x="4318004" y="6858000"/>
                </a:lnTo>
                <a:lnTo>
                  <a:pt x="2266186" y="6858000"/>
                </a:lnTo>
                <a:lnTo>
                  <a:pt x="2247622" y="6839436"/>
                </a:lnTo>
                <a:lnTo>
                  <a:pt x="9087055" y="2"/>
                </a:lnTo>
                <a:lnTo>
                  <a:pt x="2" y="2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UTS">
            <a:extLst>
              <a:ext uri="{FF2B5EF4-FFF2-40B4-BE49-F238E27FC236}">
                <a16:creationId xmlns:a16="http://schemas.microsoft.com/office/drawing/2014/main" id="{20D7C606-3C29-294A-AB41-C536CFED225E}"/>
              </a:ext>
            </a:extLst>
          </p:cNvPr>
          <p:cNvSpPr/>
          <p:nvPr userDrawn="1"/>
        </p:nvSpPr>
        <p:spPr>
          <a:xfrm>
            <a:off x="1" y="0"/>
            <a:ext cx="12191999" cy="6857999"/>
          </a:xfrm>
          <a:custGeom>
            <a:avLst/>
            <a:gdLst>
              <a:gd name="connsiteX0" fmla="*/ 12191999 w 12191999"/>
              <a:gd name="connsiteY0" fmla="*/ 5651798 h 6857999"/>
              <a:gd name="connsiteX1" fmla="*/ 12191999 w 12191999"/>
              <a:gd name="connsiteY1" fmla="*/ 6857999 h 6857999"/>
              <a:gd name="connsiteX2" fmla="*/ 10985798 w 12191999"/>
              <a:gd name="connsiteY2" fmla="*/ 6857999 h 6857999"/>
              <a:gd name="connsiteX3" fmla="*/ 12191999 w 12191999"/>
              <a:gd name="connsiteY3" fmla="*/ 3432435 h 6857999"/>
              <a:gd name="connsiteX4" fmla="*/ 12191999 w 12191999"/>
              <a:gd name="connsiteY4" fmla="*/ 3562851 h 6857999"/>
              <a:gd name="connsiteX5" fmla="*/ 8896852 w 12191999"/>
              <a:gd name="connsiteY5" fmla="*/ 6857999 h 6857999"/>
              <a:gd name="connsiteX6" fmla="*/ 8766435 w 12191999"/>
              <a:gd name="connsiteY6" fmla="*/ 6857999 h 6857999"/>
              <a:gd name="connsiteX7" fmla="*/ 12191999 w 12191999"/>
              <a:gd name="connsiteY7" fmla="*/ 1213072 h 6857999"/>
              <a:gd name="connsiteX8" fmla="*/ 12191999 w 12191999"/>
              <a:gd name="connsiteY8" fmla="*/ 1343488 h 6857999"/>
              <a:gd name="connsiteX9" fmla="*/ 6677489 w 12191999"/>
              <a:gd name="connsiteY9" fmla="*/ 6857999 h 6857999"/>
              <a:gd name="connsiteX10" fmla="*/ 6547073 w 12191999"/>
              <a:gd name="connsiteY10" fmla="*/ 6857999 h 6857999"/>
              <a:gd name="connsiteX11" fmla="*/ 11176000 w 12191999"/>
              <a:gd name="connsiteY11" fmla="*/ 0 h 6857999"/>
              <a:gd name="connsiteX12" fmla="*/ 11316126 w 12191999"/>
              <a:gd name="connsiteY12" fmla="*/ 0 h 6857999"/>
              <a:gd name="connsiteX13" fmla="*/ 4458127 w 12191999"/>
              <a:gd name="connsiteY13" fmla="*/ 6857999 h 6857999"/>
              <a:gd name="connsiteX14" fmla="*/ 4318001 w 12191999"/>
              <a:gd name="connsiteY14" fmla="*/ 6857999 h 6857999"/>
              <a:gd name="connsiteX15" fmla="*/ 0 w 12191999"/>
              <a:gd name="connsiteY15" fmla="*/ 0 h 6857999"/>
              <a:gd name="connsiteX16" fmla="*/ 9087053 w 12191999"/>
              <a:gd name="connsiteY16" fmla="*/ 0 h 6857999"/>
              <a:gd name="connsiteX17" fmla="*/ 2247620 w 12191999"/>
              <a:gd name="connsiteY17" fmla="*/ 6839434 h 6857999"/>
              <a:gd name="connsiteX18" fmla="*/ 2266185 w 12191999"/>
              <a:gd name="connsiteY18" fmla="*/ 6857999 h 6857999"/>
              <a:gd name="connsiteX19" fmla="*/ 0 w 12191999"/>
              <a:gd name="connsiteY1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6857999">
                <a:moveTo>
                  <a:pt x="12191999" y="5651798"/>
                </a:moveTo>
                <a:lnTo>
                  <a:pt x="12191999" y="6857999"/>
                </a:lnTo>
                <a:lnTo>
                  <a:pt x="10985798" y="6857999"/>
                </a:lnTo>
                <a:close/>
                <a:moveTo>
                  <a:pt x="12191999" y="3432435"/>
                </a:moveTo>
                <a:lnTo>
                  <a:pt x="12191999" y="3562851"/>
                </a:lnTo>
                <a:lnTo>
                  <a:pt x="8896852" y="6857999"/>
                </a:lnTo>
                <a:lnTo>
                  <a:pt x="8766435" y="6857999"/>
                </a:lnTo>
                <a:close/>
                <a:moveTo>
                  <a:pt x="12191999" y="1213072"/>
                </a:moveTo>
                <a:lnTo>
                  <a:pt x="12191999" y="1343488"/>
                </a:lnTo>
                <a:lnTo>
                  <a:pt x="6677489" y="6857999"/>
                </a:lnTo>
                <a:lnTo>
                  <a:pt x="6547073" y="6857999"/>
                </a:lnTo>
                <a:close/>
                <a:moveTo>
                  <a:pt x="11176000" y="0"/>
                </a:moveTo>
                <a:lnTo>
                  <a:pt x="11316126" y="0"/>
                </a:lnTo>
                <a:lnTo>
                  <a:pt x="4458127" y="6857999"/>
                </a:lnTo>
                <a:lnTo>
                  <a:pt x="4318001" y="6857999"/>
                </a:lnTo>
                <a:close/>
                <a:moveTo>
                  <a:pt x="0" y="0"/>
                </a:moveTo>
                <a:lnTo>
                  <a:pt x="9087053" y="0"/>
                </a:lnTo>
                <a:lnTo>
                  <a:pt x="2247620" y="6839434"/>
                </a:lnTo>
                <a:lnTo>
                  <a:pt x="2266185" y="6857999"/>
                </a:lnTo>
                <a:lnTo>
                  <a:pt x="0" y="68579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3947AE7F-84E7-4B67-9A38-296F34BCA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817" y="5913882"/>
            <a:ext cx="836790" cy="556787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4944" y="2055351"/>
            <a:ext cx="463600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solidFill>
                  <a:schemeClr val="tx1"/>
                </a:solidFill>
                <a:latin typeface="Titillium" pitchFamily="2" charset="77"/>
              </a:defRPr>
            </a:lvl1pPr>
          </a:lstStyle>
          <a:p>
            <a:r>
              <a:rPr lang="en-US" dirty="0"/>
              <a:t>Click to edit Content and Copy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4944" y="3122713"/>
            <a:ext cx="3625850" cy="1025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 i="0">
                <a:solidFill>
                  <a:schemeClr val="accent5"/>
                </a:solidFill>
                <a:latin typeface="Titillium" pitchFamily="2" charset="77"/>
              </a:defRPr>
            </a:lvl1pPr>
            <a:lvl2pPr marL="4572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2pPr>
            <a:lvl3pPr marL="9144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3pPr>
            <a:lvl4pPr marL="13716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4pPr>
            <a:lvl5pPr marL="18288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18" name="RED RIGHT BOTTOM CORNER">
            <a:extLst>
              <a:ext uri="{FF2B5EF4-FFF2-40B4-BE49-F238E27FC236}">
                <a16:creationId xmlns:a16="http://schemas.microsoft.com/office/drawing/2014/main" id="{4D193DE4-498F-1D4F-A1A0-3C9497271EE7}"/>
              </a:ext>
            </a:extLst>
          </p:cNvPr>
          <p:cNvSpPr/>
          <p:nvPr userDrawn="1"/>
        </p:nvSpPr>
        <p:spPr>
          <a:xfrm flipH="1">
            <a:off x="11163300" y="5843368"/>
            <a:ext cx="1028700" cy="102869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813817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468089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Char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23163" y="-52852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1" hasCustomPrompt="1"/>
          </p:nvPr>
        </p:nvSpPr>
        <p:spPr>
          <a:xfrm>
            <a:off x="5023037" y="-52851"/>
            <a:ext cx="3345459" cy="3272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9F1727-060D-CB4C-A558-1772E482BE65}"/>
              </a:ext>
            </a:extLst>
          </p:cNvPr>
          <p:cNvSpPr/>
          <p:nvPr userDrawn="1"/>
        </p:nvSpPr>
        <p:spPr>
          <a:xfrm>
            <a:off x="8661981" y="-52851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88E7306-A946-B946-9D31-211684649467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843885" y="-52851"/>
            <a:ext cx="3348115" cy="32725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9FD18B-B204-714D-8235-35B41F9C9D2D}"/>
              </a:ext>
            </a:extLst>
          </p:cNvPr>
          <p:cNvSpPr/>
          <p:nvPr userDrawn="1"/>
        </p:nvSpPr>
        <p:spPr>
          <a:xfrm>
            <a:off x="5023163" y="3481051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3D764691-7D6C-5744-852B-195BC99C988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23037" y="3481051"/>
            <a:ext cx="3345459" cy="29120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846E2A-2D02-DD40-A0A9-14CF7831ED2C}"/>
              </a:ext>
            </a:extLst>
          </p:cNvPr>
          <p:cNvSpPr/>
          <p:nvPr userDrawn="1"/>
        </p:nvSpPr>
        <p:spPr>
          <a:xfrm>
            <a:off x="8661981" y="3481052"/>
            <a:ext cx="3530019" cy="3429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0509F69A-49F4-5542-8DE0-771CDD1B74B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43885" y="3481051"/>
            <a:ext cx="3232001" cy="2886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Use this for product images or smart art. Click on the icon below to get started.</a:t>
            </a: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10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7E0B08-28C9-CF43-9538-AF41D8828694}"/>
              </a:ext>
            </a:extLst>
          </p:cNvPr>
          <p:cNvCxnSpPr/>
          <p:nvPr userDrawn="1"/>
        </p:nvCxnSpPr>
        <p:spPr>
          <a:xfrm>
            <a:off x="5023037" y="3350398"/>
            <a:ext cx="7354493" cy="0"/>
          </a:xfrm>
          <a:prstGeom prst="line">
            <a:avLst/>
          </a:prstGeom>
          <a:ln w="25400">
            <a:solidFill>
              <a:srgbClr val="0D3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CB478B-17FF-A940-A65A-25405E6D2BDE}"/>
              </a:ext>
            </a:extLst>
          </p:cNvPr>
          <p:cNvCxnSpPr/>
          <p:nvPr userDrawn="1"/>
        </p:nvCxnSpPr>
        <p:spPr>
          <a:xfrm>
            <a:off x="8606190" y="-118755"/>
            <a:ext cx="0" cy="70288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87A0D5D-7A9E-BE49-9C45-8995DC211AEE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2A07BA-674E-DE4D-AA6D-19BE69E5FA38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34DEC11C-C74F-DD49-82B1-2A1567384F47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F846EC-35C2-8943-BD7B-76219599A325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369417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Multi Chart White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3694176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7BE887B3-0DBE-6D4B-94BB-BFE805438A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6549" y="1901951"/>
            <a:ext cx="3695940" cy="3886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600"/>
              </a:lnSpc>
              <a:spcBef>
                <a:spcPts val="480"/>
              </a:spcBef>
              <a:defRPr sz="2000"/>
            </a:lvl1pPr>
            <a:lvl2pPr>
              <a:lnSpc>
                <a:spcPts val="2600"/>
              </a:lnSpc>
              <a:spcBef>
                <a:spcPts val="480"/>
              </a:spcBef>
              <a:defRPr sz="1800"/>
            </a:lvl2pPr>
            <a:lvl3pPr>
              <a:lnSpc>
                <a:spcPts val="2600"/>
              </a:lnSpc>
              <a:spcBef>
                <a:spcPts val="480"/>
              </a:spcBef>
              <a:defRPr sz="1600"/>
            </a:lvl3pPr>
            <a:lvl4pPr>
              <a:lnSpc>
                <a:spcPts val="2600"/>
              </a:lnSpc>
              <a:spcBef>
                <a:spcPts val="480"/>
              </a:spcBef>
              <a:defRPr sz="1400"/>
            </a:lvl4pPr>
            <a:lvl5pPr>
              <a:lnSpc>
                <a:spcPts val="2600"/>
              </a:lnSpc>
              <a:spcBef>
                <a:spcPts val="48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495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61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D215420-1B64-B645-984B-723678470C9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5D330-C486-A54B-A1E5-1AA2408C0BDB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DB150242-180A-9441-BF43-54936D2F23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47344CA-01B7-1C41-8500-42E0AB94ABB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029DD-E750-8147-8CD6-330CCD028F99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61275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9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D215420-1B64-B645-984B-723678470C9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5D330-C486-A54B-A1E5-1AA2408C0BDB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DB150242-180A-9441-BF43-54936D2F23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47344CA-01B7-1C41-8500-42E0AB94ABB6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029DD-E750-8147-8CD6-330CCD028F99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Blank with Heading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9393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Bottom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9691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286E66-7073-A04E-8C8E-72B53D3A9B0B}"/>
              </a:ext>
            </a:extLst>
          </p:cNvPr>
          <p:cNvSpPr txBox="1"/>
          <p:nvPr userDrawn="1"/>
        </p:nvSpPr>
        <p:spPr>
          <a:xfrm>
            <a:off x="1161253" y="6356325"/>
            <a:ext cx="473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CONFIDENTIAL: Contents of this document are for internal Red Lion Controls use only</a:t>
            </a:r>
          </a:p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BA7AB0-543E-FF4B-83C4-EA77AD8B6F37}"/>
              </a:ext>
            </a:extLst>
          </p:cNvPr>
          <p:cNvSpPr/>
          <p:nvPr userDrawn="1"/>
        </p:nvSpPr>
        <p:spPr>
          <a:xfrm>
            <a:off x="0" y="5760721"/>
            <a:ext cx="12203113" cy="10972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White Logo">
            <a:extLst>
              <a:ext uri="{FF2B5EF4-FFF2-40B4-BE49-F238E27FC236}">
                <a16:creationId xmlns:a16="http://schemas.microsoft.com/office/drawing/2014/main" id="{5A4E378A-5C03-1246-ABB3-1B62938D7E7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25199" y="6061148"/>
            <a:ext cx="836790" cy="55678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F711247-F8A4-954D-ACF7-EFC3A0203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780253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solidFill>
                  <a:schemeClr val="bg1"/>
                </a:solidFill>
                <a:latin typeface="Titillium" pitchFamily="2" charset="77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C49EF96-2BB2-3A44-8684-78C3BE4F32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6381009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5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029DD-E750-8147-8CD6-330CCD028F99}"/>
              </a:ext>
            </a:extLst>
          </p:cNvPr>
          <p:cNvSpPr txBox="1"/>
          <p:nvPr userDrawn="1"/>
        </p:nvSpPr>
        <p:spPr>
          <a:xfrm>
            <a:off x="983113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1239073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4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72279C0D-137E-F848-BEC0-CA224AEF3C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A502B-B396-CF47-BD1A-3F06D0E6DB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4" y="0"/>
            <a:ext cx="599781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48EA2-9A2D-1846-B4D7-E4130420E3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818" cy="6858000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163369C0-997D-F14C-80FC-9A107E392A96}"/>
              </a:ext>
            </a:extLst>
          </p:cNvPr>
          <p:cNvSpPr/>
          <p:nvPr userDrawn="1"/>
        </p:nvSpPr>
        <p:spPr>
          <a:xfrm flipH="1">
            <a:off x="-193042" y="-111512"/>
            <a:ext cx="6581422" cy="6980663"/>
          </a:xfrm>
          <a:prstGeom prst="parallelogram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2" name="Picture 11" descr="A black sign with white text&#10;&#10;Description automatically generated">
            <a:extLst>
              <a:ext uri="{FF2B5EF4-FFF2-40B4-BE49-F238E27FC236}">
                <a16:creationId xmlns:a16="http://schemas.microsoft.com/office/drawing/2014/main" id="{EA25D2E6-C6DB-FD4C-87AC-23243B47D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08" y="2240894"/>
            <a:ext cx="2927386" cy="201109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C7264E5-6245-8343-B7D1-78C4281DCDCF}"/>
              </a:ext>
            </a:extLst>
          </p:cNvPr>
          <p:cNvSpPr txBox="1">
            <a:spLocks/>
          </p:cNvSpPr>
          <p:nvPr userDrawn="1"/>
        </p:nvSpPr>
        <p:spPr>
          <a:xfrm>
            <a:off x="1288135" y="2678486"/>
            <a:ext cx="3822390" cy="45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E9E9E9"/>
                </a:solidFill>
                <a:latin typeface="Titillium" panose="00000500000000000000" pitchFamily="50" charset="0"/>
              </a:rPr>
              <a:t>FOR MORE INFORMATION</a:t>
            </a:r>
            <a:endParaRPr lang="en-US" sz="3600" dirty="0">
              <a:solidFill>
                <a:srgbClr val="E9E9E9"/>
              </a:solidFill>
              <a:latin typeface="Titillium" panose="000005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3ED2DC-A781-0543-9C21-E54300998FB9}"/>
              </a:ext>
            </a:extLst>
          </p:cNvPr>
          <p:cNvSpPr txBox="1"/>
          <p:nvPr userDrawn="1"/>
        </p:nvSpPr>
        <p:spPr>
          <a:xfrm>
            <a:off x="1561359" y="392618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+1 (717) 767-6511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70DEE-2A79-D347-B229-00DC5E2BFA5D}"/>
              </a:ext>
            </a:extLst>
          </p:cNvPr>
          <p:cNvSpPr txBox="1"/>
          <p:nvPr userDrawn="1"/>
        </p:nvSpPr>
        <p:spPr>
          <a:xfrm>
            <a:off x="1757725" y="430312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9E9E9"/>
                </a:solidFill>
                <a:latin typeface="Titillium Bd" panose="00000800000000000000" pitchFamily="50" charset="0"/>
                <a:sym typeface="Titillium Bd" panose="00000800000000000000" pitchFamily="50" charset="0"/>
              </a:rPr>
              <a:t>WWW.REDLION.NET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24" y="4484607"/>
            <a:ext cx="4183093" cy="1765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0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1423122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2"/>
          <a:stretch/>
        </p:blipFill>
        <p:spPr>
          <a:xfrm>
            <a:off x="0" y="0"/>
            <a:ext cx="4810125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20562" y="562800"/>
            <a:ext cx="7493288" cy="5829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CA69E560-DF0C-4B52-9E18-6FCD89BCE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20562" y="1708507"/>
            <a:ext cx="9259329" cy="41576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This is a sample text. Insert your desired text here. </a:t>
            </a:r>
          </a:p>
        </p:txBody>
      </p:sp>
    </p:spTree>
    <p:extLst>
      <p:ext uri="{BB962C8B-B14F-4D97-AF65-F5344CB8AC3E}">
        <p14:creationId xmlns:p14="http://schemas.microsoft.com/office/powerpoint/2010/main" val="4294656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4515-EE91-4EFB-B7B1-727354BF9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97"/>
          <a:stretch/>
        </p:blipFill>
        <p:spPr>
          <a:xfrm>
            <a:off x="0" y="0"/>
            <a:ext cx="4924425" cy="685800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1CDD2E3-0979-4893-A70E-A9C7CE431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3933" y="372928"/>
            <a:ext cx="6220691" cy="358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ECB4FDB-8E4E-45C4-A83D-418A0C279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0" y="859922"/>
            <a:ext cx="3762367" cy="361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A61D2C"/>
                </a:solidFill>
                <a:latin typeface="Titillium B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2F9C1F0C-98BB-4623-81F0-FBDF3C0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61148"/>
            <a:ext cx="859403" cy="5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2943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42CF63-24BF-524F-A533-BD88CEC0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4182" y="0"/>
            <a:ext cx="5997818" cy="6858000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BF71E216-5CAC-D44F-9867-E1E9699765AC}"/>
              </a:ext>
            </a:extLst>
          </p:cNvPr>
          <p:cNvSpPr/>
          <p:nvPr userDrawn="1"/>
        </p:nvSpPr>
        <p:spPr>
          <a:xfrm rot="754245">
            <a:off x="1728679" y="622482"/>
            <a:ext cx="8996410" cy="6206706"/>
          </a:xfrm>
          <a:custGeom>
            <a:avLst/>
            <a:gdLst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0307782 w 10307782"/>
              <a:gd name="connsiteY2" fmla="*/ 7107382 h 7107382"/>
              <a:gd name="connsiteX3" fmla="*/ 0 w 10307782"/>
              <a:gd name="connsiteY3" fmla="*/ 7107382 h 7107382"/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296311 w 10307782"/>
              <a:gd name="connsiteY2" fmla="*/ 900676 h 7107382"/>
              <a:gd name="connsiteX3" fmla="*/ 10307782 w 10307782"/>
              <a:gd name="connsiteY3" fmla="*/ 7107382 h 7107382"/>
              <a:gd name="connsiteX4" fmla="*/ 0 w 10307782"/>
              <a:gd name="connsiteY4" fmla="*/ 7107382 h 7107382"/>
              <a:gd name="connsiteX0" fmla="*/ 0 w 10307782"/>
              <a:gd name="connsiteY0" fmla="*/ 6206706 h 6206706"/>
              <a:gd name="connsiteX1" fmla="*/ 113 w 10307782"/>
              <a:gd name="connsiteY1" fmla="*/ 295594 h 6206706"/>
              <a:gd name="connsiteX2" fmla="*/ 1296311 w 10307782"/>
              <a:gd name="connsiteY2" fmla="*/ 0 h 6206706"/>
              <a:gd name="connsiteX3" fmla="*/ 10307782 w 10307782"/>
              <a:gd name="connsiteY3" fmla="*/ 6206706 h 6206706"/>
              <a:gd name="connsiteX4" fmla="*/ 0 w 10307782"/>
              <a:gd name="connsiteY4" fmla="*/ 6206706 h 6206706"/>
              <a:gd name="connsiteX0" fmla="*/ 0 w 8996410"/>
              <a:gd name="connsiteY0" fmla="*/ 6206706 h 6206706"/>
              <a:gd name="connsiteX1" fmla="*/ 113 w 8996410"/>
              <a:gd name="connsiteY1" fmla="*/ 295594 h 6206706"/>
              <a:gd name="connsiteX2" fmla="*/ 1296311 w 8996410"/>
              <a:gd name="connsiteY2" fmla="*/ 0 h 6206706"/>
              <a:gd name="connsiteX3" fmla="*/ 8996410 w 8996410"/>
              <a:gd name="connsiteY3" fmla="*/ 5302833 h 6206706"/>
              <a:gd name="connsiteX4" fmla="*/ 0 w 8996410"/>
              <a:gd name="connsiteY4" fmla="*/ 6206706 h 620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6410" h="6206706">
                <a:moveTo>
                  <a:pt x="0" y="6206706"/>
                </a:moveTo>
                <a:cubicBezTo>
                  <a:pt x="38" y="4236335"/>
                  <a:pt x="75" y="2265965"/>
                  <a:pt x="113" y="295594"/>
                </a:cubicBezTo>
                <a:lnTo>
                  <a:pt x="1296311" y="0"/>
                </a:lnTo>
                <a:lnTo>
                  <a:pt x="8996410" y="5302833"/>
                </a:lnTo>
                <a:lnTo>
                  <a:pt x="0" y="6206706"/>
                </a:lnTo>
                <a:close/>
              </a:path>
            </a:pathLst>
          </a:cu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D8F948B-B7C6-1D4B-ABB9-4C848955F36C}"/>
              </a:ext>
            </a:extLst>
          </p:cNvPr>
          <p:cNvSpPr/>
          <p:nvPr userDrawn="1"/>
        </p:nvSpPr>
        <p:spPr>
          <a:xfrm rot="330679">
            <a:off x="815013" y="371578"/>
            <a:ext cx="9461569" cy="6569226"/>
          </a:xfrm>
          <a:custGeom>
            <a:avLst/>
            <a:gdLst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0307782 w 10307782"/>
              <a:gd name="connsiteY2" fmla="*/ 7107382 h 7107382"/>
              <a:gd name="connsiteX3" fmla="*/ 0 w 10307782"/>
              <a:gd name="connsiteY3" fmla="*/ 7107382 h 7107382"/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809818 w 10307782"/>
              <a:gd name="connsiteY2" fmla="*/ 575435 h 7107382"/>
              <a:gd name="connsiteX3" fmla="*/ 10307782 w 10307782"/>
              <a:gd name="connsiteY3" fmla="*/ 7107382 h 7107382"/>
              <a:gd name="connsiteX4" fmla="*/ 0 w 10307782"/>
              <a:gd name="connsiteY4" fmla="*/ 7107382 h 7107382"/>
              <a:gd name="connsiteX0" fmla="*/ 2204 w 10309986"/>
              <a:gd name="connsiteY0" fmla="*/ 6531947 h 6531947"/>
              <a:gd name="connsiteX1" fmla="*/ 0 w 10309986"/>
              <a:gd name="connsiteY1" fmla="*/ 58327 h 6531947"/>
              <a:gd name="connsiteX2" fmla="*/ 812022 w 10309986"/>
              <a:gd name="connsiteY2" fmla="*/ 0 h 6531947"/>
              <a:gd name="connsiteX3" fmla="*/ 10309986 w 10309986"/>
              <a:gd name="connsiteY3" fmla="*/ 6531947 h 6531947"/>
              <a:gd name="connsiteX4" fmla="*/ 2204 w 10309986"/>
              <a:gd name="connsiteY4" fmla="*/ 6531947 h 6531947"/>
              <a:gd name="connsiteX0" fmla="*/ 86 w 10307868"/>
              <a:gd name="connsiteY0" fmla="*/ 6531947 h 6531947"/>
              <a:gd name="connsiteX1" fmla="*/ 2857 w 10307868"/>
              <a:gd name="connsiteY1" fmla="*/ 36650 h 6531947"/>
              <a:gd name="connsiteX2" fmla="*/ 809904 w 10307868"/>
              <a:gd name="connsiteY2" fmla="*/ 0 h 6531947"/>
              <a:gd name="connsiteX3" fmla="*/ 10307868 w 10307868"/>
              <a:gd name="connsiteY3" fmla="*/ 6531947 h 6531947"/>
              <a:gd name="connsiteX4" fmla="*/ 86 w 10307868"/>
              <a:gd name="connsiteY4" fmla="*/ 6531947 h 6531947"/>
              <a:gd name="connsiteX0" fmla="*/ 86 w 10307868"/>
              <a:gd name="connsiteY0" fmla="*/ 6569226 h 6569226"/>
              <a:gd name="connsiteX1" fmla="*/ 2857 w 10307868"/>
              <a:gd name="connsiteY1" fmla="*/ 73929 h 6569226"/>
              <a:gd name="connsiteX2" fmla="*/ 756842 w 10307868"/>
              <a:gd name="connsiteY2" fmla="*/ 0 h 6569226"/>
              <a:gd name="connsiteX3" fmla="*/ 10307868 w 10307868"/>
              <a:gd name="connsiteY3" fmla="*/ 6569226 h 6569226"/>
              <a:gd name="connsiteX4" fmla="*/ 86 w 10307868"/>
              <a:gd name="connsiteY4" fmla="*/ 6569226 h 6569226"/>
              <a:gd name="connsiteX0" fmla="*/ 86 w 9492952"/>
              <a:gd name="connsiteY0" fmla="*/ 6569226 h 6569226"/>
              <a:gd name="connsiteX1" fmla="*/ 2857 w 9492952"/>
              <a:gd name="connsiteY1" fmla="*/ 73929 h 6569226"/>
              <a:gd name="connsiteX2" fmla="*/ 756842 w 9492952"/>
              <a:gd name="connsiteY2" fmla="*/ 0 h 6569226"/>
              <a:gd name="connsiteX3" fmla="*/ 9492952 w 9492952"/>
              <a:gd name="connsiteY3" fmla="*/ 6033069 h 6569226"/>
              <a:gd name="connsiteX4" fmla="*/ 86 w 9492952"/>
              <a:gd name="connsiteY4" fmla="*/ 6569226 h 6569226"/>
              <a:gd name="connsiteX0" fmla="*/ 86 w 9461569"/>
              <a:gd name="connsiteY0" fmla="*/ 6569226 h 6569226"/>
              <a:gd name="connsiteX1" fmla="*/ 2857 w 9461569"/>
              <a:gd name="connsiteY1" fmla="*/ 73929 h 6569226"/>
              <a:gd name="connsiteX2" fmla="*/ 756842 w 9461569"/>
              <a:gd name="connsiteY2" fmla="*/ 0 h 6569226"/>
              <a:gd name="connsiteX3" fmla="*/ 9461569 w 9461569"/>
              <a:gd name="connsiteY3" fmla="*/ 6000765 h 6569226"/>
              <a:gd name="connsiteX4" fmla="*/ 86 w 9461569"/>
              <a:gd name="connsiteY4" fmla="*/ 6569226 h 656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1569" h="6569226">
                <a:moveTo>
                  <a:pt x="86" y="6569226"/>
                </a:moveTo>
                <a:cubicBezTo>
                  <a:pt x="-649" y="4411353"/>
                  <a:pt x="3592" y="2231802"/>
                  <a:pt x="2857" y="73929"/>
                </a:cubicBezTo>
                <a:lnTo>
                  <a:pt x="756842" y="0"/>
                </a:lnTo>
                <a:lnTo>
                  <a:pt x="9461569" y="6000765"/>
                </a:lnTo>
                <a:lnTo>
                  <a:pt x="86" y="6569226"/>
                </a:lnTo>
                <a:close/>
              </a:path>
            </a:pathLst>
          </a:cu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307EE00-F0D5-BC49-8A5B-BEBBF8AB1695}"/>
              </a:ext>
            </a:extLst>
          </p:cNvPr>
          <p:cNvSpPr/>
          <p:nvPr userDrawn="1"/>
        </p:nvSpPr>
        <p:spPr>
          <a:xfrm>
            <a:off x="-205655" y="18898"/>
            <a:ext cx="10323280" cy="6839102"/>
          </a:xfrm>
          <a:custGeom>
            <a:avLst/>
            <a:gdLst>
              <a:gd name="connsiteX0" fmla="*/ 0 w 10307782"/>
              <a:gd name="connsiteY0" fmla="*/ 7107382 h 7107382"/>
              <a:gd name="connsiteX1" fmla="*/ 0 w 10307782"/>
              <a:gd name="connsiteY1" fmla="*/ 0 h 7107382"/>
              <a:gd name="connsiteX2" fmla="*/ 10307782 w 10307782"/>
              <a:gd name="connsiteY2" fmla="*/ 7107382 h 7107382"/>
              <a:gd name="connsiteX3" fmla="*/ 0 w 10307782"/>
              <a:gd name="connsiteY3" fmla="*/ 7107382 h 7107382"/>
              <a:gd name="connsiteX0" fmla="*/ 0 w 10307782"/>
              <a:gd name="connsiteY0" fmla="*/ 6823603 h 6823603"/>
              <a:gd name="connsiteX1" fmla="*/ 94593 w 10307782"/>
              <a:gd name="connsiteY1" fmla="*/ 0 h 6823603"/>
              <a:gd name="connsiteX2" fmla="*/ 10307782 w 10307782"/>
              <a:gd name="connsiteY2" fmla="*/ 6823603 h 6823603"/>
              <a:gd name="connsiteX3" fmla="*/ 0 w 10307782"/>
              <a:gd name="connsiteY3" fmla="*/ 6823603 h 6823603"/>
              <a:gd name="connsiteX0" fmla="*/ 0 w 10323280"/>
              <a:gd name="connsiteY0" fmla="*/ 6823603 h 6823603"/>
              <a:gd name="connsiteX1" fmla="*/ 94593 w 10323280"/>
              <a:gd name="connsiteY1" fmla="*/ 0 h 6823603"/>
              <a:gd name="connsiteX2" fmla="*/ 10323280 w 10323280"/>
              <a:gd name="connsiteY2" fmla="*/ 6823603 h 6823603"/>
              <a:gd name="connsiteX3" fmla="*/ 0 w 10323280"/>
              <a:gd name="connsiteY3" fmla="*/ 6823603 h 6823603"/>
              <a:gd name="connsiteX0" fmla="*/ 0 w 10323280"/>
              <a:gd name="connsiteY0" fmla="*/ 6823603 h 6839102"/>
              <a:gd name="connsiteX1" fmla="*/ 94593 w 10323280"/>
              <a:gd name="connsiteY1" fmla="*/ 0 h 6839102"/>
              <a:gd name="connsiteX2" fmla="*/ 10323280 w 10323280"/>
              <a:gd name="connsiteY2" fmla="*/ 6839102 h 6839102"/>
              <a:gd name="connsiteX3" fmla="*/ 0 w 10323280"/>
              <a:gd name="connsiteY3" fmla="*/ 6823603 h 683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280" h="6839102">
                <a:moveTo>
                  <a:pt x="0" y="6823603"/>
                </a:moveTo>
                <a:lnTo>
                  <a:pt x="94593" y="0"/>
                </a:lnTo>
                <a:lnTo>
                  <a:pt x="10323280" y="6839102"/>
                </a:lnTo>
                <a:lnTo>
                  <a:pt x="0" y="6823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92704F2B-4AAC-4F45-8068-3142FE49B4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899" y="4374570"/>
            <a:ext cx="1975646" cy="1314564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830568" y="1911096"/>
            <a:ext cx="463600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b="0" i="0">
                <a:latin typeface="Titill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839075" y="2978458"/>
            <a:ext cx="3625850" cy="1025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  <a:lvl2pPr marL="4572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2pPr>
            <a:lvl3pPr marL="9144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3pPr>
            <a:lvl4pPr marL="13716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4pPr>
            <a:lvl5pPr marL="1828800" indent="0" algn="r">
              <a:buNone/>
              <a:defRPr sz="2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7" y="6075736"/>
            <a:ext cx="3463986" cy="1413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813817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00" b="0" i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69622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CB7760F4-E27C-445B-BCE8-603D0D44A407}"/>
              </a:ext>
            </a:extLst>
          </p:cNvPr>
          <p:cNvSpPr/>
          <p:nvPr userDrawn="1"/>
        </p:nvSpPr>
        <p:spPr>
          <a:xfrm flipH="1">
            <a:off x="1031627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6AF5648-CC22-46D3-864D-F1A2B5D6F6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75188" y="0"/>
            <a:ext cx="7516812" cy="6858000"/>
          </a:xfrm>
          <a:effectLst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08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 dirty="0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BD51C68-E411-0245-865D-860BF6DD652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66543" y="2695968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0CE5835-D23D-4F44-A2BA-D8A99F54FA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0984" y="3260200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45C505-1A5A-A045-8CA0-2777EC99A9EB}"/>
              </a:ext>
            </a:extLst>
          </p:cNvPr>
          <p:cNvSpPr/>
          <p:nvPr userDrawn="1"/>
        </p:nvSpPr>
        <p:spPr>
          <a:xfrm>
            <a:off x="6595364" y="2805076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4355E69D-1413-3A4E-9ED4-6790BF115B3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66543" y="3692987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C3AD7C86-8E21-8645-A102-E324AC9E531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0984" y="4257220"/>
            <a:ext cx="4247519" cy="3949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dirty="0"/>
              <a:t>Additional copy if needed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1B492C-B64F-7346-959F-066977BBC936}"/>
              </a:ext>
            </a:extLst>
          </p:cNvPr>
          <p:cNvSpPr/>
          <p:nvPr userDrawn="1"/>
        </p:nvSpPr>
        <p:spPr>
          <a:xfrm>
            <a:off x="6583172" y="3802095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E76C5C0B-9260-094A-8035-A20577779DF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266543" y="4730310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4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A51B293C-3734-BB41-9AD7-1E23646B031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270984" y="5294543"/>
            <a:ext cx="4247519" cy="35035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DABA603-C7B6-F642-90C8-44831A7CB202}"/>
              </a:ext>
            </a:extLst>
          </p:cNvPr>
          <p:cNvSpPr/>
          <p:nvPr userDrawn="1"/>
        </p:nvSpPr>
        <p:spPr>
          <a:xfrm>
            <a:off x="6583172" y="4839418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7186FE-EA50-374D-87FB-239C939DD1B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1189" y="2957994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B4D1A69-385C-2C4C-B763-A3D00D2E63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41189" y="3951907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9EC239C5-3331-8042-BA90-62F1C0AD1B0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41189" y="4985577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191778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38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 dirty="0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BD51C68-E411-0245-865D-860BF6DD652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66543" y="2695968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0CE5835-D23D-4F44-A2BA-D8A99F54FA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0984" y="3260200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45C505-1A5A-A045-8CA0-2777EC99A9EB}"/>
              </a:ext>
            </a:extLst>
          </p:cNvPr>
          <p:cNvSpPr/>
          <p:nvPr userDrawn="1"/>
        </p:nvSpPr>
        <p:spPr>
          <a:xfrm>
            <a:off x="6595364" y="2805076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4355E69D-1413-3A4E-9ED4-6790BF115B3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66543" y="3692987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C3AD7C86-8E21-8645-A102-E324AC9E531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0984" y="4257220"/>
            <a:ext cx="4247519" cy="394904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dirty="0"/>
              <a:t>Additional copy if needed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1B492C-B64F-7346-959F-066977BBC936}"/>
              </a:ext>
            </a:extLst>
          </p:cNvPr>
          <p:cNvSpPr/>
          <p:nvPr userDrawn="1"/>
        </p:nvSpPr>
        <p:spPr>
          <a:xfrm>
            <a:off x="6583172" y="3802095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7186FE-EA50-374D-87FB-239C939DD1B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1189" y="2957994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B4D1A69-385C-2C4C-B763-A3D00D2E63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41189" y="3951907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30261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6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 dirty="0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0BD51C68-E411-0245-865D-860BF6DD652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266543" y="2695968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0CE5835-D23D-4F44-A2BA-D8A99F54FA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70984" y="3260200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45C505-1A5A-A045-8CA0-2777EC99A9EB}"/>
              </a:ext>
            </a:extLst>
          </p:cNvPr>
          <p:cNvSpPr/>
          <p:nvPr userDrawn="1"/>
        </p:nvSpPr>
        <p:spPr>
          <a:xfrm>
            <a:off x="6595364" y="2805076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7186FE-EA50-374D-87FB-239C939DD1B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1189" y="2957994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359724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86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82101" y="0"/>
            <a:ext cx="66634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itle Placeholder 1">
            <a:extLst>
              <a:ext uri="{FF2B5EF4-FFF2-40B4-BE49-F238E27FC236}">
                <a16:creationId xmlns:a16="http://schemas.microsoft.com/office/drawing/2014/main" id="{6F2868B1-4218-D044-840E-A9221A4C3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52" y="549928"/>
            <a:ext cx="6059604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0" i="0">
                <a:latin typeface="Titillium" pitchFamily="2" charset="77"/>
              </a:defRPr>
            </a:lvl1pPr>
          </a:lstStyle>
          <a:p>
            <a:r>
              <a:rPr lang="en-US" dirty="0"/>
              <a:t>Click to edit Agenda slide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B5C07-A8B6-B242-88A1-3CA555C2EA2C}"/>
              </a:ext>
            </a:extLst>
          </p:cNvPr>
          <p:cNvSpPr/>
          <p:nvPr userDrawn="1"/>
        </p:nvSpPr>
        <p:spPr>
          <a:xfrm>
            <a:off x="6910832" y="0"/>
            <a:ext cx="457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17003C0-9D7D-A44B-9525-C12DD23B5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66543" y="1658645"/>
            <a:ext cx="4251960" cy="5603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400" b="1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accent2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accent2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70984" y="2222877"/>
            <a:ext cx="4247519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lvl="0"/>
            <a:r>
              <a:rPr lang="en-US" dirty="0"/>
              <a:t>Additional copy if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EBEB16-C18F-DA48-BA34-D03C38136E39}"/>
              </a:ext>
            </a:extLst>
          </p:cNvPr>
          <p:cNvSpPr/>
          <p:nvPr userDrawn="1"/>
        </p:nvSpPr>
        <p:spPr>
          <a:xfrm>
            <a:off x="6595364" y="1767753"/>
            <a:ext cx="676654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5DC7C6-A461-7746-99F6-978717E7C7F7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FA89B-FBE0-1B47-81A1-8511BAC25436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63C663E-328B-7D4C-BCE1-3ABC10088A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41189" y="1897821"/>
            <a:ext cx="586508" cy="35075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E68911A7-4B95-C842-893F-650F0E3578CF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4" name="Picture 53" descr="A black sign with white text&#10;&#10;Description automatically generated">
            <a:extLst>
              <a:ext uri="{FF2B5EF4-FFF2-40B4-BE49-F238E27FC236}">
                <a16:creationId xmlns:a16="http://schemas.microsoft.com/office/drawing/2014/main" id="{6333A16E-2FEB-444D-80C3-AEB5896C7F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47" y="6111799"/>
            <a:ext cx="859403" cy="59040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40594DF-BC9F-F54B-A9D3-37663CD9936C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</p:spTree>
    <p:extLst>
      <p:ext uri="{BB962C8B-B14F-4D97-AF65-F5344CB8AC3E}">
        <p14:creationId xmlns:p14="http://schemas.microsoft.com/office/powerpoint/2010/main" val="211055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33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19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BBAC50-7A17-8044-8291-1B9889C80AAD}"/>
              </a:ext>
            </a:extLst>
          </p:cNvPr>
          <p:cNvSpPr/>
          <p:nvPr userDrawn="1"/>
        </p:nvSpPr>
        <p:spPr>
          <a:xfrm rot="5400000">
            <a:off x="-3258020" y="3308818"/>
            <a:ext cx="6858002" cy="2403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452DC7-5DC8-2F4B-96C9-3B547ED334EF}"/>
              </a:ext>
            </a:extLst>
          </p:cNvPr>
          <p:cNvSpPr/>
          <p:nvPr userDrawn="1"/>
        </p:nvSpPr>
        <p:spPr>
          <a:xfrm rot="5400000">
            <a:off x="-3324071" y="3324071"/>
            <a:ext cx="6858001" cy="20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0AE58E5-3790-4C49-AE9F-BDAA19F777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5541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909624-9AC3-5C40-BB2E-1EA549CF72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68537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374FE38-4F06-4845-A7D0-597E8A8451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4844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BCE609F-1AD4-2941-B749-4C35E058E9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6562" y="1901952"/>
            <a:ext cx="2662151" cy="18122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45">
            <a:extLst>
              <a:ext uri="{FF2B5EF4-FFF2-40B4-BE49-F238E27FC236}">
                <a16:creationId xmlns:a16="http://schemas.microsoft.com/office/drawing/2014/main" id="{104BED92-3C29-324A-A33C-DB7AA5FED3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562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45" name="Text Placeholder 45">
            <a:extLst>
              <a:ext uri="{FF2B5EF4-FFF2-40B4-BE49-F238E27FC236}">
                <a16:creationId xmlns:a16="http://schemas.microsoft.com/office/drawing/2014/main" id="{D3891A97-1332-B24B-96FA-AADE827301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4844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BC041B28-8559-064C-9EF6-9F86B45689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05541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97B57322-5D1B-514E-9C66-CC45AF5DAE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68537" y="4480560"/>
            <a:ext cx="2350659" cy="490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accent4">
                    <a:lumMod val="1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is a sample text. Insert your desired text here. 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562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3" name="Picture 32" descr="A black sign with white text&#10;&#10;Description automatically generated">
            <a:extLst>
              <a:ext uri="{FF2B5EF4-FFF2-40B4-BE49-F238E27FC236}">
                <a16:creationId xmlns:a16="http://schemas.microsoft.com/office/drawing/2014/main" id="{80B745E7-F03A-364A-A69B-F7637AF4C05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43" y="6099234"/>
            <a:ext cx="859403" cy="590403"/>
          </a:xfrm>
          <a:prstGeom prst="rect">
            <a:avLst/>
          </a:prstGeom>
        </p:spPr>
      </p:pic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6ED3552E-ECB2-1241-A2FE-F599B0092262}"/>
              </a:ext>
            </a:extLst>
          </p:cNvPr>
          <p:cNvSpPr txBox="1">
            <a:spLocks/>
          </p:cNvSpPr>
          <p:nvPr userDrawn="1"/>
        </p:nvSpPr>
        <p:spPr>
          <a:xfrm>
            <a:off x="305590" y="6477199"/>
            <a:ext cx="56388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93F75-2216-1046-AEF3-A956D275DD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0A9B0F-577D-A046-9BC5-8A20FC61FA13}"/>
              </a:ext>
            </a:extLst>
          </p:cNvPr>
          <p:cNvSpPr txBox="1"/>
          <p:nvPr userDrawn="1"/>
        </p:nvSpPr>
        <p:spPr>
          <a:xfrm>
            <a:off x="1007646" y="6477199"/>
            <a:ext cx="1420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Copyright Red Lion 2020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6562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4844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05541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AFFF22B-0BD1-FA40-A485-F4A3D60B25A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868537" y="5029200"/>
            <a:ext cx="2350008" cy="1097280"/>
          </a:xfrm>
          <a:prstGeom prst="rect">
            <a:avLst/>
          </a:prstGeom>
        </p:spPr>
        <p:txBody>
          <a:bodyPr numCol="1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6AB51DC3-96C1-9844-93E6-7ED9CA11C8B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12" y="-1"/>
            <a:ext cx="10937706" cy="112395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0" i="0" baseline="0">
                <a:latin typeface="Titillium" pitchFamily="2" charset="77"/>
              </a:defRPr>
            </a:lvl1pPr>
            <a:lvl2pPr marL="457200" indent="0">
              <a:buNone/>
              <a:defRPr sz="4800">
                <a:latin typeface="+mj-lt"/>
              </a:defRPr>
            </a:lvl2pPr>
            <a:lvl3pPr marL="914400" indent="0">
              <a:buNone/>
              <a:defRPr sz="4800">
                <a:latin typeface="+mj-lt"/>
              </a:defRPr>
            </a:lvl3pPr>
            <a:lvl4pPr marL="1371600" indent="0">
              <a:buNone/>
              <a:defRPr sz="4800">
                <a:latin typeface="+mj-lt"/>
              </a:defRPr>
            </a:lvl4pPr>
            <a:lvl5pPr marL="1828800" indent="0">
              <a:buNone/>
              <a:defRPr sz="4800">
                <a:latin typeface="+mj-lt"/>
              </a:defRPr>
            </a:lvl5pPr>
          </a:lstStyle>
          <a:p>
            <a:pPr lvl="0"/>
            <a:r>
              <a:rPr lang="en-US" dirty="0"/>
              <a:t>Standard Page Heading/Plain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881DABF6-7847-B249-B05D-5AB4A42E4C7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13052" y="1150684"/>
            <a:ext cx="6059604" cy="4820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1" i="0">
                <a:solidFill>
                  <a:schemeClr val="accent3"/>
                </a:solidFill>
                <a:latin typeface="Titillium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94844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05541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584400F5-4A35-9249-ADF1-DEA9BCDA69B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868537" y="3857799"/>
            <a:ext cx="2350659" cy="548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B365D"/>
                </a:solidFill>
                <a:latin typeface="Titillium Bd" panose="00000800000000000000" pitchFamily="50" charset="0"/>
                <a:sym typeface="Titillium Bd" panose="000008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00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9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21" Type="http://schemas.openxmlformats.org/officeDocument/2006/relationships/tags" Target="../tags/tag21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9.xml"/><Relationship Id="rId19" Type="http://schemas.openxmlformats.org/officeDocument/2006/relationships/vmlDrawing" Target="../drawings/vmlDrawing10.v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oleObject" Target="../embeddings/oleObject1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" name="think-cell Slide" r:id="rId9" imgW="381" imgH="381" progId="TCLayout.ActiveDocument.1">
                  <p:embed/>
                </p:oleObj>
              </mc:Choice>
              <mc:Fallback>
                <p:oleObj name="think-cell Slide" r:id="rId9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4020" y="3046755"/>
            <a:ext cx="882396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Cover Art &amp; Section Dividers</a:t>
            </a:r>
          </a:p>
        </p:txBody>
      </p:sp>
      <p:sp>
        <p:nvSpPr>
          <p:cNvPr id="3" name="MSIPCMContentMarking" descr="{&quot;HashCode&quot;:1722077384,&quot;Placement&quot;:&quot;Footer&quot;,&quot;Top&quot;:519.343,&quot;Left&quot;:411.339752,&quot;SlideWidth&quot;:960,&quot;SlideHeight&quot;:540}"/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31295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74" r:id="rId3"/>
    <p:sldLayoutId id="214748375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9" name="think-cell Slide" r:id="rId10" imgW="381" imgH="381" progId="TCLayout.ActiveDocument.1">
                  <p:embed/>
                </p:oleObj>
              </mc:Choice>
              <mc:Fallback>
                <p:oleObj name="think-cell Slide" r:id="rId10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9"/>
            </p:custDataLst>
          </p:nvPr>
        </p:nvSpPr>
        <p:spPr>
          <a:xfrm>
            <a:off x="1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347" y="2852928"/>
            <a:ext cx="882396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Agenda Slide Options</a:t>
            </a:r>
          </a:p>
        </p:txBody>
      </p:sp>
      <p:sp>
        <p:nvSpPr>
          <p:cNvPr id="3" name="MSIPCMContentMarking" descr="{&quot;HashCode&quot;:1722077384,&quot;Placement&quot;:&quot;Footer&quot;,&quot;Top&quot;:519.343,&quot;Left&quot;:411.339752,&quot;SlideWidth&quot;:960,&quot;SlideHeight&quot;:540}"/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382466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7" r:id="rId2"/>
    <p:sldLayoutId id="2147483748" r:id="rId3"/>
    <p:sldLayoutId id="2147483749" r:id="rId4"/>
    <p:sldLayoutId id="2147483722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660"/>
        </a:lnSpc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9" name="think-cell Slide" r:id="rId22" imgW="381" imgH="381" progId="TCLayout.ActiveDocument.1">
                  <p:embed/>
                </p:oleObj>
              </mc:Choice>
              <mc:Fallback>
                <p:oleObj name="think-cell Slide" r:id="rId22" imgW="381" imgH="381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1"/>
            </p:custDataLst>
          </p:nvPr>
        </p:nvSpPr>
        <p:spPr>
          <a:xfrm>
            <a:off x="1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600" b="0" i="0" baseline="0" dirty="0">
              <a:latin typeface="Titillium" panose="00000500000000000000" pitchFamily="50" charset="0"/>
              <a:ea typeface="+mj-ea"/>
              <a:cs typeface="+mj-cs"/>
              <a:sym typeface="Titillium" panose="00000500000000000000" pitchFamily="50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4020" y="3140964"/>
            <a:ext cx="8823960" cy="576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Content Pages</a:t>
            </a:r>
          </a:p>
        </p:txBody>
      </p:sp>
      <p:sp>
        <p:nvSpPr>
          <p:cNvPr id="3" name="MSIPCMContentMarking" descr="{&quot;HashCode&quot;:1722077384,&quot;Placement&quot;:&quot;Footer&quot;,&quot;Top&quot;:519.343,&quot;Left&quot;:411.339752,&quot;SlideWidth&quot;:960,&quot;SlideHeight&quot;:540}"/>
          <p:cNvSpPr txBox="1"/>
          <p:nvPr userDrawn="1"/>
        </p:nvSpPr>
        <p:spPr>
          <a:xfrm>
            <a:off x="5224015" y="6595656"/>
            <a:ext cx="174397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</a:rPr>
              <a:t>UNRESTRICTED DOCUMENT</a:t>
            </a:r>
          </a:p>
        </p:txBody>
      </p:sp>
    </p:spTree>
    <p:extLst>
      <p:ext uri="{BB962C8B-B14F-4D97-AF65-F5344CB8AC3E}">
        <p14:creationId xmlns:p14="http://schemas.microsoft.com/office/powerpoint/2010/main" val="199607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5" r:id="rId3"/>
    <p:sldLayoutId id="2147483694" r:id="rId4"/>
    <p:sldLayoutId id="2147483707" r:id="rId5"/>
    <p:sldLayoutId id="2147483689" r:id="rId6"/>
    <p:sldLayoutId id="2147483696" r:id="rId7"/>
    <p:sldLayoutId id="2147483693" r:id="rId8"/>
    <p:sldLayoutId id="2147483711" r:id="rId9"/>
    <p:sldLayoutId id="2147483709" r:id="rId10"/>
    <p:sldLayoutId id="2147483710" r:id="rId11"/>
    <p:sldLayoutId id="2147483736" r:id="rId12"/>
    <p:sldLayoutId id="2147483751" r:id="rId13"/>
    <p:sldLayoutId id="2147483738" r:id="rId14"/>
    <p:sldLayoutId id="2147483735" r:id="rId15"/>
    <p:sldLayoutId id="2147483754" r:id="rId16"/>
    <p:sldLayoutId id="214748375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5.jpe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8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7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6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8.png"/><Relationship Id="rId12" Type="http://schemas.openxmlformats.org/officeDocument/2006/relationships/image" Target="../media/image55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2.emf"/><Relationship Id="rId11" Type="http://schemas.openxmlformats.org/officeDocument/2006/relationships/image" Target="../media/image54.sv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1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2.pn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1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8.png"/><Relationship Id="rId11" Type="http://schemas.openxmlformats.org/officeDocument/2006/relationships/image" Target="../media/image61.png"/><Relationship Id="rId5" Type="http://schemas.openxmlformats.org/officeDocument/2006/relationships/image" Target="../media/image52.emf"/><Relationship Id="rId10" Type="http://schemas.openxmlformats.org/officeDocument/2006/relationships/image" Target="../media/image60.jpe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65D12E5-3963-4021-A5B3-1559422AD1CF}"/>
              </a:ext>
            </a:extLst>
          </p:cNvPr>
          <p:cNvSpPr/>
          <p:nvPr/>
        </p:nvSpPr>
        <p:spPr>
          <a:xfrm rot="5400000">
            <a:off x="2601802" y="2494981"/>
            <a:ext cx="6858000" cy="186804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342900" dist="38100" sx="112000" sy="112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329BA67-58CD-4897-B081-30E3B602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7150" y="30248"/>
            <a:ext cx="3153181" cy="6827753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76B20D20-3717-4F0B-8F23-E91BD58E55CF}"/>
              </a:ext>
            </a:extLst>
          </p:cNvPr>
          <p:cNvSpPr/>
          <p:nvPr/>
        </p:nvSpPr>
        <p:spPr>
          <a:xfrm flipH="1">
            <a:off x="10304845" y="2648757"/>
            <a:ext cx="1998437" cy="42394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29EE2-597E-4846-9B85-480944C85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2" y="0"/>
            <a:ext cx="5096781" cy="6858000"/>
          </a:xfrm>
          <a:prstGeom prst="rect">
            <a:avLst/>
          </a:prstGeom>
        </p:spPr>
      </p:pic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8005AA32-1124-4D7E-9BF8-9301B5F227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48" y="5890160"/>
            <a:ext cx="1115127" cy="766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EB80-3F33-4661-BE44-2032C2DEEEC0}"/>
              </a:ext>
            </a:extLst>
          </p:cNvPr>
          <p:cNvSpPr txBox="1"/>
          <p:nvPr/>
        </p:nvSpPr>
        <p:spPr>
          <a:xfrm>
            <a:off x="724819" y="6273201"/>
            <a:ext cx="46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61D2C"/>
                </a:solidFill>
                <a:latin typeface="BankGothic Md BT" panose="020B0807020203060204" pitchFamily="34" charset="0"/>
              </a:rPr>
              <a:t>Excellence. </a:t>
            </a:r>
            <a:r>
              <a:rPr lang="en-US" dirty="0">
                <a:latin typeface="BankGothic Md BT" panose="020B0807020203060204" pitchFamily="34" charset="0"/>
              </a:rPr>
              <a:t>Redefined.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00D10A-2A56-495A-A04E-7C4AF1E2072D}"/>
              </a:ext>
            </a:extLst>
          </p:cNvPr>
          <p:cNvSpPr txBox="1">
            <a:spLocks/>
          </p:cNvSpPr>
          <p:nvPr/>
        </p:nvSpPr>
        <p:spPr>
          <a:xfrm>
            <a:off x="1085911" y="2041661"/>
            <a:ext cx="4406150" cy="27746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tillium Bd" panose="00000800000000000000" pitchFamily="50" charset="0"/>
              </a:rPr>
              <a:t>Red Lion</a:t>
            </a:r>
            <a:r>
              <a:rPr lang="en-US" sz="4000" b="1" dirty="0">
                <a:solidFill>
                  <a:srgbClr val="A61D2C"/>
                </a:solidFill>
                <a:latin typeface="Titillium Bd" panose="00000800000000000000" pitchFamily="50" charset="0"/>
              </a:rPr>
              <a:t> </a:t>
            </a:r>
          </a:p>
          <a:p>
            <a:endParaRPr lang="en-US" sz="2400" b="1" dirty="0">
              <a:solidFill>
                <a:srgbClr val="A61D2C"/>
              </a:solidFill>
              <a:latin typeface="Titillium Bd" panose="00000800000000000000" pitchFamily="50" charset="0"/>
            </a:endParaRPr>
          </a:p>
          <a:p>
            <a:r>
              <a:rPr lang="en-US" sz="4000" b="1" dirty="0">
                <a:solidFill>
                  <a:srgbClr val="A61D2C"/>
                </a:solidFill>
                <a:latin typeface="Titillium Bd" panose="00000800000000000000" pitchFamily="50" charset="0"/>
              </a:rPr>
              <a:t>Remote Access Platform</a:t>
            </a:r>
          </a:p>
          <a:p>
            <a:r>
              <a:rPr lang="en-US" sz="4000" b="1" dirty="0">
                <a:solidFill>
                  <a:srgbClr val="A61D2C"/>
                </a:solidFill>
                <a:latin typeface="Titillium Bd" panose="00000800000000000000" pitchFamily="50" charset="0"/>
              </a:rPr>
              <a:t> </a:t>
            </a:r>
          </a:p>
          <a:p>
            <a:endParaRPr lang="en-US" sz="4000" b="1" dirty="0">
              <a:solidFill>
                <a:srgbClr val="A61D2C"/>
              </a:solidFill>
              <a:latin typeface="Titillium Bd" panose="000008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8CA18-7CA6-459A-AE8B-2973EE26DE77}"/>
              </a:ext>
            </a:extLst>
          </p:cNvPr>
          <p:cNvSpPr txBox="1"/>
          <p:nvPr/>
        </p:nvSpPr>
        <p:spPr>
          <a:xfrm>
            <a:off x="12788900" y="30248"/>
            <a:ext cx="241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first use,  if you need to add a new image make sure to right click on the uploaded picture and select “</a:t>
            </a:r>
            <a:r>
              <a:rPr lang="en-US" b="1" dirty="0"/>
              <a:t>Send To Back”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54647-576D-4D7D-A0DD-F849B746B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8900" y="2018257"/>
            <a:ext cx="2205039" cy="126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D2A77B-741D-4424-A780-12A9D2F06875}"/>
              </a:ext>
            </a:extLst>
          </p:cNvPr>
          <p:cNvSpPr txBox="1"/>
          <p:nvPr/>
        </p:nvSpPr>
        <p:spPr>
          <a:xfrm>
            <a:off x="12788900" y="3320349"/>
            <a:ext cx="241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*Correct use of image layers</a:t>
            </a:r>
            <a:endParaRPr lang="en-US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201" y="3474237"/>
            <a:ext cx="1830712" cy="30310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5576" y="1602631"/>
            <a:ext cx="1750421" cy="2795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6325" y="123371"/>
            <a:ext cx="1388450" cy="22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All-in-one </a:t>
            </a:r>
            <a:r>
              <a:rPr lang="en-US" dirty="0" err="1"/>
              <a:t>IIoT</a:t>
            </a:r>
            <a:r>
              <a:rPr lang="en-US" dirty="0"/>
              <a:t> Solution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 err="1"/>
              <a:t>IIoT</a:t>
            </a:r>
            <a:r>
              <a:rPr lang="en-US" dirty="0"/>
              <a:t> Application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931532"/>
            <a:ext cx="9406890" cy="39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C049BF-4FCB-4A3B-B421-2579427B16E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Unyielding Security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built right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9CC14-C299-4C99-BB1C-A54CFA6B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5" y="1594678"/>
            <a:ext cx="10845943" cy="45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9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2A85C-0F3B-4428-A00B-D7BDFD9835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4B4FB-6102-4AA8-931C-50C090290B7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Pricing and Part Numbers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4B044-0D62-4530-896B-777CD826D23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0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SIMPLY.connect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7180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0"/>
          </p:nvPr>
        </p:nvSpPr>
        <p:spPr/>
        <p:txBody>
          <a:bodyPr>
            <a:normAutofit/>
          </a:bodyPr>
          <a:lstStyle/>
          <a:p>
            <a:r>
              <a:rPr lang="en-US" dirty="0"/>
              <a:t>Dashboard Demo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walk-thru</a:t>
            </a:r>
          </a:p>
        </p:txBody>
      </p:sp>
    </p:spTree>
    <p:extLst>
      <p:ext uri="{BB962C8B-B14F-4D97-AF65-F5344CB8AC3E}">
        <p14:creationId xmlns:p14="http://schemas.microsoft.com/office/powerpoint/2010/main" val="246308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63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2136629" y="2687387"/>
            <a:ext cx="7493288" cy="582908"/>
          </a:xfrm>
        </p:spPr>
        <p:txBody>
          <a:bodyPr/>
          <a:lstStyle/>
          <a:p>
            <a:pPr algn="ctr"/>
            <a:r>
              <a:rPr lang="en-US" sz="4800" dirty="0"/>
              <a:t>The Challenges of Remote Assets</a:t>
            </a:r>
          </a:p>
          <a:p>
            <a:endParaRPr lang="en-US" sz="4800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F84F907-0D92-43D7-92B8-DA194B0BDB2D}"/>
              </a:ext>
            </a:extLst>
          </p:cNvPr>
          <p:cNvSpPr/>
          <p:nvPr/>
        </p:nvSpPr>
        <p:spPr>
          <a:xfrm>
            <a:off x="6017612" y="4558322"/>
            <a:ext cx="7828810" cy="821469"/>
          </a:xfrm>
          <a:prstGeom prst="parallelogram">
            <a:avLst>
              <a:gd name="adj" fmla="val 90053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1"/>
          <a:stretch/>
        </p:blipFill>
        <p:spPr>
          <a:xfrm>
            <a:off x="2770870" y="615233"/>
            <a:ext cx="1586711" cy="1715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2"/>
          <a:stretch/>
        </p:blipFill>
        <p:spPr>
          <a:xfrm>
            <a:off x="4334034" y="592359"/>
            <a:ext cx="1470942" cy="15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2"/>
          <a:stretch/>
        </p:blipFill>
        <p:spPr>
          <a:xfrm>
            <a:off x="1127055" y="560273"/>
            <a:ext cx="1586712" cy="1732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1"/>
          <a:stretch/>
        </p:blipFill>
        <p:spPr>
          <a:xfrm>
            <a:off x="5640224" y="358363"/>
            <a:ext cx="2866976" cy="1977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1"/>
          <a:stretch/>
        </p:blipFill>
        <p:spPr>
          <a:xfrm>
            <a:off x="8927623" y="467519"/>
            <a:ext cx="2335803" cy="1863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3"/>
          <a:stretch/>
        </p:blipFill>
        <p:spPr>
          <a:xfrm>
            <a:off x="7425243" y="621206"/>
            <a:ext cx="1811439" cy="17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017" y="3801134"/>
            <a:ext cx="10727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SIMPLY.connect offers the customer a savings of over 70% on their remote access deployment costs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 rot="18900000">
            <a:off x="4200800" y="3028846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54680"/>
            <a:ext cx="12192000" cy="429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endParaRPr lang="en-US" sz="3733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5108" y="12951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/>
              <a:t>Save time and money on remote access deployment costs</a:t>
            </a:r>
          </a:p>
        </p:txBody>
      </p:sp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947703A7-E53A-4019-B2AC-F84792F60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3835" y="101302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62B67-BAAE-4486-AA4A-BAFC761AF160}"/>
              </a:ext>
            </a:extLst>
          </p:cNvPr>
          <p:cNvSpPr txBox="1"/>
          <p:nvPr/>
        </p:nvSpPr>
        <p:spPr>
          <a:xfrm>
            <a:off x="1988571" y="181397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D365D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E3212-1A20-42DB-9476-F7317CAD33A5}"/>
              </a:ext>
            </a:extLst>
          </p:cNvPr>
          <p:cNvSpPr txBox="1"/>
          <p:nvPr/>
        </p:nvSpPr>
        <p:spPr>
          <a:xfrm>
            <a:off x="1685546" y="2170032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9947D5-BC7F-48CE-88C6-2B8E1B7A1B8B}"/>
              </a:ext>
            </a:extLst>
          </p:cNvPr>
          <p:cNvSpPr txBox="1"/>
          <p:nvPr/>
        </p:nvSpPr>
        <p:spPr>
          <a:xfrm>
            <a:off x="1426286" y="2442017"/>
            <a:ext cx="150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 device to </a:t>
            </a:r>
            <a:br>
              <a:rPr lang="en-US" sz="1200" dirty="0"/>
            </a:br>
            <a:r>
              <a:rPr lang="en-US" sz="1200" dirty="0"/>
              <a:t>configure manually</a:t>
            </a:r>
          </a:p>
        </p:txBody>
      </p:sp>
      <p:pic>
        <p:nvPicPr>
          <p:cNvPr id="18" name="Graphic 17" descr="Wireless router">
            <a:extLst>
              <a:ext uri="{FF2B5EF4-FFF2-40B4-BE49-F238E27FC236}">
                <a16:creationId xmlns:a16="http://schemas.microsoft.com/office/drawing/2014/main" id="{A125DB4B-A26C-4899-BD2C-D82482872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8885" y="1190905"/>
            <a:ext cx="295465" cy="295465"/>
          </a:xfrm>
          <a:prstGeom prst="rect">
            <a:avLst/>
          </a:prstGeom>
        </p:spPr>
      </p:pic>
      <p:pic>
        <p:nvPicPr>
          <p:cNvPr id="19" name="Graphic 18" descr="Wireless router">
            <a:extLst>
              <a:ext uri="{FF2B5EF4-FFF2-40B4-BE49-F238E27FC236}">
                <a16:creationId xmlns:a16="http://schemas.microsoft.com/office/drawing/2014/main" id="{CF9F4030-6BA3-4CDC-B6D5-BFA45F37C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1285" y="1343305"/>
            <a:ext cx="295465" cy="295465"/>
          </a:xfrm>
          <a:prstGeom prst="rect">
            <a:avLst/>
          </a:prstGeom>
        </p:spPr>
      </p:pic>
      <p:pic>
        <p:nvPicPr>
          <p:cNvPr id="21" name="Graphic 20" descr="Wireless router">
            <a:extLst>
              <a:ext uri="{FF2B5EF4-FFF2-40B4-BE49-F238E27FC236}">
                <a16:creationId xmlns:a16="http://schemas.microsoft.com/office/drawing/2014/main" id="{147441AF-1DE5-4594-8927-DC3C05903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685" y="1495705"/>
            <a:ext cx="295465" cy="295465"/>
          </a:xfrm>
          <a:prstGeom prst="rect">
            <a:avLst/>
          </a:prstGeom>
        </p:spPr>
      </p:pic>
      <p:pic>
        <p:nvPicPr>
          <p:cNvPr id="22" name="Graphic 21" descr="Wireless router">
            <a:extLst>
              <a:ext uri="{FF2B5EF4-FFF2-40B4-BE49-F238E27FC236}">
                <a16:creationId xmlns:a16="http://schemas.microsoft.com/office/drawing/2014/main" id="{46E65ADA-5A7D-4DB6-8761-19BCD75FA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6085" y="1648105"/>
            <a:ext cx="295465" cy="295465"/>
          </a:xfrm>
          <a:prstGeom prst="rect">
            <a:avLst/>
          </a:prstGeom>
        </p:spPr>
      </p:pic>
      <p:pic>
        <p:nvPicPr>
          <p:cNvPr id="23" name="Graphic 22" descr="Wireless router">
            <a:extLst>
              <a:ext uri="{FF2B5EF4-FFF2-40B4-BE49-F238E27FC236}">
                <a16:creationId xmlns:a16="http://schemas.microsoft.com/office/drawing/2014/main" id="{0A7426DA-2180-4FAA-80F5-81D629059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8485" y="1800505"/>
            <a:ext cx="295465" cy="295465"/>
          </a:xfrm>
          <a:prstGeom prst="rect">
            <a:avLst/>
          </a:prstGeom>
        </p:spPr>
      </p:pic>
      <p:pic>
        <p:nvPicPr>
          <p:cNvPr id="24" name="Graphic 23" descr="Wireless router">
            <a:extLst>
              <a:ext uri="{FF2B5EF4-FFF2-40B4-BE49-F238E27FC236}">
                <a16:creationId xmlns:a16="http://schemas.microsoft.com/office/drawing/2014/main" id="{283A7667-7363-4C9C-9216-333170D86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0641" y="1200240"/>
            <a:ext cx="295465" cy="295465"/>
          </a:xfrm>
          <a:prstGeom prst="rect">
            <a:avLst/>
          </a:prstGeom>
        </p:spPr>
      </p:pic>
      <p:pic>
        <p:nvPicPr>
          <p:cNvPr id="25" name="Graphic 24" descr="Wireless router">
            <a:extLst>
              <a:ext uri="{FF2B5EF4-FFF2-40B4-BE49-F238E27FC236}">
                <a16:creationId xmlns:a16="http://schemas.microsoft.com/office/drawing/2014/main" id="{8EE648B8-31E4-4ED6-8010-C09DA917E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3041" y="1352640"/>
            <a:ext cx="295465" cy="295465"/>
          </a:xfrm>
          <a:prstGeom prst="rect">
            <a:avLst/>
          </a:prstGeom>
        </p:spPr>
      </p:pic>
      <p:pic>
        <p:nvPicPr>
          <p:cNvPr id="26" name="Graphic 25" descr="Wireless router">
            <a:extLst>
              <a:ext uri="{FF2B5EF4-FFF2-40B4-BE49-F238E27FC236}">
                <a16:creationId xmlns:a16="http://schemas.microsoft.com/office/drawing/2014/main" id="{D4B096EF-7C6D-46D8-B87C-C37DAA7C6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5441" y="1505040"/>
            <a:ext cx="295465" cy="295465"/>
          </a:xfrm>
          <a:prstGeom prst="rect">
            <a:avLst/>
          </a:prstGeom>
        </p:spPr>
      </p:pic>
      <p:pic>
        <p:nvPicPr>
          <p:cNvPr id="27" name="Graphic 26" descr="Wireless router">
            <a:extLst>
              <a:ext uri="{FF2B5EF4-FFF2-40B4-BE49-F238E27FC236}">
                <a16:creationId xmlns:a16="http://schemas.microsoft.com/office/drawing/2014/main" id="{56FAECD4-928D-4DAA-9902-779CC0505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2674" y="1352640"/>
            <a:ext cx="295465" cy="295465"/>
          </a:xfrm>
          <a:prstGeom prst="rect">
            <a:avLst/>
          </a:prstGeom>
        </p:spPr>
      </p:pic>
      <p:pic>
        <p:nvPicPr>
          <p:cNvPr id="32" name="Graphic 31" descr="Wireless router">
            <a:extLst>
              <a:ext uri="{FF2B5EF4-FFF2-40B4-BE49-F238E27FC236}">
                <a16:creationId xmlns:a16="http://schemas.microsoft.com/office/drawing/2014/main" id="{D83A6E83-9FEB-4346-8006-FD67BC5C2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5074" y="1505040"/>
            <a:ext cx="295465" cy="295465"/>
          </a:xfrm>
          <a:prstGeom prst="rect">
            <a:avLst/>
          </a:prstGeom>
        </p:spPr>
      </p:pic>
      <p:pic>
        <p:nvPicPr>
          <p:cNvPr id="33" name="Graphic 32" descr="Wireless router">
            <a:extLst>
              <a:ext uri="{FF2B5EF4-FFF2-40B4-BE49-F238E27FC236}">
                <a16:creationId xmlns:a16="http://schemas.microsoft.com/office/drawing/2014/main" id="{A6EA5A7D-6E30-4E3E-BFD6-D564665B2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7474" y="1657440"/>
            <a:ext cx="295465" cy="295465"/>
          </a:xfrm>
          <a:prstGeom prst="rect">
            <a:avLst/>
          </a:prstGeom>
        </p:spPr>
      </p:pic>
      <p:pic>
        <p:nvPicPr>
          <p:cNvPr id="34" name="Graphic 33" descr="Wireless router">
            <a:extLst>
              <a:ext uri="{FF2B5EF4-FFF2-40B4-BE49-F238E27FC236}">
                <a16:creationId xmlns:a16="http://schemas.microsoft.com/office/drawing/2014/main" id="{985126EB-0D6B-4FCE-BEB0-67792527A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9874" y="1809840"/>
            <a:ext cx="295465" cy="295465"/>
          </a:xfrm>
          <a:prstGeom prst="rect">
            <a:avLst/>
          </a:prstGeom>
        </p:spPr>
      </p:pic>
      <p:pic>
        <p:nvPicPr>
          <p:cNvPr id="35" name="Graphic 34" descr="Wireless router">
            <a:extLst>
              <a:ext uri="{FF2B5EF4-FFF2-40B4-BE49-F238E27FC236}">
                <a16:creationId xmlns:a16="http://schemas.microsoft.com/office/drawing/2014/main" id="{871F270A-1466-46D7-89E8-BD0E27917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2274" y="1962240"/>
            <a:ext cx="295465" cy="295465"/>
          </a:xfrm>
          <a:prstGeom prst="rect">
            <a:avLst/>
          </a:prstGeom>
        </p:spPr>
      </p:pic>
      <p:pic>
        <p:nvPicPr>
          <p:cNvPr id="37" name="Graphic 36" descr="Wireless router">
            <a:extLst>
              <a:ext uri="{FF2B5EF4-FFF2-40B4-BE49-F238E27FC236}">
                <a16:creationId xmlns:a16="http://schemas.microsoft.com/office/drawing/2014/main" id="{A9D87F34-E788-4323-93EC-026027795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3530" y="1680108"/>
            <a:ext cx="295465" cy="295465"/>
          </a:xfrm>
          <a:prstGeom prst="rect">
            <a:avLst/>
          </a:prstGeom>
        </p:spPr>
      </p:pic>
      <p:pic>
        <p:nvPicPr>
          <p:cNvPr id="38" name="Graphic 37" descr="Wireless router">
            <a:extLst>
              <a:ext uri="{FF2B5EF4-FFF2-40B4-BE49-F238E27FC236}">
                <a16:creationId xmlns:a16="http://schemas.microsoft.com/office/drawing/2014/main" id="{AB3A8232-8F14-4DC5-A9C0-7A33D0A35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5930" y="1832508"/>
            <a:ext cx="295465" cy="295465"/>
          </a:xfrm>
          <a:prstGeom prst="rect">
            <a:avLst/>
          </a:prstGeom>
        </p:spPr>
      </p:pic>
      <p:pic>
        <p:nvPicPr>
          <p:cNvPr id="39" name="Graphic 38" descr="Wireless router">
            <a:extLst>
              <a:ext uri="{FF2B5EF4-FFF2-40B4-BE49-F238E27FC236}">
                <a16:creationId xmlns:a16="http://schemas.microsoft.com/office/drawing/2014/main" id="{800C85FE-5700-453C-9CF7-7F9BD7A4E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8330" y="1984908"/>
            <a:ext cx="295465" cy="295465"/>
          </a:xfrm>
          <a:prstGeom prst="rect">
            <a:avLst/>
          </a:prstGeom>
        </p:spPr>
      </p:pic>
      <p:pic>
        <p:nvPicPr>
          <p:cNvPr id="43" name="Graphic 42" descr="Wireless router">
            <a:extLst>
              <a:ext uri="{FF2B5EF4-FFF2-40B4-BE49-F238E27FC236}">
                <a16:creationId xmlns:a16="http://schemas.microsoft.com/office/drawing/2014/main" id="{5E19B850-DE9C-4064-803C-DF6028C2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35051" y="1994243"/>
            <a:ext cx="295465" cy="29546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722EE75-06A6-45AB-B41D-F146427401B8}"/>
              </a:ext>
            </a:extLst>
          </p:cNvPr>
          <p:cNvSpPr txBox="1"/>
          <p:nvPr/>
        </p:nvSpPr>
        <p:spPr>
          <a:xfrm>
            <a:off x="3510954" y="2378052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sz="2400" dirty="0">
                <a:solidFill>
                  <a:srgbClr val="0D365D"/>
                </a:solidFill>
              </a:rPr>
              <a:t>850</a:t>
            </a:r>
            <a:r>
              <a:rPr lang="en-US" dirty="0"/>
              <a:t> devices</a:t>
            </a:r>
          </a:p>
        </p:txBody>
      </p:sp>
      <p:pic>
        <p:nvPicPr>
          <p:cNvPr id="10" name="Graphic 9" descr="Construction worker">
            <a:extLst>
              <a:ext uri="{FF2B5EF4-FFF2-40B4-BE49-F238E27FC236}">
                <a16:creationId xmlns:a16="http://schemas.microsoft.com/office/drawing/2014/main" id="{E6C53E25-AE94-428B-ADE6-104AF3156A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5136" y="1539239"/>
            <a:ext cx="455664" cy="45566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7B77A99-0609-4099-B18D-F9993E324042}"/>
              </a:ext>
            </a:extLst>
          </p:cNvPr>
          <p:cNvSpPr txBox="1"/>
          <p:nvPr/>
        </p:nvSpPr>
        <p:spPr>
          <a:xfrm>
            <a:off x="6304634" y="2058022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D365D"/>
                </a:solidFill>
              </a:rPr>
              <a:t>70.83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labor hours</a:t>
            </a:r>
          </a:p>
        </p:txBody>
      </p:sp>
      <p:pic>
        <p:nvPicPr>
          <p:cNvPr id="13" name="Graphic 12" descr="Money">
            <a:extLst>
              <a:ext uri="{FF2B5EF4-FFF2-40B4-BE49-F238E27FC236}">
                <a16:creationId xmlns:a16="http://schemas.microsoft.com/office/drawing/2014/main" id="{94742787-3C0A-4A88-9FA5-BC05EEA4E0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3765" y="1092452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D8AD12C-9DCC-4317-92D4-4DE170BE5D34}"/>
              </a:ext>
            </a:extLst>
          </p:cNvPr>
          <p:cNvSpPr txBox="1"/>
          <p:nvPr/>
        </p:nvSpPr>
        <p:spPr>
          <a:xfrm>
            <a:off x="9356778" y="1880365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D365D"/>
                </a:solidFill>
              </a:rPr>
              <a:t>$4,116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34FFA8-7350-482D-8A6B-35A9533E4C31}"/>
              </a:ext>
            </a:extLst>
          </p:cNvPr>
          <p:cNvSpPr txBox="1"/>
          <p:nvPr/>
        </p:nvSpPr>
        <p:spPr>
          <a:xfrm>
            <a:off x="9117401" y="2281343"/>
            <a:ext cx="178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to deploy manually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606395-51C1-4C3F-B0C1-9395B74DFBC7}"/>
              </a:ext>
            </a:extLst>
          </p:cNvPr>
          <p:cNvSpPr/>
          <p:nvPr/>
        </p:nvSpPr>
        <p:spPr>
          <a:xfrm rot="18900000">
            <a:off x="1979475" y="3028846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782EB7-13FB-4473-9582-C6875C545B97}"/>
              </a:ext>
            </a:extLst>
          </p:cNvPr>
          <p:cNvSpPr/>
          <p:nvPr/>
        </p:nvSpPr>
        <p:spPr>
          <a:xfrm rot="18900000">
            <a:off x="6823859" y="3023696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E9C72B-44C6-40AE-9DCC-90B61CAC49A9}"/>
              </a:ext>
            </a:extLst>
          </p:cNvPr>
          <p:cNvSpPr/>
          <p:nvPr/>
        </p:nvSpPr>
        <p:spPr>
          <a:xfrm rot="18900000">
            <a:off x="9879798" y="3039727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59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" grpId="0" animBg="1"/>
      <p:bldP spid="7" grpId="0"/>
      <p:bldP spid="15" grpId="0"/>
      <p:bldP spid="17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017" y="3801134"/>
            <a:ext cx="10727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Customers can go full </a:t>
            </a:r>
            <a:r>
              <a:rPr lang="en-US" sz="4800" b="1" dirty="0" err="1">
                <a:solidFill>
                  <a:schemeClr val="bg2">
                    <a:lumMod val="50000"/>
                  </a:schemeClr>
                </a:solidFill>
              </a:rPr>
              <a:t>IIoT</a:t>
            </a:r>
            <a:r>
              <a:rPr lang="en-US" sz="4800" b="1" dirty="0">
                <a:solidFill>
                  <a:schemeClr val="bg2">
                    <a:lumMod val="50000"/>
                  </a:schemeClr>
                </a:solidFill>
              </a:rPr>
              <a:t> in less than 30 minutes with RLConnect24 + RA70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 rot="18900000">
            <a:off x="4200800" y="3028846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154680"/>
            <a:ext cx="12192000" cy="429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endParaRPr lang="en-US" sz="3733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5108" y="12951"/>
            <a:ext cx="10515600" cy="1325562"/>
          </a:xfrm>
        </p:spPr>
        <p:txBody>
          <a:bodyPr>
            <a:normAutofit/>
          </a:bodyPr>
          <a:lstStyle/>
          <a:p>
            <a:r>
              <a:rPr lang="en-US" dirty="0"/>
              <a:t>Quickly deploy a complete </a:t>
            </a:r>
            <a:r>
              <a:rPr lang="en-US" dirty="0" err="1"/>
              <a:t>IIoT</a:t>
            </a:r>
            <a:r>
              <a:rPr lang="en-US" dirty="0"/>
              <a:t> 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62B67-BAAE-4486-AA4A-BAFC761AF160}"/>
              </a:ext>
            </a:extLst>
          </p:cNvPr>
          <p:cNvSpPr txBox="1"/>
          <p:nvPr/>
        </p:nvSpPr>
        <p:spPr>
          <a:xfrm>
            <a:off x="5863845" y="2326168"/>
            <a:ext cx="222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D365D"/>
                </a:solidFill>
              </a:rPr>
              <a:t>10</a:t>
            </a:r>
            <a:r>
              <a:rPr lang="en-US" dirty="0"/>
              <a:t> dashboards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22EE75-06A6-45AB-B41D-F146427401B8}"/>
              </a:ext>
            </a:extLst>
          </p:cNvPr>
          <p:cNvSpPr txBox="1"/>
          <p:nvPr/>
        </p:nvSpPr>
        <p:spPr>
          <a:xfrm>
            <a:off x="9355883" y="2343706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D365D"/>
                </a:solidFill>
              </a:rPr>
              <a:t>10</a:t>
            </a:r>
            <a:r>
              <a:rPr lang="en-US" dirty="0"/>
              <a:t> alarms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B77A99-0609-4099-B18D-F9993E324042}"/>
              </a:ext>
            </a:extLst>
          </p:cNvPr>
          <p:cNvSpPr txBox="1"/>
          <p:nvPr/>
        </p:nvSpPr>
        <p:spPr>
          <a:xfrm>
            <a:off x="3100751" y="2312232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D365D"/>
                </a:solidFill>
              </a:rPr>
              <a:t>50k</a:t>
            </a:r>
            <a:r>
              <a:rPr lang="en-US" sz="2000" dirty="0"/>
              <a:t> data tag 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34FFA8-7350-482D-8A6B-35A9533E4C31}"/>
              </a:ext>
            </a:extLst>
          </p:cNvPr>
          <p:cNvSpPr txBox="1"/>
          <p:nvPr/>
        </p:nvSpPr>
        <p:spPr>
          <a:xfrm>
            <a:off x="1208592" y="2451428"/>
            <a:ext cx="20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devices and users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606395-51C1-4C3F-B0C1-9395B74DFBC7}"/>
              </a:ext>
            </a:extLst>
          </p:cNvPr>
          <p:cNvSpPr/>
          <p:nvPr/>
        </p:nvSpPr>
        <p:spPr>
          <a:xfrm rot="18900000">
            <a:off x="1979475" y="3028846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8782EB7-13FB-4473-9582-C6875C545B97}"/>
              </a:ext>
            </a:extLst>
          </p:cNvPr>
          <p:cNvSpPr/>
          <p:nvPr/>
        </p:nvSpPr>
        <p:spPr>
          <a:xfrm rot="18900000">
            <a:off x="6823859" y="3023696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E9C72B-44C6-40AE-9DCC-90B61CAC49A9}"/>
              </a:ext>
            </a:extLst>
          </p:cNvPr>
          <p:cNvSpPr/>
          <p:nvPr/>
        </p:nvSpPr>
        <p:spPr>
          <a:xfrm rot="18900000">
            <a:off x="9879798" y="3039727"/>
            <a:ext cx="327869" cy="327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9" name="Graphic 8" descr="Gauge">
            <a:extLst>
              <a:ext uri="{FF2B5EF4-FFF2-40B4-BE49-F238E27FC236}">
                <a16:creationId xmlns:a16="http://schemas.microsoft.com/office/drawing/2014/main" id="{E3B36DA1-72FC-4D27-9AB6-BE09AB5B7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4856" y="1038056"/>
            <a:ext cx="1319302" cy="1319302"/>
          </a:xfrm>
          <a:prstGeom prst="rect">
            <a:avLst/>
          </a:prstGeom>
        </p:spPr>
      </p:pic>
      <p:pic>
        <p:nvPicPr>
          <p:cNvPr id="12" name="Graphic 11" descr="Warning">
            <a:extLst>
              <a:ext uri="{FF2B5EF4-FFF2-40B4-BE49-F238E27FC236}">
                <a16:creationId xmlns:a16="http://schemas.microsoft.com/office/drawing/2014/main" id="{E98F9FFB-084F-4517-8E16-90F6E2BE0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8803" y="1314557"/>
            <a:ext cx="1045253" cy="1045253"/>
          </a:xfrm>
          <a:prstGeom prst="rect">
            <a:avLst/>
          </a:prstGeom>
        </p:spPr>
      </p:pic>
      <p:pic>
        <p:nvPicPr>
          <p:cNvPr id="16" name="Graphic 15" descr="Label">
            <a:extLst>
              <a:ext uri="{FF2B5EF4-FFF2-40B4-BE49-F238E27FC236}">
                <a16:creationId xmlns:a16="http://schemas.microsoft.com/office/drawing/2014/main" id="{70B640A1-A554-499A-B864-7305A3AD2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3414" y="1445410"/>
            <a:ext cx="914400" cy="914400"/>
          </a:xfrm>
          <a:prstGeom prst="rect">
            <a:avLst/>
          </a:prstGeom>
        </p:spPr>
      </p:pic>
      <p:pic>
        <p:nvPicPr>
          <p:cNvPr id="28" name="Graphic 27" descr="Database">
            <a:extLst>
              <a:ext uri="{FF2B5EF4-FFF2-40B4-BE49-F238E27FC236}">
                <a16:creationId xmlns:a16="http://schemas.microsoft.com/office/drawing/2014/main" id="{55E9FF1A-9D71-4776-B036-56E1725CC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91103" y="1436838"/>
            <a:ext cx="914400" cy="914400"/>
          </a:xfrm>
          <a:prstGeom prst="rect">
            <a:avLst/>
          </a:prstGeom>
        </p:spPr>
      </p:pic>
      <p:pic>
        <p:nvPicPr>
          <p:cNvPr id="30" name="Graphic 29" descr="Users">
            <a:extLst>
              <a:ext uri="{FF2B5EF4-FFF2-40B4-BE49-F238E27FC236}">
                <a16:creationId xmlns:a16="http://schemas.microsoft.com/office/drawing/2014/main" id="{FD3C5EC4-1201-4203-9072-0DC2AFD8A5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52037" y="1184402"/>
            <a:ext cx="914400" cy="914400"/>
          </a:xfrm>
          <a:prstGeom prst="rect">
            <a:avLst/>
          </a:prstGeom>
        </p:spPr>
      </p:pic>
      <p:pic>
        <p:nvPicPr>
          <p:cNvPr id="41" name="Graphic 40" descr="Infinity">
            <a:extLst>
              <a:ext uri="{FF2B5EF4-FFF2-40B4-BE49-F238E27FC236}">
                <a16:creationId xmlns:a16="http://schemas.microsoft.com/office/drawing/2014/main" id="{2E91F898-359B-4631-8747-6CF1C02A09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37760" y="1944690"/>
            <a:ext cx="672008" cy="6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7" grpId="0"/>
      <p:bldP spid="47" grpId="0"/>
      <p:bldP spid="48" grpId="0"/>
      <p:bldP spid="50" grpId="0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5820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9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46"/>
          </p:nvPr>
        </p:nvSpPr>
        <p:spPr>
          <a:xfrm>
            <a:off x="857254" y="3784263"/>
            <a:ext cx="3428679" cy="2110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Cloud Portal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Central Point coordinates users and Remote Access routers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Cloud-based Device Manager (RA products)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Data logging &amp; Dashboarding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47"/>
          </p:nvPr>
        </p:nvSpPr>
        <p:spPr>
          <a:xfrm>
            <a:off x="4575778" y="3784263"/>
            <a:ext cx="3200400" cy="19814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VPN client for PC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Establishes secure connection through RLConnect24 to Remote Access router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Enables maintenance via native software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8"/>
          </p:nvPr>
        </p:nvSpPr>
        <p:spPr>
          <a:xfrm>
            <a:off x="8066022" y="3784263"/>
            <a:ext cx="3200400" cy="17200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Fast deployment via phone, tablet, or PC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QR codes quickly enable remote access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12437" y="1903906"/>
            <a:ext cx="2205409" cy="1441422"/>
            <a:chOff x="8331442" y="2784980"/>
            <a:chExt cx="3009241" cy="1966795"/>
          </a:xfrm>
        </p:grpSpPr>
        <p:pic>
          <p:nvPicPr>
            <p:cNvPr id="25" name="Grafik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442" y="2784980"/>
              <a:ext cx="3009241" cy="196679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612570" y="3877021"/>
              <a:ext cx="2496291" cy="210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77912" y="3703828"/>
              <a:ext cx="2765606" cy="369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/>
                <a:t>RLCONNECT</a:t>
              </a:r>
              <a:r>
                <a:rPr lang="en-US" b="1" i="1" dirty="0">
                  <a:solidFill>
                    <a:srgbClr val="E7001A"/>
                  </a:solidFill>
                </a:rPr>
                <a:t>24</a:t>
              </a:r>
            </a:p>
          </p:txBody>
        </p:sp>
      </p:grpSp>
      <p:pic>
        <p:nvPicPr>
          <p:cNvPr id="39" name="Picture 38" descr="Comparison of Macintosh models - Wikipedia, the fre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84" y="2065887"/>
            <a:ext cx="1904762" cy="111746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173360" y="2355136"/>
            <a:ext cx="13780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RLDIALUP</a:t>
            </a:r>
            <a:endParaRPr lang="en-US" b="1" i="1" dirty="0">
              <a:solidFill>
                <a:srgbClr val="E7001A"/>
              </a:solidFill>
            </a:endParaRPr>
          </a:p>
        </p:txBody>
      </p:sp>
      <p:pic>
        <p:nvPicPr>
          <p:cNvPr id="295943" name="Picture 7" descr="Fast Ic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 b="25023"/>
          <a:stretch/>
        </p:blipFill>
        <p:spPr bwMode="auto">
          <a:xfrm>
            <a:off x="8167393" y="2213343"/>
            <a:ext cx="1284178" cy="7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1" name="Picture 5" descr="https://www.mbconnectline.com/fileadmin/user_upload/logo_simply.connec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56" y="2869106"/>
            <a:ext cx="1121186" cy="1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934" y="2108498"/>
            <a:ext cx="746018" cy="1191482"/>
          </a:xfrm>
          <a:prstGeom prst="rect">
            <a:avLst/>
          </a:prstGeom>
        </p:spPr>
      </p:pic>
      <p:sp>
        <p:nvSpPr>
          <p:cNvPr id="2" name="Plus 1"/>
          <p:cNvSpPr/>
          <p:nvPr/>
        </p:nvSpPr>
        <p:spPr>
          <a:xfrm>
            <a:off x="9445743" y="2443942"/>
            <a:ext cx="515246" cy="4465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uiExpand="1" build="p"/>
      <p:bldP spid="17" grpId="0" uiExpand="1" build="p"/>
      <p:bldP spid="4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65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>
          <a:xfrm>
            <a:off x="698812" y="-1"/>
            <a:ext cx="10937706" cy="1123951"/>
          </a:xfrm>
        </p:spPr>
        <p:txBody>
          <a:bodyPr/>
          <a:lstStyle/>
          <a:p>
            <a:r>
              <a:rPr lang="en-US" dirty="0"/>
              <a:t>RLConnect24 Customer Account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F0B4F1-CD8C-4CF8-A985-C978F04FF98C}"/>
              </a:ext>
            </a:extLst>
          </p:cNvPr>
          <p:cNvGrpSpPr/>
          <p:nvPr/>
        </p:nvGrpSpPr>
        <p:grpSpPr>
          <a:xfrm>
            <a:off x="7566929" y="1828355"/>
            <a:ext cx="3820929" cy="2497301"/>
            <a:chOff x="8331442" y="2784980"/>
            <a:chExt cx="3009241" cy="1966795"/>
          </a:xfrm>
        </p:grpSpPr>
        <p:pic>
          <p:nvPicPr>
            <p:cNvPr id="14" name="Grafik 4">
              <a:extLst>
                <a:ext uri="{FF2B5EF4-FFF2-40B4-BE49-F238E27FC236}">
                  <a16:creationId xmlns:a16="http://schemas.microsoft.com/office/drawing/2014/main" id="{577C9559-0332-45E1-8BB9-7DD1C1165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442" y="2784980"/>
              <a:ext cx="3009241" cy="19667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471A79-7B92-47F4-B330-DA5D07622E7D}"/>
                </a:ext>
              </a:extLst>
            </p:cNvPr>
            <p:cNvSpPr/>
            <p:nvPr/>
          </p:nvSpPr>
          <p:spPr>
            <a:xfrm>
              <a:off x="8612570" y="3877021"/>
              <a:ext cx="2496291" cy="210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E03DF-C733-4040-BEC0-A1AEB0C2CE22}"/>
                </a:ext>
              </a:extLst>
            </p:cNvPr>
            <p:cNvSpPr/>
            <p:nvPr/>
          </p:nvSpPr>
          <p:spPr>
            <a:xfrm>
              <a:off x="8477912" y="3703828"/>
              <a:ext cx="2765606" cy="369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/>
                <a:t>RLCONNECT</a:t>
              </a:r>
              <a:r>
                <a:rPr lang="en-US" b="1" i="1" dirty="0">
                  <a:solidFill>
                    <a:srgbClr val="E7001A"/>
                  </a:solidFill>
                </a:rPr>
                <a:t>24</a:t>
              </a:r>
            </a:p>
          </p:txBody>
        </p:sp>
      </p:grpSp>
      <p:pic>
        <p:nvPicPr>
          <p:cNvPr id="4" name="Graphic 3" descr="Gauge">
            <a:extLst>
              <a:ext uri="{FF2B5EF4-FFF2-40B4-BE49-F238E27FC236}">
                <a16:creationId xmlns:a16="http://schemas.microsoft.com/office/drawing/2014/main" id="{48977F8E-6E6F-48AE-9EA0-605E3894ED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5283" y="4449926"/>
            <a:ext cx="1584222" cy="1584222"/>
          </a:xfrm>
          <a:prstGeom prst="rect">
            <a:avLst/>
          </a:prstGeom>
        </p:spPr>
      </p:pic>
      <p:pic>
        <p:nvPicPr>
          <p:cNvPr id="6" name="Graphic 5" descr="Statistics">
            <a:extLst>
              <a:ext uri="{FF2B5EF4-FFF2-40B4-BE49-F238E27FC236}">
                <a16:creationId xmlns:a16="http://schemas.microsoft.com/office/drawing/2014/main" id="{06324883-D008-4E5E-9CAB-78BECFF44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1038" y="4669835"/>
            <a:ext cx="1423252" cy="1423252"/>
          </a:xfrm>
          <a:prstGeom prst="rect">
            <a:avLst/>
          </a:prstGeom>
        </p:spPr>
      </p:pic>
      <p:pic>
        <p:nvPicPr>
          <p:cNvPr id="18" name="Graphic 17" descr="Users">
            <a:extLst>
              <a:ext uri="{FF2B5EF4-FFF2-40B4-BE49-F238E27FC236}">
                <a16:creationId xmlns:a16="http://schemas.microsoft.com/office/drawing/2014/main" id="{34E64912-048B-4527-AB0D-3D50A097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20498" y="4508865"/>
            <a:ext cx="1584222" cy="15842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B85A72-E1D9-462F-BACD-05F926755107}"/>
              </a:ext>
            </a:extLst>
          </p:cNvPr>
          <p:cNvSpPr txBox="1"/>
          <p:nvPr/>
        </p:nvSpPr>
        <p:spPr>
          <a:xfrm>
            <a:off x="4269771" y="6004010"/>
            <a:ext cx="1410964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aseline="30000" dirty="0"/>
              <a:t>*additional quantities </a:t>
            </a:r>
            <a:br>
              <a:rPr lang="en-US" sz="1400" baseline="30000" dirty="0"/>
            </a:br>
            <a:r>
              <a:rPr lang="en-US" sz="1400" baseline="30000" dirty="0"/>
              <a:t>available in increments </a:t>
            </a:r>
          </a:p>
          <a:p>
            <a:pPr algn="ctr"/>
            <a:r>
              <a:rPr lang="en-US" sz="1400" baseline="30000" dirty="0"/>
              <a:t>noted above.</a:t>
            </a:r>
            <a:endParaRPr lang="en-US" sz="1400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DA1BA618-63FD-46A3-B18E-BC9C27256720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771175" y="1828355"/>
          <a:ext cx="6191454" cy="4109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127">
                  <a:extLst>
                    <a:ext uri="{9D8B030D-6E8A-4147-A177-3AD203B41FA5}">
                      <a16:colId xmlns:a16="http://schemas.microsoft.com/office/drawing/2014/main" val="3237244644"/>
                    </a:ext>
                  </a:extLst>
                </a:gridCol>
                <a:gridCol w="1341109">
                  <a:extLst>
                    <a:ext uri="{9D8B030D-6E8A-4147-A177-3AD203B41FA5}">
                      <a16:colId xmlns:a16="http://schemas.microsoft.com/office/drawing/2014/main" val="1592270016"/>
                    </a:ext>
                  </a:extLst>
                </a:gridCol>
                <a:gridCol w="1341109">
                  <a:extLst>
                    <a:ext uri="{9D8B030D-6E8A-4147-A177-3AD203B41FA5}">
                      <a16:colId xmlns:a16="http://schemas.microsoft.com/office/drawing/2014/main" val="1626590663"/>
                    </a:ext>
                  </a:extLst>
                </a:gridCol>
                <a:gridCol w="1341109">
                  <a:extLst>
                    <a:ext uri="{9D8B030D-6E8A-4147-A177-3AD203B41FA5}">
                      <a16:colId xmlns:a16="http://schemas.microsoft.com/office/drawing/2014/main" val="1762800650"/>
                    </a:ext>
                  </a:extLst>
                </a:gridCol>
              </a:tblGrid>
              <a:tr h="30700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Feature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Complimentary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Additional Features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802942"/>
                  </a:ext>
                </a:extLst>
              </a:tr>
              <a:tr h="451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Quantity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Quantity*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 Number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8791298"/>
                  </a:ext>
                </a:extLst>
              </a:tr>
              <a:tr h="27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accounts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3183517"/>
                  </a:ext>
                </a:extLst>
              </a:tr>
              <a:tr h="27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devices &amp; projects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Unlimited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2775905"/>
                  </a:ext>
                </a:extLst>
              </a:tr>
              <a:tr h="3364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users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Unlimited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8594617"/>
                  </a:ext>
                </a:extLst>
              </a:tr>
              <a:tr h="42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standard VPN Clients(3</a:t>
                      </a:r>
                      <a:r>
                        <a:rPr lang="en-US" sz="1100" baseline="30000">
                          <a:effectLst/>
                        </a:rPr>
                        <a:t>rd</a:t>
                      </a:r>
                      <a:r>
                        <a:rPr lang="en-US" sz="1100">
                          <a:effectLst/>
                        </a:rPr>
                        <a:t> party devices)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RAC24VPNC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8173492"/>
                  </a:ext>
                </a:extLst>
              </a:tr>
              <a:tr h="3364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points (tags) per device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08434399"/>
                  </a:ext>
                </a:extLst>
              </a:tr>
              <a:tr h="4210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VPN connections at one time to a single RA50/70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RAC24AVPN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25724567"/>
                  </a:ext>
                </a:extLst>
              </a:tr>
              <a:tr h="27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Dashboards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RAC24DASH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8908944"/>
                  </a:ext>
                </a:extLst>
              </a:tr>
              <a:tr h="27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Alarms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RAC24ALARM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864840"/>
                  </a:ext>
                </a:extLst>
              </a:tr>
              <a:tr h="27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WEB2go connections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Unlimited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RAC24W2G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4176182"/>
                  </a:ext>
                </a:extLst>
              </a:tr>
              <a:tr h="279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Consumption Upgrade/Month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2GB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2GB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111" marR="45111" marT="45111" marB="451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RAC24-DATA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395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88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91074" y="1901952"/>
            <a:ext cx="10945444" cy="444506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RA50C – Compact Remote Access Router</a:t>
            </a:r>
          </a:p>
          <a:p>
            <a:pPr lvl="1"/>
            <a:r>
              <a:rPr lang="en-US" dirty="0"/>
              <a:t>Establishes a secured connection to RLCONNECT24</a:t>
            </a:r>
          </a:p>
          <a:p>
            <a:pPr lvl="1"/>
            <a:r>
              <a:rPr lang="en-US" dirty="0"/>
              <a:t>Easy to deploy in volume</a:t>
            </a:r>
          </a:p>
          <a:p>
            <a:pPr lvl="1"/>
            <a:r>
              <a:rPr lang="en-US" dirty="0"/>
              <a:t>Available with Ethernet, Wi-Fi, or Cellular</a:t>
            </a:r>
          </a:p>
          <a:p>
            <a:pPr lvl="1"/>
            <a:r>
              <a:rPr lang="en-US" dirty="0"/>
              <a:t>Compact metal case with DIN connector</a:t>
            </a:r>
          </a:p>
          <a:p>
            <a:endParaRPr lang="en-US" dirty="0"/>
          </a:p>
          <a:p>
            <a:r>
              <a:rPr lang="en-US" b="1" dirty="0"/>
              <a:t>RA70S - Remote Access Router</a:t>
            </a:r>
          </a:p>
          <a:p>
            <a:pPr lvl="1"/>
            <a:r>
              <a:rPr lang="en-US" dirty="0"/>
              <a:t>Remote Access and Data/Alarm Monitoring</a:t>
            </a:r>
          </a:p>
          <a:p>
            <a:pPr lvl="1"/>
            <a:r>
              <a:rPr lang="en-US" dirty="0"/>
              <a:t>SIMPLY.connect (3-Step provisioning) </a:t>
            </a:r>
          </a:p>
          <a:p>
            <a:pPr lvl="1"/>
            <a:r>
              <a:rPr lang="en-US" dirty="0"/>
              <a:t>Available with Ethernet or Cellular </a:t>
            </a:r>
          </a:p>
          <a:p>
            <a:pPr lvl="1"/>
            <a:r>
              <a:rPr lang="en-US" dirty="0"/>
              <a:t>Widgets and Dashboards available</a:t>
            </a:r>
          </a:p>
          <a:p>
            <a:pPr lvl="1"/>
            <a:r>
              <a:rPr lang="en-US" dirty="0"/>
              <a:t>Metal case with DIN connector</a:t>
            </a:r>
          </a:p>
          <a:p>
            <a:endParaRPr lang="en-US" dirty="0"/>
          </a:p>
          <a:p>
            <a:r>
              <a:rPr lang="en-US" b="1" dirty="0"/>
              <a:t>RA70K – Keyed Remote Access Router</a:t>
            </a:r>
          </a:p>
          <a:p>
            <a:pPr lvl="1"/>
            <a:r>
              <a:rPr lang="en-US" dirty="0"/>
              <a:t>Establishes a secured network with our central server </a:t>
            </a:r>
          </a:p>
          <a:p>
            <a:pPr lvl="1"/>
            <a:r>
              <a:rPr lang="en-US" dirty="0"/>
              <a:t>User control of connectivity via a key switch</a:t>
            </a:r>
          </a:p>
          <a:p>
            <a:pPr lvl="1"/>
            <a:r>
              <a:rPr lang="en-US" dirty="0"/>
              <a:t>Available with Ethernet, Serial, or Cellular</a:t>
            </a:r>
          </a:p>
          <a:p>
            <a:pPr lvl="1"/>
            <a:r>
              <a:rPr lang="en-US" dirty="0"/>
              <a:t>Widgets and Dashboards available</a:t>
            </a:r>
          </a:p>
          <a:p>
            <a:pPr lvl="1"/>
            <a:r>
              <a:rPr lang="en-US" dirty="0"/>
              <a:t>Compact metal case with DIN connector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Remote Access and Data Collection Equipment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7827" y="1150684"/>
            <a:ext cx="1388450" cy="2206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726" y="2056912"/>
            <a:ext cx="1750421" cy="2795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596" y="3454730"/>
            <a:ext cx="1830712" cy="30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2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Remote Access and Data Collection Equipment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8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11566464"/>
              </p:ext>
            </p:extLst>
          </p:nvPr>
        </p:nvGraphicFramePr>
        <p:xfrm>
          <a:off x="713052" y="1466545"/>
          <a:ext cx="7291207" cy="5016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508">
                  <a:extLst>
                    <a:ext uri="{9D8B030D-6E8A-4147-A177-3AD203B41FA5}">
                      <a16:colId xmlns:a16="http://schemas.microsoft.com/office/drawing/2014/main" val="537507021"/>
                    </a:ext>
                  </a:extLst>
                </a:gridCol>
                <a:gridCol w="1075520">
                  <a:extLst>
                    <a:ext uri="{9D8B030D-6E8A-4147-A177-3AD203B41FA5}">
                      <a16:colId xmlns:a16="http://schemas.microsoft.com/office/drawing/2014/main" val="1143365772"/>
                    </a:ext>
                  </a:extLst>
                </a:gridCol>
                <a:gridCol w="1942590">
                  <a:extLst>
                    <a:ext uri="{9D8B030D-6E8A-4147-A177-3AD203B41FA5}">
                      <a16:colId xmlns:a16="http://schemas.microsoft.com/office/drawing/2014/main" val="2093006087"/>
                    </a:ext>
                  </a:extLst>
                </a:gridCol>
                <a:gridCol w="1942589">
                  <a:extLst>
                    <a:ext uri="{9D8B030D-6E8A-4147-A177-3AD203B41FA5}">
                      <a16:colId xmlns:a16="http://schemas.microsoft.com/office/drawing/2014/main" val="4104806723"/>
                    </a:ext>
                  </a:extLst>
                </a:gridCol>
              </a:tblGrid>
              <a:tr h="31126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RA50C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RA70S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RA70K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46276415"/>
                  </a:ext>
                </a:extLst>
              </a:tr>
              <a:tr h="282964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Operation</a:t>
                      </a:r>
                    </a:p>
                  </a:txBody>
                  <a:tcPr marL="45720" marR="457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10756992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Remote Access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90480949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Data Monitoring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52475335"/>
                  </a:ext>
                </a:extLst>
              </a:tr>
              <a:tr h="340906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/>
                        <a:t>Keyed Security</a:t>
                      </a:r>
                      <a:r>
                        <a:rPr lang="en-US" sz="1400" i="0" baseline="0" dirty="0"/>
                        <a:t> </a:t>
                      </a:r>
                      <a:r>
                        <a:rPr lang="en-US" sz="1400" i="0" dirty="0"/>
                        <a:t>Operation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94750268"/>
                  </a:ext>
                </a:extLst>
              </a:tr>
              <a:tr h="282964">
                <a:tc gridSpan="4">
                  <a:txBody>
                    <a:bodyPr/>
                    <a:lstStyle/>
                    <a:p>
                      <a:r>
                        <a:rPr lang="en-US" sz="1400" b="1" dirty="0"/>
                        <a:t>Physical</a:t>
                      </a:r>
                      <a:r>
                        <a:rPr lang="en-US" sz="1400" b="1" baseline="0" dirty="0"/>
                        <a:t> Connectivity</a:t>
                      </a:r>
                      <a:endParaRPr lang="en-US" sz="1400" b="1" dirty="0"/>
                    </a:p>
                  </a:txBody>
                  <a:tcPr marL="45720" marR="457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33424987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Integrated Ethernet Switch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3-Ports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4-Ports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4-Ports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030560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WAN Ethernet Port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72442356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Wi-Fi Communication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61401472"/>
                  </a:ext>
                </a:extLst>
              </a:tr>
              <a:tr h="337233">
                <a:tc>
                  <a:txBody>
                    <a:bodyPr/>
                    <a:lstStyle/>
                    <a:p>
                      <a:r>
                        <a:rPr lang="en-US" sz="1400" dirty="0"/>
                        <a:t>Cellular Communication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449060677"/>
                  </a:ext>
                </a:extLst>
              </a:tr>
              <a:tr h="285691">
                <a:tc>
                  <a:txBody>
                    <a:bodyPr/>
                    <a:lstStyle/>
                    <a:p>
                      <a:pPr algn="l"/>
                      <a:r>
                        <a:rPr lang="en-US" sz="1400" i="0" dirty="0"/>
                        <a:t>Serial</a:t>
                      </a:r>
                      <a:r>
                        <a:rPr lang="en-US" sz="1400" i="0" baseline="0" dirty="0"/>
                        <a:t> Communication</a:t>
                      </a:r>
                      <a:endParaRPr lang="en-US" sz="1400" i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79634509"/>
                  </a:ext>
                </a:extLst>
              </a:tr>
              <a:tr h="282964">
                <a:tc gridSpan="4">
                  <a:txBody>
                    <a:bodyPr/>
                    <a:lstStyle/>
                    <a:p>
                      <a:pPr algn="l"/>
                      <a:r>
                        <a:rPr lang="en-US" sz="1400" b="1" i="0" dirty="0"/>
                        <a:t>Tunnel/Security</a:t>
                      </a:r>
                    </a:p>
                  </a:txBody>
                  <a:tcPr marL="45720" marR="457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29796772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RLConnect24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91287142"/>
                  </a:ext>
                </a:extLst>
              </a:tr>
              <a:tr h="345545">
                <a:tc>
                  <a:txBody>
                    <a:bodyPr/>
                    <a:lstStyle/>
                    <a:p>
                      <a:r>
                        <a:rPr lang="en-US" sz="1400" dirty="0"/>
                        <a:t>OpenVPN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27316020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baseline="0" dirty="0" err="1"/>
                        <a:t>Ipsec</a:t>
                      </a:r>
                      <a:r>
                        <a:rPr lang="en-US" sz="1400" baseline="0" dirty="0"/>
                        <a:t>, L2TP,PPTP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 Y*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59541600"/>
                  </a:ext>
                </a:extLst>
              </a:tr>
              <a:tr h="282964">
                <a:tc>
                  <a:txBody>
                    <a:bodyPr/>
                    <a:lstStyle/>
                    <a:p>
                      <a:r>
                        <a:rPr lang="en-US" sz="1400" dirty="0"/>
                        <a:t>SIMPLY.connect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7661924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244" y="3802302"/>
            <a:ext cx="1310354" cy="2092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840" y="1391731"/>
            <a:ext cx="1115404" cy="1772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3046" y="1632778"/>
            <a:ext cx="1310354" cy="21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0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383893" y="3053665"/>
            <a:ext cx="2765606" cy="1319787"/>
            <a:chOff x="4383893" y="3053665"/>
            <a:chExt cx="2765606" cy="1319787"/>
          </a:xfrm>
        </p:grpSpPr>
        <p:pic>
          <p:nvPicPr>
            <p:cNvPr id="42" name="Grafik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170" y="3053665"/>
              <a:ext cx="2019304" cy="1319787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910327" y="3779199"/>
              <a:ext cx="1680973" cy="159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83893" y="3665136"/>
              <a:ext cx="2765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/>
                <a:t>RLCONNECT</a:t>
              </a:r>
              <a:r>
                <a:rPr lang="en-US" b="1" i="1" dirty="0">
                  <a:solidFill>
                    <a:srgbClr val="E7001A"/>
                  </a:solidFill>
                </a:rPr>
                <a:t>24</a:t>
              </a:r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Example of Remote Access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Multi-Location Deployment</a:t>
            </a:r>
          </a:p>
        </p:txBody>
      </p:sp>
      <p:pic>
        <p:nvPicPr>
          <p:cNvPr id="10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66" y="2422772"/>
            <a:ext cx="531877" cy="576073"/>
          </a:xfrm>
          <a:prstGeom prst="rect">
            <a:avLst/>
          </a:prstGeom>
        </p:spPr>
      </p:pic>
      <p:pic>
        <p:nvPicPr>
          <p:cNvPr id="11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66" y="1372721"/>
            <a:ext cx="531877" cy="565405"/>
          </a:xfrm>
          <a:prstGeom prst="rect">
            <a:avLst/>
          </a:prstGeom>
        </p:spPr>
      </p:pic>
      <p:pic>
        <p:nvPicPr>
          <p:cNvPr id="12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68" y="3362932"/>
            <a:ext cx="797243" cy="705254"/>
          </a:xfrm>
          <a:prstGeom prst="rect">
            <a:avLst/>
          </a:prstGeom>
        </p:spPr>
      </p:pic>
      <p:pic>
        <p:nvPicPr>
          <p:cNvPr id="13" name="Picture 2" descr="http://www.schlaffabrik.net/assets/images/9/icon-service-maennchen-8a30b339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8" y="3178000"/>
            <a:ext cx="951865" cy="9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06" y="2467318"/>
            <a:ext cx="499873" cy="502921"/>
          </a:xfrm>
          <a:prstGeom prst="rect">
            <a:avLst/>
          </a:prstGeom>
        </p:spPr>
      </p:pic>
      <p:cxnSp>
        <p:nvCxnSpPr>
          <p:cNvPr id="15" name="Gewinkelte Verbindung 21"/>
          <p:cNvCxnSpPr>
            <a:stCxn id="11" idx="1"/>
          </p:cNvCxnSpPr>
          <p:nvPr/>
        </p:nvCxnSpPr>
        <p:spPr>
          <a:xfrm rot="10800000" flipV="1">
            <a:off x="9548698" y="1655424"/>
            <a:ext cx="915668" cy="1069722"/>
          </a:xfrm>
          <a:prstGeom prst="bent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Gerade Verbindung 26"/>
          <p:cNvCxnSpPr/>
          <p:nvPr/>
        </p:nvCxnSpPr>
        <p:spPr>
          <a:xfrm flipH="1" flipV="1">
            <a:off x="8786779" y="2728206"/>
            <a:ext cx="1677586" cy="1579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Abgerundete rechteckige Legende 40"/>
          <p:cNvSpPr/>
          <p:nvPr/>
        </p:nvSpPr>
        <p:spPr>
          <a:xfrm>
            <a:off x="1322285" y="4682054"/>
            <a:ext cx="1653304" cy="986176"/>
          </a:xfrm>
          <a:prstGeom prst="wedgeRoundRectCallout">
            <a:avLst>
              <a:gd name="adj1" fmla="val 50902"/>
              <a:gd name="adj2" fmla="val -117436"/>
              <a:gd name="adj3" fmla="val 16667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/>
              <a:t>Laptop via </a:t>
            </a:r>
            <a:r>
              <a:rPr lang="de-DE" sz="1600" b="1" dirty="0"/>
              <a:t>RLDIALUP</a:t>
            </a:r>
            <a:r>
              <a:rPr lang="de-DE" sz="1600" dirty="0"/>
              <a:t> Software</a:t>
            </a:r>
          </a:p>
        </p:txBody>
      </p:sp>
      <p:pic>
        <p:nvPicPr>
          <p:cNvPr id="21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50" y="4819871"/>
            <a:ext cx="531877" cy="576073"/>
          </a:xfrm>
          <a:prstGeom prst="rect">
            <a:avLst/>
          </a:prstGeom>
        </p:spPr>
      </p:pic>
      <p:pic>
        <p:nvPicPr>
          <p:cNvPr id="22" name="Grafi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51" y="5936012"/>
            <a:ext cx="531877" cy="565405"/>
          </a:xfrm>
          <a:prstGeom prst="rect">
            <a:avLst/>
          </a:prstGeom>
        </p:spPr>
      </p:pic>
      <p:pic>
        <p:nvPicPr>
          <p:cNvPr id="23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91" y="4850079"/>
            <a:ext cx="499873" cy="502921"/>
          </a:xfrm>
          <a:prstGeom prst="rect">
            <a:avLst/>
          </a:prstGeom>
        </p:spPr>
      </p:pic>
      <p:cxnSp>
        <p:nvCxnSpPr>
          <p:cNvPr id="24" name="Gewinkelte Verbindung 29"/>
          <p:cNvCxnSpPr>
            <a:stCxn id="22" idx="1"/>
          </p:cNvCxnSpPr>
          <p:nvPr/>
        </p:nvCxnSpPr>
        <p:spPr>
          <a:xfrm rot="10800000">
            <a:off x="9473283" y="5107907"/>
            <a:ext cx="915668" cy="111080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Gerade Verbindung 26"/>
          <p:cNvCxnSpPr>
            <a:stCxn id="21" idx="1"/>
            <a:endCxn id="23" idx="3"/>
          </p:cNvCxnSpPr>
          <p:nvPr/>
        </p:nvCxnSpPr>
        <p:spPr>
          <a:xfrm flipH="1" flipV="1">
            <a:off x="8711364" y="5101540"/>
            <a:ext cx="1677586" cy="636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8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50" y="3751766"/>
            <a:ext cx="531877" cy="565405"/>
          </a:xfrm>
          <a:prstGeom prst="rect">
            <a:avLst/>
          </a:prstGeom>
        </p:spPr>
      </p:pic>
      <p:cxnSp>
        <p:nvCxnSpPr>
          <p:cNvPr id="29" name="Gewinkelte Verbindung 21"/>
          <p:cNvCxnSpPr>
            <a:stCxn id="28" idx="1"/>
          </p:cNvCxnSpPr>
          <p:nvPr/>
        </p:nvCxnSpPr>
        <p:spPr>
          <a:xfrm rot="10800000" flipV="1">
            <a:off x="9473282" y="4034469"/>
            <a:ext cx="915668" cy="1069722"/>
          </a:xfrm>
          <a:prstGeom prst="bent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286906" y="1187777"/>
            <a:ext cx="2846150" cy="227326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211490" y="3645985"/>
            <a:ext cx="3015833" cy="293392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10900490" y="1972516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SITE 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5400000">
            <a:off x="11014448" y="4963503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SITE 2</a:t>
            </a:r>
            <a:endParaRPr lang="en-US" dirty="0"/>
          </a:p>
        </p:txBody>
      </p:sp>
      <p:sp>
        <p:nvSpPr>
          <p:cNvPr id="38" name="&quot;No&quot; Symbol 37"/>
          <p:cNvSpPr/>
          <p:nvPr/>
        </p:nvSpPr>
        <p:spPr>
          <a:xfrm>
            <a:off x="10275864" y="2248065"/>
            <a:ext cx="956119" cy="956119"/>
          </a:xfrm>
          <a:prstGeom prst="noSmoking">
            <a:avLst>
              <a:gd name="adj" fmla="val 1183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441" y="2179825"/>
            <a:ext cx="811353" cy="8113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12797" y="2402510"/>
            <a:ext cx="260485" cy="6583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06818" y="4800636"/>
            <a:ext cx="260485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KT_VNPOUsQY5er1M82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KT_VNPOUsQY5er1M82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ECzKF3u4mr2t3HxmOZ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HJA_VqhE7AcE2w8XwJk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nm6amffV4IeWIBhshq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f58yjIOOss22Uw0TAJ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ZKT_VNPOUsQY5er1M82A"/>
</p:tagLst>
</file>

<file path=ppt/theme/theme1.xml><?xml version="1.0" encoding="utf-8"?>
<a:theme xmlns:a="http://schemas.openxmlformats.org/drawingml/2006/main" name="TITLE Layouts">
  <a:themeElements>
    <a:clrScheme name="REDLION COLORS">
      <a:dk1>
        <a:srgbClr val="000000"/>
      </a:dk1>
      <a:lt1>
        <a:srgbClr val="FFFFFF"/>
      </a:lt1>
      <a:dk2>
        <a:srgbClr val="1B365D"/>
      </a:dk2>
      <a:lt2>
        <a:srgbClr val="FFFFFF"/>
      </a:lt2>
      <a:accent1>
        <a:srgbClr val="1B365D"/>
      </a:accent1>
      <a:accent2>
        <a:srgbClr val="63666A"/>
      </a:accent2>
      <a:accent3>
        <a:srgbClr val="AB2328"/>
      </a:accent3>
      <a:accent4>
        <a:srgbClr val="89ABE3"/>
      </a:accent4>
      <a:accent5>
        <a:srgbClr val="FFB81C"/>
      </a:accent5>
      <a:accent6>
        <a:srgbClr val="971B2F"/>
      </a:accent6>
      <a:hlink>
        <a:srgbClr val="D0D3D4"/>
      </a:hlink>
      <a:folHlink>
        <a:srgbClr val="CFD2D3"/>
      </a:folHlink>
    </a:clrScheme>
    <a:fontScheme name="New Brand 2">
      <a:majorFont>
        <a:latin typeface="Titill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EXTERNAL Template.potx" id="{EC389C42-45C2-40FA-9BD5-AA9DD26CE736}" vid="{2D0591CD-2DE0-4801-A698-B3C5692606DF}"/>
    </a:ext>
  </a:extLst>
</a:theme>
</file>

<file path=ppt/theme/theme2.xml><?xml version="1.0" encoding="utf-8"?>
<a:theme xmlns:a="http://schemas.openxmlformats.org/drawingml/2006/main" name="AGENDA Layouts">
  <a:themeElements>
    <a:clrScheme name="RLC2019_3">
      <a:dk1>
        <a:sysClr val="windowText" lastClr="000000"/>
      </a:dk1>
      <a:lt1>
        <a:sysClr val="window" lastClr="FFFFFF"/>
      </a:lt1>
      <a:dk2>
        <a:srgbClr val="1B365D"/>
      </a:dk2>
      <a:lt2>
        <a:srgbClr val="FFFFFF"/>
      </a:lt2>
      <a:accent1>
        <a:srgbClr val="1B365D"/>
      </a:accent1>
      <a:accent2>
        <a:srgbClr val="63666A"/>
      </a:accent2>
      <a:accent3>
        <a:srgbClr val="AB2328"/>
      </a:accent3>
      <a:accent4>
        <a:srgbClr val="89ABE3"/>
      </a:accent4>
      <a:accent5>
        <a:srgbClr val="FFB81C"/>
      </a:accent5>
      <a:accent6>
        <a:srgbClr val="971B2F"/>
      </a:accent6>
      <a:hlink>
        <a:srgbClr val="D0D3D4"/>
      </a:hlink>
      <a:folHlink>
        <a:srgbClr val="CFD2D3"/>
      </a:folHlink>
    </a:clrScheme>
    <a:fontScheme name="New Brand 2">
      <a:majorFont>
        <a:latin typeface="Titill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EXTERNAL Template.potx" id="{EC389C42-45C2-40FA-9BD5-AA9DD26CE736}" vid="{9040F483-9352-44D9-BDDE-C3781EDB9086}"/>
    </a:ext>
  </a:extLst>
</a:theme>
</file>

<file path=ppt/theme/theme3.xml><?xml version="1.0" encoding="utf-8"?>
<a:theme xmlns:a="http://schemas.openxmlformats.org/drawingml/2006/main" name="CONTENT Layouts">
  <a:themeElements>
    <a:clrScheme name="RLC2019_3">
      <a:dk1>
        <a:sysClr val="windowText" lastClr="000000"/>
      </a:dk1>
      <a:lt1>
        <a:sysClr val="window" lastClr="FFFFFF"/>
      </a:lt1>
      <a:dk2>
        <a:srgbClr val="1B365D"/>
      </a:dk2>
      <a:lt2>
        <a:srgbClr val="FFFFFF"/>
      </a:lt2>
      <a:accent1>
        <a:srgbClr val="1B365D"/>
      </a:accent1>
      <a:accent2>
        <a:srgbClr val="63666A"/>
      </a:accent2>
      <a:accent3>
        <a:srgbClr val="AB2328"/>
      </a:accent3>
      <a:accent4>
        <a:srgbClr val="89ABE3"/>
      </a:accent4>
      <a:accent5>
        <a:srgbClr val="FFB81C"/>
      </a:accent5>
      <a:accent6>
        <a:srgbClr val="971B2F"/>
      </a:accent6>
      <a:hlink>
        <a:srgbClr val="D0D3D4"/>
      </a:hlink>
      <a:folHlink>
        <a:srgbClr val="CFD2D3"/>
      </a:folHlink>
    </a:clrScheme>
    <a:fontScheme name="New Brand 2">
      <a:majorFont>
        <a:latin typeface="Titillium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EXTERNAL Template.potx" id="{EC389C42-45C2-40FA-9BD5-AA9DD26CE736}" vid="{D3AFFEB5-1516-4109-977E-2CDE33EA757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F888EE8CDAE43B1B60A6FB8101042" ma:contentTypeVersion="12" ma:contentTypeDescription="Create a new document." ma:contentTypeScope="" ma:versionID="a4d814976bda2dd1d0e274f87cd5067e">
  <xsd:schema xmlns:xsd="http://www.w3.org/2001/XMLSchema" xmlns:xs="http://www.w3.org/2001/XMLSchema" xmlns:p="http://schemas.microsoft.com/office/2006/metadata/properties" xmlns:ns3="689014f4-f7be-4296-bf1e-9900fceb56c6" xmlns:ns4="57cc39e4-f9d3-47b1-ad6d-61fd59b40fa4" targetNamespace="http://schemas.microsoft.com/office/2006/metadata/properties" ma:root="true" ma:fieldsID="328fd93d6c06d89a440164f3b1efd69a" ns3:_="" ns4:_="">
    <xsd:import namespace="689014f4-f7be-4296-bf1e-9900fceb56c6"/>
    <xsd:import namespace="57cc39e4-f9d3-47b1-ad6d-61fd59b40f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014f4-f7be-4296-bf1e-9900fceb5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c39e4-f9d3-47b1-ad6d-61fd59b40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7168A-0F96-4D03-A883-B404AD6EDAE5}">
  <ds:schemaRefs>
    <ds:schemaRef ds:uri="689014f4-f7be-4296-bf1e-9900fceb56c6"/>
    <ds:schemaRef ds:uri="http://schemas.microsoft.com/office/2006/documentManagement/types"/>
    <ds:schemaRef ds:uri="http://purl.org/dc/elements/1.1/"/>
    <ds:schemaRef ds:uri="http://schemas.microsoft.com/office/2006/metadata/properties"/>
    <ds:schemaRef ds:uri="57cc39e4-f9d3-47b1-ad6d-61fd59b40fa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50E978-CA82-46B2-870B-1F755CA5B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014f4-f7be-4296-bf1e-9900fceb56c6"/>
    <ds:schemaRef ds:uri="57cc39e4-f9d3-47b1-ad6d-61fd59b40f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36DBA3-5BF8-41D3-A716-1FDAA8020C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EXTERNAL Template</Template>
  <TotalTime>62467</TotalTime>
  <Words>656</Words>
  <Application>Microsoft Office PowerPoint</Application>
  <PresentationFormat>Widescreen</PresentationFormat>
  <Paragraphs>186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BankGothic Md BT</vt:lpstr>
      <vt:lpstr>Calibri</vt:lpstr>
      <vt:lpstr>Lato</vt:lpstr>
      <vt:lpstr>Segoe UI</vt:lpstr>
      <vt:lpstr>Times New Roman</vt:lpstr>
      <vt:lpstr>Titillium</vt:lpstr>
      <vt:lpstr>Titillium Bd</vt:lpstr>
      <vt:lpstr>TITLE Layouts</vt:lpstr>
      <vt:lpstr>AGENDA Layouts</vt:lpstr>
      <vt:lpstr>CONTENT Layouts</vt:lpstr>
      <vt:lpstr>think-cell Slide</vt:lpstr>
      <vt:lpstr>PowerPoint Presentation</vt:lpstr>
      <vt:lpstr>PowerPoint Presentation</vt:lpstr>
      <vt:lpstr>Save time and money on remote access deployment costs</vt:lpstr>
      <vt:lpstr>Quickly deploy a complete IIoT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Lion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Geis</dc:creator>
  <cp:lastModifiedBy>Barry Turner</cp:lastModifiedBy>
  <cp:revision>136</cp:revision>
  <dcterms:created xsi:type="dcterms:W3CDTF">2020-08-11T15:24:39Z</dcterms:created>
  <dcterms:modified xsi:type="dcterms:W3CDTF">2022-02-15T12:25:06Z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0x01010077FF888EE8CDAE43B1B60A6FB8101042</vt:lpwstr>
  </property>
  <property fmtid="{D5CDD505-2E9C-101B-9397-08002B2CF9AE}" pid="3" name="MSIP_Label_ff7e01cc-5b14-4415-bc54-c7fd698f74a3_Enabled">
    <vt:lpwstr>true</vt:lpwstr>
  </property>
  <property fmtid="{D5CDD505-2E9C-101B-9397-08002B2CF9AE}" pid="4" name="MSIP_Label_ff7e01cc-5b14-4415-bc54-c7fd698f74a3_SetDate">
    <vt:lpwstr>2022-02-15T12:25:04Z</vt:lpwstr>
  </property>
  <property fmtid="{D5CDD505-2E9C-101B-9397-08002B2CF9AE}" pid="5" name="MSIP_Label_ff7e01cc-5b14-4415-bc54-c7fd698f74a3_Method">
    <vt:lpwstr>Privileged</vt:lpwstr>
  </property>
  <property fmtid="{D5CDD505-2E9C-101B-9397-08002B2CF9AE}" pid="6" name="MSIP_Label_ff7e01cc-5b14-4415-bc54-c7fd698f74a3_Name">
    <vt:lpwstr>Corporate</vt:lpwstr>
  </property>
  <property fmtid="{D5CDD505-2E9C-101B-9397-08002B2CF9AE}" pid="7" name="MSIP_Label_ff7e01cc-5b14-4415-bc54-c7fd698f74a3_SiteId">
    <vt:lpwstr>247aee67-12cb-4195-acc7-03a2905017c7</vt:lpwstr>
  </property>
  <property fmtid="{D5CDD505-2E9C-101B-9397-08002B2CF9AE}" pid="8" name="MSIP_Label_ff7e01cc-5b14-4415-bc54-c7fd698f74a3_ActionId">
    <vt:lpwstr>b61d765d-b52c-4225-aebc-0d2bff2d60e6</vt:lpwstr>
  </property>
  <property fmtid="{D5CDD505-2E9C-101B-9397-08002B2CF9AE}" pid="9" name="MSIP_Label_ff7e01cc-5b14-4415-bc54-c7fd698f74a3_ContentBits">
    <vt:lpwstr>2</vt:lpwstr>
  </property>
</Properties>
</file>