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7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8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9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10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11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12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13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14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5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97" r:id="rId6"/>
    <p:sldMasterId id="2147483705" r:id="rId7"/>
    <p:sldMasterId id="2147483692" r:id="rId8"/>
    <p:sldMasterId id="2147483721" r:id="rId9"/>
    <p:sldMasterId id="2147483724" r:id="rId10"/>
    <p:sldMasterId id="2147483727" r:id="rId11"/>
    <p:sldMasterId id="2147483732" r:id="rId12"/>
    <p:sldMasterId id="2147483741" r:id="rId13"/>
    <p:sldMasterId id="2147483749" r:id="rId14"/>
    <p:sldMasterId id="2147483757" r:id="rId15"/>
    <p:sldMasterId id="2147483765" r:id="rId16"/>
    <p:sldMasterId id="2147483775" r:id="rId17"/>
    <p:sldMasterId id="2147483784" r:id="rId18"/>
    <p:sldMasterId id="2147483793" r:id="rId19"/>
    <p:sldMasterId id="2147483802" r:id="rId20"/>
  </p:sldMasterIdLst>
  <p:notesMasterIdLst>
    <p:notesMasterId r:id="rId39"/>
  </p:notesMasterIdLst>
  <p:handoutMasterIdLst>
    <p:handoutMasterId r:id="rId40"/>
  </p:handoutMasterIdLst>
  <p:sldIdLst>
    <p:sldId id="348" r:id="rId21"/>
    <p:sldId id="343" r:id="rId22"/>
    <p:sldId id="363" r:id="rId23"/>
    <p:sldId id="368" r:id="rId24"/>
    <p:sldId id="361" r:id="rId25"/>
    <p:sldId id="367" r:id="rId26"/>
    <p:sldId id="366" r:id="rId27"/>
    <p:sldId id="369" r:id="rId28"/>
    <p:sldId id="370" r:id="rId29"/>
    <p:sldId id="371" r:id="rId30"/>
    <p:sldId id="353" r:id="rId31"/>
    <p:sldId id="355" r:id="rId32"/>
    <p:sldId id="356" r:id="rId33"/>
    <p:sldId id="354" r:id="rId34"/>
    <p:sldId id="357" r:id="rId35"/>
    <p:sldId id="358" r:id="rId36"/>
    <p:sldId id="351" r:id="rId37"/>
    <p:sldId id="349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69914A4-778C-47D5-B1D0-14E316A2E213}">
          <p14:sldIdLst>
            <p14:sldId id="348"/>
            <p14:sldId id="343"/>
            <p14:sldId id="363"/>
            <p14:sldId id="368"/>
            <p14:sldId id="361"/>
            <p14:sldId id="367"/>
            <p14:sldId id="366"/>
            <p14:sldId id="369"/>
            <p14:sldId id="370"/>
            <p14:sldId id="371"/>
            <p14:sldId id="353"/>
            <p14:sldId id="355"/>
            <p14:sldId id="356"/>
            <p14:sldId id="354"/>
            <p14:sldId id="357"/>
            <p14:sldId id="358"/>
            <p14:sldId id="351"/>
            <p14:sldId id="34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13EAF5"/>
    <a:srgbClr val="5CB94F"/>
    <a:srgbClr val="0BA9DB"/>
    <a:srgbClr val="E10535"/>
    <a:srgbClr val="CFCAD4"/>
    <a:srgbClr val="D4D0D9"/>
    <a:srgbClr val="CAC4D1"/>
    <a:srgbClr val="6B46A3"/>
    <a:srgbClr val="E123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16" autoAdjust="0"/>
    <p:restoredTop sz="93891" autoAdjust="0"/>
  </p:normalViewPr>
  <p:slideViewPr>
    <p:cSldViewPr snapToGrid="0">
      <p:cViewPr>
        <p:scale>
          <a:sx n="90" d="100"/>
          <a:sy n="90" d="100"/>
        </p:scale>
        <p:origin x="-1920" y="-4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80"/>
    </p:cViewPr>
  </p:sorterViewPr>
  <p:notesViewPr>
    <p:cSldViewPr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Master" Target="slideMasters/slideMaster9.xml"/><Relationship Id="rId18" Type="http://schemas.openxmlformats.org/officeDocument/2006/relationships/slideMaster" Target="slideMasters/slideMaster14.xml"/><Relationship Id="rId26" Type="http://schemas.openxmlformats.org/officeDocument/2006/relationships/slide" Target="slides/slide6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3.xml"/><Relationship Id="rId12" Type="http://schemas.openxmlformats.org/officeDocument/2006/relationships/slideMaster" Target="slideMasters/slideMaster8.xml"/><Relationship Id="rId17" Type="http://schemas.openxmlformats.org/officeDocument/2006/relationships/slideMaster" Target="slideMasters/slideMaster13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2.xml"/><Relationship Id="rId20" Type="http://schemas.openxmlformats.org/officeDocument/2006/relationships/slideMaster" Target="slideMasters/slideMaster16.xml"/><Relationship Id="rId29" Type="http://schemas.openxmlformats.org/officeDocument/2006/relationships/slide" Target="slides/slide9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Master" Target="slideMasters/slideMaster11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10" Type="http://schemas.openxmlformats.org/officeDocument/2006/relationships/slideMaster" Target="slideMasters/slideMaster6.xml"/><Relationship Id="rId19" Type="http://schemas.openxmlformats.org/officeDocument/2006/relationships/slideMaster" Target="slideMasters/slideMaster15.xml"/><Relationship Id="rId31" Type="http://schemas.openxmlformats.org/officeDocument/2006/relationships/slide" Target="slides/slide11.xml"/><Relationship Id="rId44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Master" Target="slideMasters/slideMaster10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>
                <a:cs typeface="Helvetica"/>
              </a:rPr>
              <a:t>© Red Lion Controls Inc.</a:t>
            </a:r>
            <a:endParaRPr lang="en-US" dirty="0">
              <a:cs typeface="Helvetic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4592E-EC57-4EEB-8A40-DDD6A6BE063D}" type="slidenum">
              <a:rPr lang="en-US" smtClean="0">
                <a:cs typeface="Helvetica"/>
              </a:rPr>
              <a:pPr/>
              <a:t>‹#›</a:t>
            </a:fld>
            <a:endParaRPr lang="en-US" dirty="0"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6793049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  <a:cs typeface="Helvetica"/>
              </a:defRPr>
            </a:lvl1pPr>
          </a:lstStyle>
          <a:p>
            <a:r>
              <a:rPr lang="en-US" dirty="0" smtClean="0"/>
              <a:t>© Red Lion Controls Inc.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n-lt"/>
                <a:cs typeface="Helvetica"/>
              </a:defRPr>
            </a:lvl1pPr>
          </a:lstStyle>
          <a:p>
            <a:fld id="{7BF0D3B6-466C-4664-83B6-DA65A8BB20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8603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Helvetica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Helvetica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Helvetica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new Red Lion Sixnet Series RAM-9000 industrial cellular</a:t>
            </a:r>
            <a:r>
              <a:rPr lang="en-US" baseline="0" dirty="0" smtClean="0"/>
              <a:t> RTU perfect for the most demanding M2M applications!!!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Red Lion Controls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F0D3B6-466C-4664-83B6-DA65A8BB208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781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Helvetica"/>
              </a:rPr>
              <a:t>This Diversity port is used for RX Diversity on 3G connections and multiple-input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Helvetica"/>
              </a:rPr>
              <a:t> and multiple-output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Helvetica"/>
              </a:rPr>
              <a:t>MIMO) for 3G LTE connections. Receive Diversity or MIMO is a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Helvetica"/>
              </a:rPr>
              <a:t>transmission technique that consists of using two separate antennas to achieve the most robust cellular signal possible. Diversity will help achieve fast, reliable data 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Helvetica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Helvetica"/>
              </a:rPr>
              <a:t>throughput in applications that require a high amount of bandwidth. This antenna is not mandatory for 3G, however it will improve throughput in low signal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Helvetica"/>
              </a:rPr>
              <a:t>and fringe areas. This antenna is required for LTE MIMO operation.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Red Lion Controls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F0D3B6-466C-4664-83B6-DA65A8BB208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262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Subscriber Information Module (SIM) card must be placed in SIM1 slot.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Red Lion Controls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F0D3B6-466C-4664-83B6-DA65A8BB208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489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RAM 9000 is built to withstand</a:t>
            </a:r>
            <a:r>
              <a:rPr lang="en-US" baseline="0" dirty="0" smtClean="0"/>
              <a:t> the most demanding industrial M2M applications!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Red Lion Controls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F0D3B6-466C-4664-83B6-DA65A8BB208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02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5000"/>
              </a:lnSpc>
            </a:pPr>
            <a:r>
              <a:rPr lang="en-US" sz="1200" dirty="0" smtClean="0"/>
              <a:t>Locations with existing PLCs that use dial-up modems or have no connectivity </a:t>
            </a:r>
            <a:r>
              <a:rPr lang="en-US" sz="1200" i="1" dirty="0" smtClean="0">
                <a:solidFill>
                  <a:schemeClr val="accent1"/>
                </a:solidFill>
              </a:rPr>
              <a:t>– The RAM 9000 offers secure cellular connectivity. </a:t>
            </a:r>
            <a:r>
              <a:rPr lang="en-US" sz="1200" dirty="0" smtClean="0"/>
              <a:t>Locations that use Ethernet or serial-based Modbus for communications with limited remote connectivity </a:t>
            </a:r>
            <a:r>
              <a:rPr lang="en-US" sz="1200" i="1" dirty="0" smtClean="0">
                <a:solidFill>
                  <a:schemeClr val="accent1"/>
                </a:solidFill>
              </a:rPr>
              <a:t>– RAM 9000 has a serial-to-Ethernet bridge built in. </a:t>
            </a:r>
            <a:r>
              <a:rPr lang="en-US" sz="1200" dirty="0" smtClean="0"/>
              <a:t>Customers that want a low-cost, out-of-the-box solution for monitoring and controlling remote locations </a:t>
            </a:r>
            <a:r>
              <a:rPr lang="en-US" sz="1200" i="1" dirty="0" smtClean="0">
                <a:solidFill>
                  <a:schemeClr val="accent1"/>
                </a:solidFill>
              </a:rPr>
              <a:t>– RAM 9000 . </a:t>
            </a:r>
            <a:r>
              <a:rPr lang="en-US" sz="1200" dirty="0" smtClean="0"/>
              <a:t>Any application that is security sensitive </a:t>
            </a:r>
            <a:r>
              <a:rPr lang="en-US" sz="1200" i="1" dirty="0" smtClean="0">
                <a:solidFill>
                  <a:schemeClr val="accent1"/>
                </a:solidFill>
              </a:rPr>
              <a:t>– RAM 9000 supports encryption levels up to 1024 bit, ahead of standard industrial communications devices.</a:t>
            </a:r>
            <a:r>
              <a:rPr lang="en-US" sz="1200" dirty="0" smtClean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Red Lion Controls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F0D3B6-466C-4664-83B6-DA65A8BB208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259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Used to monitor critical data including</a:t>
            </a:r>
            <a:r>
              <a:rPr lang="en-US" baseline="0" dirty="0" smtClean="0"/>
              <a:t> power generated from wind turbine and reported back to utility or end user.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Red Lion Controls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F0D3B6-466C-4664-83B6-DA65A8BB208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039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Red Lion Controls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F0D3B6-466C-4664-83B6-DA65A8BB208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85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</a:t>
            </a:r>
            <a:r>
              <a:rPr lang="en-US" baseline="0" dirty="0" smtClean="0"/>
              <a:t> generic versions are not specific carrier certified devices. Please ensure that you check with your cellular carrier for compatibility. </a:t>
            </a:r>
            <a:br>
              <a:rPr lang="en-US" baseline="0" dirty="0" smtClean="0"/>
            </a:br>
            <a:r>
              <a:rPr lang="en-US" baseline="0" dirty="0" smtClean="0"/>
              <a:t>Use of generic devices may result in lower level of support, from the cellular carriers, than a certified solution.</a:t>
            </a:r>
          </a:p>
          <a:p>
            <a:endParaRPr lang="en-US" dirty="0" smtClean="0"/>
          </a:p>
          <a:p>
            <a:r>
              <a:rPr lang="en-US" dirty="0" smtClean="0"/>
              <a:t>RAM 9000 generic models above work</a:t>
            </a:r>
            <a:r>
              <a:rPr lang="en-US" baseline="0" dirty="0" smtClean="0"/>
              <a:t> with:</a:t>
            </a:r>
            <a:br>
              <a:rPr lang="en-US" baseline="0" dirty="0" smtClean="0"/>
            </a:br>
            <a:r>
              <a:rPr lang="en-US" baseline="0" dirty="0" smtClean="0"/>
              <a:t>LTE Bands 1, 4, &amp; 17; Frequencies 700, 2100, &amp; Advanced Wireless Services (AWS) 1700 &amp; 2100 MHz</a:t>
            </a:r>
          </a:p>
          <a:p>
            <a:r>
              <a:rPr lang="en-US" baseline="0" dirty="0" smtClean="0"/>
              <a:t>HSPA Bands 1, 2, 5, &amp; 6; Frequencies 800, 850, 1900, &amp; 2100 MHz</a:t>
            </a:r>
            <a:br>
              <a:rPr lang="en-US" baseline="0" dirty="0" smtClean="0"/>
            </a:br>
            <a:r>
              <a:rPr lang="en-US" baseline="0" dirty="0" smtClean="0"/>
              <a:t>GSM Frequencies 850, 900, 1800, &amp; 1900 MHz</a:t>
            </a:r>
            <a:endParaRPr lang="en-US" baseline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Red Lion Controls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F0D3B6-466C-4664-83B6-DA65A8BB208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007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rot="10800000">
            <a:off x="1447800" y="5091643"/>
            <a:ext cx="7696200" cy="1588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8422" y="4324123"/>
            <a:ext cx="7315200" cy="58521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/>
            </a:lvl1pPr>
          </a:lstStyle>
          <a:p>
            <a:pPr lvl="0"/>
            <a:r>
              <a:rPr lang="en-US" dirty="0" smtClean="0"/>
              <a:t>Divider Title (32 Pt. Corbel Bold)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539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027224" y="1450774"/>
            <a:ext cx="3867393" cy="44002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628650" indent="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None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</a:p>
          <a:p>
            <a:pPr lvl="2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70515" y="1474525"/>
            <a:ext cx="3774618" cy="43800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882896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987847" y="1462651"/>
            <a:ext cx="3920352" cy="628650"/>
          </a:xfrm>
          <a:prstGeom prst="rect">
            <a:avLst/>
          </a:prstGeom>
          <a:noFill/>
        </p:spPr>
        <p:txBody>
          <a:bodyPr anchor="b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2200" b="1" i="0" baseline="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Subhead (22 Pt. Calibri Bold)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987635" y="2100824"/>
            <a:ext cx="3930733" cy="3729959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None/>
              <a:defRPr sz="2000" b="0" i="0" baseline="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Body Copy (20 Pt. Calibri)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70515" y="1474525"/>
            <a:ext cx="3774618" cy="43800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4139489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209674" y="215900"/>
            <a:ext cx="7705725" cy="685800"/>
          </a:xfrm>
          <a:prstGeom prst="rect">
            <a:avLst/>
          </a:prstGeom>
          <a:noFill/>
        </p:spPr>
        <p:txBody>
          <a:bodyPr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 i="0" baseline="0">
                <a:solidFill>
                  <a:schemeClr val="bg1"/>
                </a:solidFill>
                <a:latin typeface="+mj-lt"/>
                <a:cs typeface="Helvetica"/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027224" y="1450774"/>
            <a:ext cx="3879269" cy="44002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628650" indent="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None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</a:p>
          <a:p>
            <a:pPr lvl="2"/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70515" y="1474525"/>
            <a:ext cx="3774618" cy="43800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357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68778" y="1484419"/>
            <a:ext cx="7825840" cy="41491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018300" y="5676328"/>
            <a:ext cx="5791200" cy="38100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None/>
              <a:defRPr sz="1800" b="0" i="1" baseline="0"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Picture Caption (18 Pt. Calibri Italic)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3714846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1449776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71903" y="1140043"/>
            <a:ext cx="7683336" cy="45601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721425" y="5736775"/>
            <a:ext cx="5791200" cy="38100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None/>
              <a:defRPr sz="1800" b="0" i="1" baseline="0"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Picture Caption (18 Pt. Calibri Italic)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718458" y="357792"/>
            <a:ext cx="7772400" cy="685800"/>
          </a:xfrm>
          <a:prstGeom prst="rect">
            <a:avLst/>
          </a:prstGeom>
        </p:spPr>
        <p:txBody>
          <a:bodyPr anchor="ctr"/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4189915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5292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1388091" y="5257800"/>
            <a:ext cx="7419976" cy="1270000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  <a:defRPr sz="2400" b="0" i="0" baseline="0">
                <a:solidFill>
                  <a:schemeClr val="bg1">
                    <a:lumMod val="65000"/>
                  </a:schemeClr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Presenter | Date (24 Pt. Calibri)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388422" y="4335998"/>
            <a:ext cx="7315200" cy="585216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/>
            </a:lvl1pPr>
          </a:lstStyle>
          <a:p>
            <a:pPr lvl="0"/>
            <a:r>
              <a:rPr lang="en-US" dirty="0" smtClean="0"/>
              <a:t>Title (32 Pt. Corbel Bold)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722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 userDrawn="1"/>
        </p:nvSpPr>
        <p:spPr>
          <a:xfrm>
            <a:off x="1375554" y="6481849"/>
            <a:ext cx="7410201" cy="508473"/>
          </a:xfrm>
          <a:prstGeom prst="rect">
            <a:avLst/>
          </a:prstGeom>
          <a:noFill/>
        </p:spPr>
        <p:txBody>
          <a:bodyPr anchor="b"/>
          <a:lstStyle>
            <a:lvl1pPr lv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3200" b="1" i="0" baseline="0">
                <a:latin typeface="+mj-lt"/>
                <a:cs typeface="Helvetica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/>
            <a:r>
              <a:rPr lang="en-US" sz="2400" b="0" dirty="0" smtClean="0">
                <a:latin typeface="+mn-lt"/>
              </a:rPr>
              <a:t>For more information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20 Willow Springs Circle | York, PA 17406 USA</a:t>
            </a:r>
          </a:p>
          <a:p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+1 (717) 767-6511 | www.redlion.net | info@redlion.net </a:t>
            </a:r>
          </a:p>
          <a:p>
            <a:pPr lvl="0"/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endParaRPr lang="en-US" sz="2400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0634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1365664" y="4405728"/>
            <a:ext cx="7410201" cy="508473"/>
          </a:xfrm>
          <a:prstGeom prst="rect">
            <a:avLst/>
          </a:prstGeom>
          <a:noFill/>
        </p:spPr>
        <p:txBody>
          <a:bodyPr anchor="b"/>
          <a:lstStyle>
            <a:lvl1pPr lv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3200" b="1" i="0" baseline="0">
                <a:latin typeface="+mj-lt"/>
                <a:cs typeface="Helvetica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/>
            <a:r>
              <a:rPr lang="en-US" dirty="0" smtClean="0"/>
              <a:t>Thank You 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375554" y="6481849"/>
            <a:ext cx="7410201" cy="508473"/>
          </a:xfrm>
          <a:prstGeom prst="rect">
            <a:avLst/>
          </a:prstGeom>
          <a:noFill/>
        </p:spPr>
        <p:txBody>
          <a:bodyPr anchor="b"/>
          <a:lstStyle>
            <a:lvl1pPr lv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3200" b="1" i="0" baseline="0">
                <a:latin typeface="+mj-lt"/>
                <a:cs typeface="Helvetica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/>
            <a:r>
              <a:rPr lang="en-US" sz="2400" b="0" dirty="0" smtClean="0">
                <a:latin typeface="+mn-lt"/>
              </a:rPr>
              <a:t>For more information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20 Willow Springs Circle | York, PA 17406 USA</a:t>
            </a:r>
          </a:p>
          <a:p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+1 (717) 767-6511 | www.redlion.net | info@redlion.net </a:t>
            </a:r>
          </a:p>
          <a:p>
            <a:pPr lvl="0"/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endParaRPr lang="en-US" sz="2400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3755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4825" y="1450774"/>
            <a:ext cx="7853544" cy="4415635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sz="2200" b="1" i="0">
                <a:latin typeface="+mn-lt"/>
                <a:cs typeface="Helvetica"/>
              </a:defRPr>
            </a:lvl1pPr>
            <a:lvl2pPr marL="571500" indent="-285750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sz="2000" b="0" i="0">
                <a:latin typeface="+mn-lt"/>
                <a:cs typeface="Helvetica"/>
              </a:defRPr>
            </a:lvl2pPr>
            <a:lvl3pPr marL="800100" indent="-1714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(22 Pt. Calibri Bold)</a:t>
            </a:r>
          </a:p>
          <a:p>
            <a:pPr lvl="1"/>
            <a:r>
              <a:rPr lang="en-US" dirty="0" smtClean="0"/>
              <a:t>Second level bullet (20 Pt. Calibri)</a:t>
            </a:r>
          </a:p>
          <a:p>
            <a:pPr lvl="2"/>
            <a:r>
              <a:rPr lang="en-US" dirty="0" smtClean="0"/>
              <a:t>Third level bullet (18 Pt. Calibri Italic)</a:t>
            </a:r>
          </a:p>
          <a:p>
            <a:pPr lvl="2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4289493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1365664" y="4405728"/>
            <a:ext cx="7410201" cy="508473"/>
          </a:xfrm>
          <a:prstGeom prst="rect">
            <a:avLst/>
          </a:prstGeom>
          <a:noFill/>
        </p:spPr>
        <p:txBody>
          <a:bodyPr anchor="b"/>
          <a:lstStyle>
            <a:lvl1pPr lv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3200" b="1" i="0" baseline="0">
                <a:latin typeface="+mj-lt"/>
                <a:cs typeface="Helvetica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/>
            <a:r>
              <a:rPr lang="en-US" dirty="0" smtClean="0"/>
              <a:t>Thank You. Questions?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375554" y="6481849"/>
            <a:ext cx="7410201" cy="508473"/>
          </a:xfrm>
          <a:prstGeom prst="rect">
            <a:avLst/>
          </a:prstGeom>
          <a:noFill/>
        </p:spPr>
        <p:txBody>
          <a:bodyPr anchor="b"/>
          <a:lstStyle>
            <a:lvl1pPr lv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3200" b="1" i="0" baseline="0">
                <a:latin typeface="+mj-lt"/>
                <a:cs typeface="Helvetica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/>
            <a:r>
              <a:rPr lang="en-US" sz="2400" b="0" dirty="0" smtClean="0">
                <a:latin typeface="+mn-lt"/>
              </a:rPr>
              <a:t>For more information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20 Willow Springs Circle | York, PA 17406 USA</a:t>
            </a:r>
          </a:p>
          <a:p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+1 (717) 767-6511 | www.redlion.net | info@redlion.net </a:t>
            </a:r>
          </a:p>
          <a:p>
            <a:pPr lvl="0"/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endParaRPr lang="en-US" sz="2400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630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71903" y="1140043"/>
            <a:ext cx="7683336" cy="45601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721425" y="5736775"/>
            <a:ext cx="5791200" cy="38100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None/>
              <a:defRPr sz="1800" b="0" i="1" baseline="0"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Picture Caption (18 Pt. Calibri Italic)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718458" y="357792"/>
            <a:ext cx="7772400" cy="685800"/>
          </a:xfrm>
          <a:prstGeom prst="rect">
            <a:avLst/>
          </a:prstGeom>
        </p:spPr>
        <p:txBody>
          <a:bodyPr anchor="ctr"/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2917085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1826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71903" y="1140043"/>
            <a:ext cx="7683336" cy="45601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721425" y="5736775"/>
            <a:ext cx="5791200" cy="38100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None/>
              <a:defRPr sz="1800" b="0" i="1" baseline="0"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Picture Caption (18 Pt. Calibri Italic)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718458" y="357792"/>
            <a:ext cx="7772400" cy="685800"/>
          </a:xfrm>
          <a:prstGeom prst="rect">
            <a:avLst/>
          </a:prstGeom>
        </p:spPr>
        <p:txBody>
          <a:bodyPr anchor="ctr"/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1808623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9049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1388091" y="5257800"/>
            <a:ext cx="7419976" cy="1270000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  <a:defRPr sz="2400" b="0" i="0" baseline="0">
                <a:solidFill>
                  <a:schemeClr val="bg1">
                    <a:lumMod val="65000"/>
                  </a:schemeClr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Presenter | Date (24 Pt. Calibri)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388422" y="4335998"/>
            <a:ext cx="7315200" cy="585216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/>
            </a:lvl1pPr>
          </a:lstStyle>
          <a:p>
            <a:pPr lvl="0"/>
            <a:r>
              <a:rPr lang="en-US" dirty="0" smtClean="0"/>
              <a:t>Title (32 Pt. Corbel Bold)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060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 userDrawn="1"/>
        </p:nvSpPr>
        <p:spPr>
          <a:xfrm>
            <a:off x="1375554" y="6481849"/>
            <a:ext cx="7410201" cy="508473"/>
          </a:xfrm>
          <a:prstGeom prst="rect">
            <a:avLst/>
          </a:prstGeom>
          <a:noFill/>
        </p:spPr>
        <p:txBody>
          <a:bodyPr anchor="b"/>
          <a:lstStyle>
            <a:lvl1pPr lv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3200" b="1" i="0" baseline="0">
                <a:latin typeface="+mj-lt"/>
                <a:cs typeface="Helvetica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sz="2400" b="0" dirty="0" smtClean="0">
                <a:solidFill>
                  <a:prstClr val="black"/>
                </a:solidFill>
                <a:latin typeface="Calibri"/>
              </a:rPr>
              <a:t>For more information</a:t>
            </a:r>
          </a:p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sz="2400" b="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20 Willow Springs Circle | York, PA 17406 USA</a:t>
            </a:r>
          </a:p>
          <a:p>
            <a:r>
              <a:rPr lang="en-US" sz="2400" b="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+1 (717) 767-6511 | www.redlion.net | info@redlion.net </a:t>
            </a:r>
          </a:p>
          <a:p>
            <a:r>
              <a:rPr lang="en-US" sz="2400" b="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 </a:t>
            </a:r>
            <a:endParaRPr lang="en-US" sz="2400" b="0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1698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1365664" y="4405728"/>
            <a:ext cx="7410201" cy="508473"/>
          </a:xfrm>
          <a:prstGeom prst="rect">
            <a:avLst/>
          </a:prstGeom>
          <a:noFill/>
        </p:spPr>
        <p:txBody>
          <a:bodyPr anchor="b"/>
          <a:lstStyle>
            <a:lvl1pPr lv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3200" b="1" i="0" baseline="0">
                <a:latin typeface="+mj-lt"/>
                <a:cs typeface="Helvetica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dirty="0" smtClean="0">
                <a:solidFill>
                  <a:prstClr val="black"/>
                </a:solidFill>
              </a:rPr>
              <a:t>Thank You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375554" y="6481849"/>
            <a:ext cx="7410201" cy="508473"/>
          </a:xfrm>
          <a:prstGeom prst="rect">
            <a:avLst/>
          </a:prstGeom>
          <a:noFill/>
        </p:spPr>
        <p:txBody>
          <a:bodyPr anchor="b"/>
          <a:lstStyle>
            <a:lvl1pPr lv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3200" b="1" i="0" baseline="0">
                <a:latin typeface="+mj-lt"/>
                <a:cs typeface="Helvetica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sz="2400" b="0" dirty="0" smtClean="0">
                <a:solidFill>
                  <a:prstClr val="black"/>
                </a:solidFill>
                <a:latin typeface="Calibri"/>
              </a:rPr>
              <a:t>For more information</a:t>
            </a:r>
          </a:p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sz="2400" b="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20 Willow Springs Circle | York, PA 17406 USA</a:t>
            </a:r>
          </a:p>
          <a:p>
            <a:r>
              <a:rPr lang="en-US" sz="2400" b="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+1 (717) 767-6511 | www.redlion.net | info@redlion.net </a:t>
            </a:r>
          </a:p>
          <a:p>
            <a:r>
              <a:rPr lang="en-US" sz="2400" b="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 </a:t>
            </a:r>
            <a:endParaRPr lang="en-US" sz="2400" b="0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9285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1365664" y="4405728"/>
            <a:ext cx="7410201" cy="508473"/>
          </a:xfrm>
          <a:prstGeom prst="rect">
            <a:avLst/>
          </a:prstGeom>
          <a:noFill/>
        </p:spPr>
        <p:txBody>
          <a:bodyPr anchor="b"/>
          <a:lstStyle>
            <a:lvl1pPr lv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3200" b="1" i="0" baseline="0">
                <a:latin typeface="+mj-lt"/>
                <a:cs typeface="Helvetica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dirty="0" smtClean="0">
                <a:solidFill>
                  <a:prstClr val="black"/>
                </a:solidFill>
              </a:rPr>
              <a:t>Thank You. Questions?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375554" y="6481849"/>
            <a:ext cx="7410201" cy="508473"/>
          </a:xfrm>
          <a:prstGeom prst="rect">
            <a:avLst/>
          </a:prstGeom>
          <a:noFill/>
        </p:spPr>
        <p:txBody>
          <a:bodyPr anchor="b"/>
          <a:lstStyle>
            <a:lvl1pPr lv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3200" b="1" i="0" baseline="0">
                <a:latin typeface="+mj-lt"/>
                <a:cs typeface="Helvetica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sz="2400" b="0" dirty="0" smtClean="0">
                <a:solidFill>
                  <a:prstClr val="black"/>
                </a:solidFill>
                <a:latin typeface="Calibri"/>
              </a:rPr>
              <a:t>For more information</a:t>
            </a:r>
          </a:p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sz="2400" b="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20 Willow Springs Circle | York, PA 17406 USA</a:t>
            </a:r>
          </a:p>
          <a:p>
            <a:r>
              <a:rPr lang="en-US" sz="2400" b="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+1 (717) 767-6511 | www.redlion.net | info@redlion.net </a:t>
            </a:r>
          </a:p>
          <a:p>
            <a:r>
              <a:rPr lang="en-US" sz="2400" b="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 </a:t>
            </a:r>
            <a:endParaRPr lang="en-US" sz="2400" b="0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287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rot="10800000">
            <a:off x="1447800" y="5091643"/>
            <a:ext cx="7696200" cy="1588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8422" y="4324123"/>
            <a:ext cx="7315200" cy="58521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/>
            </a:lvl1pPr>
          </a:lstStyle>
          <a:p>
            <a:pPr lvl="0"/>
            <a:r>
              <a:rPr lang="en-US" dirty="0" smtClean="0"/>
              <a:t>Divider Title (32 Pt. Corbel Bold)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567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4824" y="1450775"/>
            <a:ext cx="3815933" cy="44037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628650" indent="-3429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914400" indent="-28575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Calibri" pitchFamily="34" charset="0"/>
              <a:buChar char="-"/>
              <a:defRPr lang="en-US" sz="1800" b="0" i="1" kern="1200" dirty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122224" y="1450774"/>
            <a:ext cx="3808017" cy="44002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800100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3893248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4825" y="1450774"/>
            <a:ext cx="7853544" cy="4415635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sz="2200" b="1" i="0">
                <a:latin typeface="+mn-lt"/>
                <a:cs typeface="Helvetica"/>
              </a:defRPr>
            </a:lvl1pPr>
            <a:lvl2pPr marL="571500" indent="-285750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sz="2000" b="0" i="0">
                <a:latin typeface="+mn-lt"/>
                <a:cs typeface="Helvetica"/>
              </a:defRPr>
            </a:lvl2pPr>
            <a:lvl3pPr marL="800100" indent="-1714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(22 Pt. Calibri Bold)</a:t>
            </a:r>
          </a:p>
          <a:p>
            <a:pPr lvl="1"/>
            <a:r>
              <a:rPr lang="en-US" dirty="0" smtClean="0"/>
              <a:t>Second level bullet (20 Pt. Calibri)</a:t>
            </a:r>
          </a:p>
          <a:p>
            <a:pPr lvl="2"/>
            <a:r>
              <a:rPr lang="en-US" dirty="0" smtClean="0"/>
              <a:t>Third level bullet (18 Pt. Calibri Italic)</a:t>
            </a:r>
          </a:p>
          <a:p>
            <a:pPr lvl="2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3540399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4824" y="1450775"/>
            <a:ext cx="3815933" cy="44037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628650" indent="-3429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914400" indent="-28575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Calibri" pitchFamily="34" charset="0"/>
              <a:buChar char="-"/>
              <a:defRPr lang="en-US" sz="1800" b="0" i="1" kern="1200" dirty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122224" y="1450774"/>
            <a:ext cx="3808017" cy="44002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800100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36949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987847" y="1462651"/>
            <a:ext cx="3944039" cy="628650"/>
          </a:xfrm>
          <a:prstGeom prst="rect">
            <a:avLst/>
          </a:prstGeom>
          <a:noFill/>
        </p:spPr>
        <p:txBody>
          <a:bodyPr anchor="b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2200" b="1" i="0" baseline="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Subhead (22 Pt. Calibri Bold)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987635" y="2100824"/>
            <a:ext cx="3954483" cy="3767713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None/>
              <a:defRPr sz="2000" b="0" i="0" baseline="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Body Copy (20 Pt. Calibri)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70515" y="1474525"/>
            <a:ext cx="3774618" cy="43800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3294828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027224" y="1450774"/>
            <a:ext cx="3867393" cy="44002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628650" indent="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None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</a:p>
          <a:p>
            <a:pPr lvl="2"/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70515" y="1474525"/>
            <a:ext cx="3774618" cy="43800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1182810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45029" y="1484419"/>
            <a:ext cx="7813960" cy="41491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018300" y="5676328"/>
            <a:ext cx="5791200" cy="38100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None/>
              <a:defRPr sz="1800" b="0" i="1" baseline="0"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Picture Caption (18 Pt. Calibri Italic)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302283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4079203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064825" y="1450774"/>
            <a:ext cx="7853544" cy="4415635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sz="2200" b="1" i="0">
                <a:latin typeface="+mn-lt"/>
                <a:cs typeface="Helvetica"/>
              </a:defRPr>
            </a:lvl1pPr>
            <a:lvl2pPr marL="571500" indent="-285750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sz="2000" b="0" i="0">
                <a:latin typeface="+mn-lt"/>
                <a:cs typeface="Helvetica"/>
              </a:defRPr>
            </a:lvl2pPr>
            <a:lvl3pPr marL="800100" indent="-1714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27201427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rot="10800000">
            <a:off x="1447800" y="5091643"/>
            <a:ext cx="7696200" cy="1588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8422" y="4324123"/>
            <a:ext cx="7315200" cy="58521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/>
            </a:lvl1pPr>
          </a:lstStyle>
          <a:p>
            <a:pPr lvl="0"/>
            <a:r>
              <a:rPr lang="en-US" dirty="0" smtClean="0"/>
              <a:t>Divider Title (32 Pt. Corbel Bold)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821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4825" y="1450773"/>
            <a:ext cx="7863840" cy="448056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sz="2200" b="1" i="0">
                <a:latin typeface="+mn-lt"/>
                <a:cs typeface="Helvetica"/>
              </a:defRPr>
            </a:lvl1pPr>
            <a:lvl2pPr marL="571500" indent="-285750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sz="2000" b="0" i="0">
                <a:latin typeface="+mn-lt"/>
                <a:cs typeface="Helvetica"/>
              </a:defRPr>
            </a:lvl2pPr>
            <a:lvl3pPr marL="800100" indent="-1714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(22 Pt. Calibri Bold)</a:t>
            </a:r>
          </a:p>
          <a:p>
            <a:pPr lvl="1"/>
            <a:r>
              <a:rPr lang="en-US" dirty="0" smtClean="0"/>
              <a:t>Second level bullet (20 Pt. Calibri)</a:t>
            </a:r>
          </a:p>
          <a:p>
            <a:pPr lvl="2"/>
            <a:r>
              <a:rPr lang="en-US" dirty="0" smtClean="0"/>
              <a:t>Third level bullet (18 Pt. Calibri Italic)</a:t>
            </a:r>
          </a:p>
          <a:p>
            <a:pPr lvl="2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3582474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4823" y="1450775"/>
            <a:ext cx="3840480" cy="44805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628650" indent="-3429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914400" indent="-28575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Calibri" pitchFamily="34" charset="0"/>
              <a:buChar char="-"/>
              <a:defRPr lang="en-US" sz="1800" b="0" i="1" kern="1200" dirty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086598" y="1450773"/>
            <a:ext cx="3840480" cy="44805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800100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3580947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987847" y="1462651"/>
            <a:ext cx="3944039" cy="628650"/>
          </a:xfrm>
          <a:prstGeom prst="rect">
            <a:avLst/>
          </a:prstGeom>
          <a:noFill/>
        </p:spPr>
        <p:txBody>
          <a:bodyPr anchor="b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2200" b="1" i="0" baseline="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Subhead (22 Pt. Calibri Bold)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987635" y="2100824"/>
            <a:ext cx="3954483" cy="3767713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None/>
              <a:defRPr sz="2000" b="0" i="0" baseline="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Body Copy (20 Pt. Calibri)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70515" y="1474525"/>
            <a:ext cx="3774618" cy="43800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1992111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086598" y="1450773"/>
            <a:ext cx="3840480" cy="44805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800100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068779" y="1448748"/>
            <a:ext cx="3840480" cy="44805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130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086598" y="1450772"/>
            <a:ext cx="3840480" cy="4572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Arial" pitchFamily="34" charset="0"/>
              <a:buNone/>
              <a:defRPr lang="en-US" sz="2200" b="1" i="0" kern="1200" dirty="0" smtClean="0">
                <a:solidFill>
                  <a:srgbClr val="FF0000"/>
                </a:solidFill>
                <a:latin typeface="+mn-lt"/>
                <a:ea typeface="+mn-ea"/>
                <a:cs typeface="Helvetica"/>
              </a:defRPr>
            </a:lvl1pPr>
            <a:lvl2pPr marL="285750" indent="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None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628650" indent="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None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Subhead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068779" y="1448748"/>
            <a:ext cx="3840480" cy="44805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084619" y="1900054"/>
            <a:ext cx="3840480" cy="40233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Arial" pitchFamily="34" charset="0"/>
              <a:buNone/>
              <a:defRPr lang="en-US" sz="22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285750" indent="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None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628650" indent="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None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Body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430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45029" y="1484419"/>
            <a:ext cx="7813960" cy="4114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042050" y="5676328"/>
            <a:ext cx="5791200" cy="38100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None/>
              <a:defRPr sz="1800" b="0" i="1" baseline="0"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Picture Caption (18 Pt. Calibri Italic)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1325410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1962778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rot="10800000">
            <a:off x="1447800" y="5091643"/>
            <a:ext cx="7696200" cy="1588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8422" y="4324123"/>
            <a:ext cx="7315200" cy="58521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/>
            </a:lvl1pPr>
          </a:lstStyle>
          <a:p>
            <a:pPr lvl="0"/>
            <a:r>
              <a:rPr lang="en-US" dirty="0" smtClean="0"/>
              <a:t>Divider Title (32 Pt. Corbel Bold)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32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4825" y="1450773"/>
            <a:ext cx="7863840" cy="448056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sz="2200" b="1" i="0">
                <a:latin typeface="+mn-lt"/>
                <a:cs typeface="Helvetica"/>
              </a:defRPr>
            </a:lvl1pPr>
            <a:lvl2pPr marL="571500" indent="-285750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sz="2000" b="0" i="0">
                <a:latin typeface="+mn-lt"/>
                <a:cs typeface="Helvetica"/>
              </a:defRPr>
            </a:lvl2pPr>
            <a:lvl3pPr marL="800100" indent="-1714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(22 Pt. Calibri Bold)</a:t>
            </a:r>
          </a:p>
          <a:p>
            <a:pPr lvl="1"/>
            <a:r>
              <a:rPr lang="en-US" dirty="0" smtClean="0"/>
              <a:t>Second level bullet (20 Pt. Calibri)</a:t>
            </a:r>
          </a:p>
          <a:p>
            <a:pPr lvl="2"/>
            <a:r>
              <a:rPr lang="en-US" dirty="0" smtClean="0"/>
              <a:t>Third level bullet (18 Pt. Calibri Italic)</a:t>
            </a:r>
          </a:p>
          <a:p>
            <a:pPr lvl="2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74107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4823" y="1450775"/>
            <a:ext cx="3840480" cy="44805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628650" indent="-3429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914400" indent="-28575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Calibri" pitchFamily="34" charset="0"/>
              <a:buChar char="-"/>
              <a:defRPr lang="en-US" sz="1800" b="0" i="1" kern="1200" dirty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086598" y="1450773"/>
            <a:ext cx="3840480" cy="44805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800100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944666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086598" y="1450773"/>
            <a:ext cx="3840480" cy="44805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800100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068779" y="1448748"/>
            <a:ext cx="3840480" cy="44805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206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086598" y="1450772"/>
            <a:ext cx="3840480" cy="4572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Arial" pitchFamily="34" charset="0"/>
              <a:buNone/>
              <a:defRPr lang="en-US" sz="2200" b="1" i="0" kern="1200" dirty="0" smtClean="0">
                <a:solidFill>
                  <a:srgbClr val="FF0000"/>
                </a:solidFill>
                <a:latin typeface="+mn-lt"/>
                <a:ea typeface="+mn-ea"/>
                <a:cs typeface="Helvetica"/>
              </a:defRPr>
            </a:lvl1pPr>
            <a:lvl2pPr marL="285750" indent="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None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628650" indent="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None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Subhead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068779" y="1448748"/>
            <a:ext cx="3840480" cy="44805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084619" y="1900054"/>
            <a:ext cx="3840480" cy="40233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Arial" pitchFamily="34" charset="0"/>
              <a:buNone/>
              <a:defRPr lang="en-US" sz="22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285750" indent="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None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628650" indent="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None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Body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442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45029" y="1484419"/>
            <a:ext cx="7813960" cy="4114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042050" y="5676328"/>
            <a:ext cx="5791200" cy="38100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None/>
              <a:defRPr sz="1800" b="0" i="1" baseline="0"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Picture Caption (18 Pt. Calibri Italic)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3041231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027224" y="1450774"/>
            <a:ext cx="3867393" cy="44002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628650" indent="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None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</a:p>
          <a:p>
            <a:pPr lvl="2"/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70515" y="1474525"/>
            <a:ext cx="3774618" cy="43800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1992111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3739517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rot="10800000">
            <a:off x="1447800" y="5091643"/>
            <a:ext cx="7696200" cy="1588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8422" y="4324123"/>
            <a:ext cx="7315200" cy="58521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/>
            </a:lvl1pPr>
          </a:lstStyle>
          <a:p>
            <a:pPr lvl="0"/>
            <a:r>
              <a:rPr lang="en-US" dirty="0" smtClean="0"/>
              <a:t>Divider Title (32 Pt. Corbel Bold)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899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4825" y="1450773"/>
            <a:ext cx="7863840" cy="448056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sz="2200" b="1" i="0">
                <a:latin typeface="+mn-lt"/>
                <a:cs typeface="Helvetica"/>
              </a:defRPr>
            </a:lvl1pPr>
            <a:lvl2pPr marL="571500" indent="-285750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sz="2000" b="0" i="0">
                <a:latin typeface="+mn-lt"/>
                <a:cs typeface="Helvetica"/>
              </a:defRPr>
            </a:lvl2pPr>
            <a:lvl3pPr marL="800100" indent="-1714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(22 Pt. Calibri Bold)</a:t>
            </a:r>
          </a:p>
          <a:p>
            <a:pPr lvl="1"/>
            <a:r>
              <a:rPr lang="en-US" dirty="0" smtClean="0"/>
              <a:t>Second level bullet (20 Pt. Calibri)</a:t>
            </a:r>
          </a:p>
          <a:p>
            <a:pPr lvl="2"/>
            <a:r>
              <a:rPr lang="en-US" dirty="0" smtClean="0"/>
              <a:t>Third level bullet (18 Pt. Calibri Italic)</a:t>
            </a:r>
          </a:p>
          <a:p>
            <a:pPr lvl="2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1076477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4823" y="1450775"/>
            <a:ext cx="3840480" cy="44805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628650" indent="-3429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914400" indent="-28575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Calibri" pitchFamily="34" charset="0"/>
              <a:buChar char="-"/>
              <a:defRPr lang="en-US" sz="1800" b="0" i="1" kern="1200" dirty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086598" y="1450773"/>
            <a:ext cx="3840480" cy="44805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800100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3806578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086598" y="1450773"/>
            <a:ext cx="3840480" cy="44805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800100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068779" y="1448748"/>
            <a:ext cx="3840480" cy="44805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396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086598" y="1450772"/>
            <a:ext cx="3840480" cy="4572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Arial" pitchFamily="34" charset="0"/>
              <a:buNone/>
              <a:defRPr lang="en-US" sz="2200" b="1" i="0" kern="1200" dirty="0" smtClean="0">
                <a:solidFill>
                  <a:srgbClr val="FF0000"/>
                </a:solidFill>
                <a:latin typeface="+mn-lt"/>
                <a:ea typeface="+mn-ea"/>
                <a:cs typeface="Helvetica"/>
              </a:defRPr>
            </a:lvl1pPr>
            <a:lvl2pPr marL="285750" indent="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None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628650" indent="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None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Subhead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068779" y="1448748"/>
            <a:ext cx="3840480" cy="44805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084619" y="1900054"/>
            <a:ext cx="3840480" cy="40233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Arial" pitchFamily="34" charset="0"/>
              <a:buNone/>
              <a:defRPr lang="en-US" sz="22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285750" indent="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None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628650" indent="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None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Body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609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45029" y="1484419"/>
            <a:ext cx="7813960" cy="4114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042050" y="5676328"/>
            <a:ext cx="5791200" cy="38100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None/>
              <a:defRPr sz="1800" b="0" i="1" baseline="0"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Picture Caption (18 Pt. Calibri Italic)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821815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4159355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rot="10800000">
            <a:off x="1447800" y="5091643"/>
            <a:ext cx="7696200" cy="1588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8422" y="4324123"/>
            <a:ext cx="7315200" cy="58521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/>
            </a:lvl1pPr>
          </a:lstStyle>
          <a:p>
            <a:pPr lvl="0"/>
            <a:r>
              <a:rPr lang="en-US" dirty="0" smtClean="0"/>
              <a:t>Divider Title (32 Pt. Corbel Bold)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655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4825" y="1450774"/>
            <a:ext cx="7853544" cy="4415635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sz="2200" b="1" i="0">
                <a:latin typeface="+mn-lt"/>
                <a:cs typeface="Helvetica"/>
              </a:defRPr>
            </a:lvl1pPr>
            <a:lvl2pPr marL="571500" indent="-285750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sz="2000" b="0" i="0">
                <a:latin typeface="+mn-lt"/>
                <a:cs typeface="Helvetica"/>
              </a:defRPr>
            </a:lvl2pPr>
            <a:lvl3pPr marL="800100" indent="-1714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(22 Pt. Calibri Bold)</a:t>
            </a:r>
          </a:p>
          <a:p>
            <a:pPr lvl="1"/>
            <a:r>
              <a:rPr lang="en-US" dirty="0" smtClean="0"/>
              <a:t>Second level bullet (20 Pt. Calibri)</a:t>
            </a:r>
          </a:p>
          <a:p>
            <a:pPr lvl="2"/>
            <a:r>
              <a:rPr lang="en-US" dirty="0" smtClean="0"/>
              <a:t>Third level bullet (18 Pt. Calibri Italic)</a:t>
            </a:r>
          </a:p>
          <a:p>
            <a:pPr lvl="2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818210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45029" y="1484419"/>
            <a:ext cx="7813960" cy="41491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018300" y="5676328"/>
            <a:ext cx="5791200" cy="38100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None/>
              <a:defRPr sz="1800" b="0" i="1" baseline="0"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Picture Caption (18 Pt. Calibri Italic)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3029722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4824" y="1450775"/>
            <a:ext cx="3815933" cy="44037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628650" indent="-3429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914400" indent="-28575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Calibri" pitchFamily="34" charset="0"/>
              <a:buChar char="-"/>
              <a:defRPr lang="en-US" sz="1800" b="0" i="1" kern="1200" dirty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122224" y="1450774"/>
            <a:ext cx="3808017" cy="44002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800100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281858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987847" y="1462651"/>
            <a:ext cx="3944039" cy="628650"/>
          </a:xfrm>
          <a:prstGeom prst="rect">
            <a:avLst/>
          </a:prstGeom>
          <a:noFill/>
        </p:spPr>
        <p:txBody>
          <a:bodyPr anchor="b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2200" b="1" i="0" baseline="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Subhead (22 Pt. Calibri Bold)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987635" y="2100824"/>
            <a:ext cx="3954483" cy="3767713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None/>
              <a:defRPr sz="2000" b="0" i="0" baseline="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Body Copy (20 Pt. Calibri)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70515" y="1474525"/>
            <a:ext cx="3774618" cy="43800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4053736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027224" y="1450774"/>
            <a:ext cx="3867393" cy="44002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628650" indent="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None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</a:p>
          <a:p>
            <a:pPr lvl="2"/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70515" y="1474525"/>
            <a:ext cx="3774618" cy="43800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98570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45029" y="1484419"/>
            <a:ext cx="7813960" cy="41491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018300" y="5676328"/>
            <a:ext cx="5791200" cy="38100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None/>
              <a:defRPr sz="1800" b="0" i="1" baseline="0"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Picture Caption (18 Pt. Calibri Italic)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1371017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1086288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064825" y="1450774"/>
            <a:ext cx="7853544" cy="4415635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sz="2200" b="1" i="0">
                <a:latin typeface="+mn-lt"/>
                <a:cs typeface="Helvetica"/>
              </a:defRPr>
            </a:lvl1pPr>
            <a:lvl2pPr marL="571500" indent="-285750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sz="2000" b="0" i="0">
                <a:latin typeface="+mn-lt"/>
                <a:cs typeface="Helvetica"/>
              </a:defRPr>
            </a:lvl2pPr>
            <a:lvl3pPr marL="800100" indent="-1714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75874410"/>
      </p:ext>
    </p:extLst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064825" y="1450774"/>
            <a:ext cx="7853544" cy="4415635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sz="2200" b="1" i="0">
                <a:latin typeface="+mn-lt"/>
                <a:cs typeface="Helvetica"/>
              </a:defRPr>
            </a:lvl1pPr>
            <a:lvl2pPr marL="571500" indent="-285750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sz="2000" b="0" i="0">
                <a:latin typeface="+mn-lt"/>
                <a:cs typeface="Helvetica"/>
              </a:defRPr>
            </a:lvl2pPr>
            <a:lvl3pPr marL="800100" indent="-1714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7572891"/>
      </p:ext>
    </p:extLst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rot="10800000">
            <a:off x="1447800" y="5091643"/>
            <a:ext cx="7696200" cy="1588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8422" y="4324123"/>
            <a:ext cx="7315200" cy="58521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/>
            </a:lvl1pPr>
          </a:lstStyle>
          <a:p>
            <a:pPr lvl="0"/>
            <a:r>
              <a:rPr lang="en-US" dirty="0" smtClean="0"/>
              <a:t>Divider Title (32 Pt. Corbel Bold)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681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4825" y="1450774"/>
            <a:ext cx="7853544" cy="4415635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sz="2200" b="1" i="0">
                <a:latin typeface="+mn-lt"/>
                <a:cs typeface="Helvetica"/>
              </a:defRPr>
            </a:lvl1pPr>
            <a:lvl2pPr marL="571500" indent="-285750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sz="2000" b="0" i="0">
                <a:latin typeface="+mn-lt"/>
                <a:cs typeface="Helvetica"/>
              </a:defRPr>
            </a:lvl2pPr>
            <a:lvl3pPr marL="800100" indent="-1714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(22 Pt. Calibri Bold)</a:t>
            </a:r>
          </a:p>
          <a:p>
            <a:pPr lvl="1"/>
            <a:r>
              <a:rPr lang="en-US" dirty="0" smtClean="0"/>
              <a:t>Second level bullet (20 Pt. Calibri)</a:t>
            </a:r>
          </a:p>
          <a:p>
            <a:pPr lvl="2"/>
            <a:r>
              <a:rPr lang="en-US" dirty="0" smtClean="0"/>
              <a:t>Third level bullet (18 Pt. Calibri Italic)</a:t>
            </a:r>
          </a:p>
          <a:p>
            <a:pPr lvl="2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1556982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4824" y="1450775"/>
            <a:ext cx="3815933" cy="44037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628650" indent="-3429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914400" indent="-28575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Calibri" pitchFamily="34" charset="0"/>
              <a:buChar char="-"/>
              <a:defRPr lang="en-US" sz="1800" b="0" i="1" kern="1200" dirty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122224" y="1450774"/>
            <a:ext cx="3808017" cy="44002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800100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987294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4250740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987847" y="1462651"/>
            <a:ext cx="3944039" cy="628650"/>
          </a:xfrm>
          <a:prstGeom prst="rect">
            <a:avLst/>
          </a:prstGeom>
          <a:noFill/>
        </p:spPr>
        <p:txBody>
          <a:bodyPr anchor="b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2200" b="1" i="0" baseline="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Subhead (22 Pt. Calibri Bold)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987635" y="2100824"/>
            <a:ext cx="3954483" cy="3767713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None/>
              <a:defRPr sz="2000" b="0" i="0" baseline="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Body Copy (20 Pt. Calibri)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70515" y="1474525"/>
            <a:ext cx="3774618" cy="43800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1277875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027224" y="1450774"/>
            <a:ext cx="3867393" cy="44002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628650" indent="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None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</a:p>
          <a:p>
            <a:pPr lvl="2"/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70515" y="1474525"/>
            <a:ext cx="3774618" cy="43800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3592432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45029" y="1484419"/>
            <a:ext cx="7813960" cy="41491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018300" y="5676328"/>
            <a:ext cx="5791200" cy="38100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None/>
              <a:defRPr sz="1800" b="0" i="1" baseline="0"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Picture Caption (18 Pt. Calibri Italic)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711843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2410344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064825" y="1450774"/>
            <a:ext cx="7853544" cy="4415635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sz="2200" b="1" i="0">
                <a:latin typeface="+mn-lt"/>
                <a:cs typeface="Helvetica"/>
              </a:defRPr>
            </a:lvl1pPr>
            <a:lvl2pPr marL="571500" indent="-285750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sz="2000" b="0" i="0">
                <a:latin typeface="+mn-lt"/>
                <a:cs typeface="Helvetica"/>
              </a:defRPr>
            </a:lvl2pPr>
            <a:lvl3pPr marL="800100" indent="-1714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84537670"/>
      </p:ext>
    </p:extLst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rot="10800000">
            <a:off x="1447800" y="5091643"/>
            <a:ext cx="7696200" cy="1588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8422" y="4324123"/>
            <a:ext cx="7315200" cy="58521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/>
            </a:lvl1pPr>
          </a:lstStyle>
          <a:p>
            <a:pPr lvl="0"/>
            <a:r>
              <a:rPr lang="en-US" dirty="0" smtClean="0"/>
              <a:t>Divider Title (32 Pt. Corbel Bold)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486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4825" y="1450774"/>
            <a:ext cx="7853544" cy="4415635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sz="2200" b="1" i="0">
                <a:latin typeface="+mn-lt"/>
                <a:cs typeface="Helvetica"/>
              </a:defRPr>
            </a:lvl1pPr>
            <a:lvl2pPr marL="571500" indent="-285750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sz="2000" b="0" i="0">
                <a:latin typeface="+mn-lt"/>
                <a:cs typeface="Helvetica"/>
              </a:defRPr>
            </a:lvl2pPr>
            <a:lvl3pPr marL="800100" indent="-1714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(22 Pt. Calibri Bold)</a:t>
            </a:r>
          </a:p>
          <a:p>
            <a:pPr lvl="1"/>
            <a:r>
              <a:rPr lang="en-US" dirty="0" smtClean="0"/>
              <a:t>Second level bullet (20 Pt. Calibri)</a:t>
            </a:r>
          </a:p>
          <a:p>
            <a:pPr lvl="2"/>
            <a:r>
              <a:rPr lang="en-US" dirty="0" smtClean="0"/>
              <a:t>Third level bullet (18 Pt. Calibri Italic)</a:t>
            </a:r>
          </a:p>
          <a:p>
            <a:pPr lvl="2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1012266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4824" y="1450775"/>
            <a:ext cx="3815933" cy="44037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628650" indent="-3429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914400" indent="-28575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Calibri" pitchFamily="34" charset="0"/>
              <a:buChar char="-"/>
              <a:defRPr lang="en-US" sz="1800" b="0" i="1" kern="1200" dirty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122224" y="1450774"/>
            <a:ext cx="3808017" cy="44002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800100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3300690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987847" y="1462651"/>
            <a:ext cx="3944039" cy="628650"/>
          </a:xfrm>
          <a:prstGeom prst="rect">
            <a:avLst/>
          </a:prstGeom>
          <a:noFill/>
        </p:spPr>
        <p:txBody>
          <a:bodyPr anchor="b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2200" b="1" i="0" baseline="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Subhead (22 Pt. Calibri Bold)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987635" y="2100824"/>
            <a:ext cx="3954483" cy="3767713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None/>
              <a:defRPr sz="2000" b="0" i="0" baseline="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Body Copy (20 Pt. Calibri)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70515" y="1474525"/>
            <a:ext cx="3774618" cy="43800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1317983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027224" y="1450774"/>
            <a:ext cx="3867393" cy="44002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628650" indent="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None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</a:p>
          <a:p>
            <a:pPr lvl="2"/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70515" y="1474525"/>
            <a:ext cx="3774618" cy="43800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4023815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rot="10800000">
            <a:off x="1447800" y="5091643"/>
            <a:ext cx="7696200" cy="1588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8422" y="4324123"/>
            <a:ext cx="7315200" cy="58521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/>
            </a:lvl1pPr>
          </a:lstStyle>
          <a:p>
            <a:pPr lvl="0"/>
            <a:r>
              <a:rPr lang="en-US" dirty="0" smtClean="0"/>
              <a:t>Divider Title (32 Pt. Corbel Bold)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962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45029" y="1484419"/>
            <a:ext cx="7813960" cy="41491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018300" y="5676328"/>
            <a:ext cx="5791200" cy="38100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None/>
              <a:defRPr sz="1800" b="0" i="1" baseline="0"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Picture Caption (18 Pt. Calibri Italic)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2631729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694509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rot="10800000">
            <a:off x="1447800" y="5091643"/>
            <a:ext cx="7696200" cy="1588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8422" y="4324123"/>
            <a:ext cx="7315200" cy="58521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/>
            </a:lvl1pPr>
          </a:lstStyle>
          <a:p>
            <a:pPr lvl="0"/>
            <a:r>
              <a:rPr lang="en-US" dirty="0" smtClean="0"/>
              <a:t>Divider Title (32 Pt. Corbel Bold)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39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4825" y="1450774"/>
            <a:ext cx="7853544" cy="4415635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sz="2200" b="1" i="0">
                <a:latin typeface="+mn-lt"/>
                <a:cs typeface="Helvetica"/>
              </a:defRPr>
            </a:lvl1pPr>
            <a:lvl2pPr marL="571500" indent="-285750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sz="2000" b="0" i="0">
                <a:latin typeface="+mn-lt"/>
                <a:cs typeface="Helvetica"/>
              </a:defRPr>
            </a:lvl2pPr>
            <a:lvl3pPr marL="800100" indent="-1714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(22 Pt. Calibri Bold)</a:t>
            </a:r>
          </a:p>
          <a:p>
            <a:pPr lvl="1"/>
            <a:r>
              <a:rPr lang="en-US" dirty="0" smtClean="0"/>
              <a:t>Second level bullet (20 Pt. Calibri)</a:t>
            </a:r>
          </a:p>
          <a:p>
            <a:pPr lvl="2"/>
            <a:r>
              <a:rPr lang="en-US" dirty="0" smtClean="0"/>
              <a:t>Third level bullet (18 Pt. Calibri Italic)</a:t>
            </a:r>
          </a:p>
          <a:p>
            <a:pPr lvl="2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2938603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4824" y="1450775"/>
            <a:ext cx="3815933" cy="44037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628650" indent="-3429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914400" indent="-28575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Calibri" pitchFamily="34" charset="0"/>
              <a:buChar char="-"/>
              <a:defRPr lang="en-US" sz="1800" b="0" i="1" kern="1200" dirty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122224" y="1450774"/>
            <a:ext cx="3808017" cy="44002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800100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661106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987847" y="1462651"/>
            <a:ext cx="3944039" cy="628650"/>
          </a:xfrm>
          <a:prstGeom prst="rect">
            <a:avLst/>
          </a:prstGeom>
          <a:noFill/>
        </p:spPr>
        <p:txBody>
          <a:bodyPr anchor="b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2200" b="1" i="0" baseline="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Subhead (22 Pt. Calibri Bold)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987635" y="2100824"/>
            <a:ext cx="3954483" cy="3767713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None/>
              <a:defRPr sz="2000" b="0" i="0" baseline="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Body Copy (20 Pt. Calibri)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70515" y="1474525"/>
            <a:ext cx="3774618" cy="43800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2329141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027224" y="1450774"/>
            <a:ext cx="3867393" cy="44002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628650" indent="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None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</a:p>
          <a:p>
            <a:pPr lvl="2"/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70515" y="1474525"/>
            <a:ext cx="3774618" cy="43800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442469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45029" y="1484419"/>
            <a:ext cx="7813960" cy="41491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018300" y="5676328"/>
            <a:ext cx="5791200" cy="38100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None/>
              <a:defRPr sz="1800" b="0" i="1" baseline="0"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Picture Caption (18 Pt. Calibri Italic)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174851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4262097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1388091" y="5257800"/>
            <a:ext cx="7419976" cy="1270000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  <a:defRPr sz="2400" b="0" i="0" baseline="0">
                <a:solidFill>
                  <a:schemeClr val="bg1">
                    <a:lumMod val="65000"/>
                  </a:schemeClr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Presenter | Date (24 Pt. Calibri)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388422" y="4335998"/>
            <a:ext cx="7315200" cy="585216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/>
            </a:lvl1pPr>
          </a:lstStyle>
          <a:p>
            <a:pPr lvl="0"/>
            <a:r>
              <a:rPr lang="en-US" dirty="0" smtClean="0"/>
              <a:t>Title (32 Pt. Corbel Bold)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878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4824" y="1450774"/>
            <a:ext cx="7829793" cy="44156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sz="2000" b="0" i="0">
                <a:latin typeface="+mn-lt"/>
                <a:cs typeface="Helvetica"/>
              </a:defRPr>
            </a:lvl2pPr>
            <a:lvl3pPr marL="800100" indent="-17145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Calibri" pitchFamily="34" charset="0"/>
              <a:buChar char="-"/>
              <a:defRPr lang="en-US" sz="1800" b="0" i="1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(22 Pt. Calibri Bold)</a:t>
            </a:r>
          </a:p>
          <a:p>
            <a:pPr lvl="1"/>
            <a:r>
              <a:rPr lang="en-US" dirty="0" smtClean="0"/>
              <a:t>Second level bullet 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(18 Pt. Calibri Italic)</a:t>
            </a:r>
          </a:p>
          <a:p>
            <a:pPr lvl="2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3290081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 userDrawn="1"/>
        </p:nvSpPr>
        <p:spPr>
          <a:xfrm>
            <a:off x="1375554" y="6481849"/>
            <a:ext cx="7410201" cy="508473"/>
          </a:xfrm>
          <a:prstGeom prst="rect">
            <a:avLst/>
          </a:prstGeom>
          <a:noFill/>
        </p:spPr>
        <p:txBody>
          <a:bodyPr anchor="b"/>
          <a:lstStyle>
            <a:lvl1pPr lv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3200" b="1" i="0" baseline="0">
                <a:latin typeface="+mj-lt"/>
                <a:cs typeface="Helvetica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sz="2400" b="0" dirty="0" smtClean="0">
                <a:solidFill>
                  <a:prstClr val="black"/>
                </a:solidFill>
                <a:latin typeface="Calibri"/>
              </a:rPr>
              <a:t>For more information</a:t>
            </a:r>
          </a:p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sz="2400" b="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20 Willow Springs Circle | York, PA 17406 USA</a:t>
            </a:r>
          </a:p>
          <a:p>
            <a:r>
              <a:rPr lang="en-US" sz="2400" b="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+1 (717) 767-6511 | www.redlion.net | info@redlion.net </a:t>
            </a:r>
          </a:p>
          <a:p>
            <a:r>
              <a:rPr lang="en-US" sz="2400" b="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 </a:t>
            </a:r>
            <a:endParaRPr lang="en-US" sz="2400" b="0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9951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1365664" y="4405728"/>
            <a:ext cx="7410201" cy="508473"/>
          </a:xfrm>
          <a:prstGeom prst="rect">
            <a:avLst/>
          </a:prstGeom>
          <a:noFill/>
        </p:spPr>
        <p:txBody>
          <a:bodyPr anchor="b"/>
          <a:lstStyle>
            <a:lvl1pPr lv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3200" b="1" i="0" baseline="0">
                <a:latin typeface="+mj-lt"/>
                <a:cs typeface="Helvetica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dirty="0" smtClean="0">
                <a:solidFill>
                  <a:prstClr val="black"/>
                </a:solidFill>
              </a:rPr>
              <a:t>Thank You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375554" y="6481849"/>
            <a:ext cx="7410201" cy="508473"/>
          </a:xfrm>
          <a:prstGeom prst="rect">
            <a:avLst/>
          </a:prstGeom>
          <a:noFill/>
        </p:spPr>
        <p:txBody>
          <a:bodyPr anchor="b"/>
          <a:lstStyle>
            <a:lvl1pPr lv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3200" b="1" i="0" baseline="0">
                <a:latin typeface="+mj-lt"/>
                <a:cs typeface="Helvetica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sz="2400" b="0" dirty="0" smtClean="0">
                <a:solidFill>
                  <a:prstClr val="black"/>
                </a:solidFill>
                <a:latin typeface="Calibri"/>
              </a:rPr>
              <a:t>For more information</a:t>
            </a:r>
          </a:p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sz="2400" b="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20 Willow Springs Circle | York, PA 17406 USA</a:t>
            </a:r>
          </a:p>
          <a:p>
            <a:r>
              <a:rPr lang="en-US" sz="2400" b="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+1 (717) 767-6511 | www.redlion.net | info@redlion.net </a:t>
            </a:r>
          </a:p>
          <a:p>
            <a:r>
              <a:rPr lang="en-US" sz="2400" b="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 </a:t>
            </a:r>
            <a:endParaRPr lang="en-US" sz="2400" b="0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4208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1365664" y="4405728"/>
            <a:ext cx="7410201" cy="508473"/>
          </a:xfrm>
          <a:prstGeom prst="rect">
            <a:avLst/>
          </a:prstGeom>
          <a:noFill/>
        </p:spPr>
        <p:txBody>
          <a:bodyPr anchor="b"/>
          <a:lstStyle>
            <a:lvl1pPr lv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3200" b="1" i="0" baseline="0">
                <a:latin typeface="+mj-lt"/>
                <a:cs typeface="Helvetica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dirty="0" smtClean="0">
                <a:solidFill>
                  <a:prstClr val="black"/>
                </a:solidFill>
              </a:rPr>
              <a:t>Thank You. Questions?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375554" y="6481849"/>
            <a:ext cx="7410201" cy="508473"/>
          </a:xfrm>
          <a:prstGeom prst="rect">
            <a:avLst/>
          </a:prstGeom>
          <a:noFill/>
        </p:spPr>
        <p:txBody>
          <a:bodyPr anchor="b"/>
          <a:lstStyle>
            <a:lvl1pPr lv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3200" b="1" i="0" baseline="0">
                <a:latin typeface="+mj-lt"/>
                <a:cs typeface="Helvetica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sz="2400" b="0" dirty="0" smtClean="0">
                <a:solidFill>
                  <a:prstClr val="black"/>
                </a:solidFill>
                <a:latin typeface="Calibri"/>
              </a:rPr>
              <a:t>For more information</a:t>
            </a:r>
          </a:p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sz="2400" b="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20 Willow Springs Circle | York, PA 17406 USA</a:t>
            </a:r>
          </a:p>
          <a:p>
            <a:r>
              <a:rPr lang="en-US" sz="2400" b="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+1 (717) 767-6511 | www.redlion.net | info@redlion.net </a:t>
            </a:r>
          </a:p>
          <a:p>
            <a:r>
              <a:rPr lang="en-US" sz="2400" b="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 </a:t>
            </a:r>
            <a:endParaRPr lang="en-US" sz="2400" b="0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548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Relationship Id="rId9" Type="http://schemas.openxmlformats.org/officeDocument/2006/relationships/image" Target="../media/image1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4.xml"/><Relationship Id="rId9" Type="http://schemas.openxmlformats.org/officeDocument/2006/relationships/image" Target="../media/image1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62.xml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70.xml"/><Relationship Id="rId9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theme" Target="../theme/theme14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8.xml"/><Relationship Id="rId9" Type="http://schemas.openxmlformats.org/officeDocument/2006/relationships/image" Target="../media/image1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theme" Target="../theme/theme15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5.xml"/><Relationship Id="rId9" Type="http://schemas.openxmlformats.org/officeDocument/2006/relationships/image" Target="../media/image1.png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1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1.png"/><Relationship Id="rId5" Type="http://schemas.openxmlformats.org/officeDocument/2006/relationships/theme" Target="../theme/theme16.xml"/><Relationship Id="rId4" Type="http://schemas.openxmlformats.org/officeDocument/2006/relationships/slideLayout" Target="../slideLayouts/slideLayout9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.pn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2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32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ttp://sellmore.redlion.net/dist/logo_files/CoporateLogoSet/MSOffice%20for%20Microsoft%20Office%20use/RedLion-logo_MSO.pn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076" y="6068273"/>
            <a:ext cx="1708266" cy="72914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8809065" y="6602992"/>
            <a:ext cx="3413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fld id="{D5456C3A-F418-FF44-83C2-F5E37FD98B94}" type="slidenum">
              <a:rPr lang="en-US" sz="1000" baseline="0" smtClean="0">
                <a:solidFill>
                  <a:schemeClr val="bg1">
                    <a:lumMod val="75000"/>
                  </a:schemeClr>
                </a:solidFill>
                <a:latin typeface="+mn-lt"/>
                <a:cs typeface="Helvetica"/>
              </a:rPr>
              <a:pPr algn="l"/>
              <a:t>‹#›</a:t>
            </a:fld>
            <a:endParaRPr lang="en-US" sz="1000" baseline="0" dirty="0">
              <a:solidFill>
                <a:schemeClr val="bg1">
                  <a:lumMod val="75000"/>
                </a:schemeClr>
              </a:solidFill>
              <a:latin typeface="+mn-lt"/>
              <a:cs typeface="Helvetic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32300" y="6611779"/>
            <a:ext cx="14494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  <a:latin typeface="+mn-lt"/>
                <a:cs typeface="Helvetica"/>
              </a:rPr>
              <a:t>© Red Lion Controls Inc.</a:t>
            </a:r>
            <a:endParaRPr lang="en-US" sz="1000" dirty="0">
              <a:solidFill>
                <a:schemeClr val="bg1">
                  <a:lumMod val="75000"/>
                </a:schemeClr>
              </a:solidFill>
              <a:latin typeface="+mn-lt"/>
              <a:cs typeface="Helvetica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11875" y="-4233"/>
            <a:ext cx="9155876" cy="3726156"/>
            <a:chOff x="-11875" y="-4233"/>
            <a:chExt cx="9155876" cy="3726156"/>
          </a:xfrm>
        </p:grpSpPr>
        <p:sp>
          <p:nvSpPr>
            <p:cNvPr id="22" name="Freeform 21"/>
            <p:cNvSpPr/>
            <p:nvPr/>
          </p:nvSpPr>
          <p:spPr>
            <a:xfrm>
              <a:off x="-11875" y="1181100"/>
              <a:ext cx="994008" cy="1143000"/>
            </a:xfrm>
            <a:custGeom>
              <a:avLst/>
              <a:gdLst>
                <a:gd name="connsiteX0" fmla="*/ 4233 w 986366"/>
                <a:gd name="connsiteY0" fmla="*/ 1138767 h 1143000"/>
                <a:gd name="connsiteX1" fmla="*/ 546100 w 986366"/>
                <a:gd name="connsiteY1" fmla="*/ 1143000 h 1143000"/>
                <a:gd name="connsiteX2" fmla="*/ 986366 w 986366"/>
                <a:gd name="connsiteY2" fmla="*/ 0 h 1143000"/>
                <a:gd name="connsiteX3" fmla="*/ 0 w 986366"/>
                <a:gd name="connsiteY3" fmla="*/ 0 h 1143000"/>
                <a:gd name="connsiteX4" fmla="*/ 4233 w 986366"/>
                <a:gd name="connsiteY4" fmla="*/ 1138767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366" h="1143000">
                  <a:moveTo>
                    <a:pt x="4233" y="1138767"/>
                  </a:moveTo>
                  <a:lnTo>
                    <a:pt x="546100" y="1143000"/>
                  </a:lnTo>
                  <a:lnTo>
                    <a:pt x="986366" y="0"/>
                  </a:lnTo>
                  <a:lnTo>
                    <a:pt x="0" y="0"/>
                  </a:lnTo>
                  <a:lnTo>
                    <a:pt x="4233" y="113876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" y="0"/>
              <a:ext cx="9144000" cy="1143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0800000">
              <a:off x="0" y="1151467"/>
              <a:ext cx="9144000" cy="1588"/>
            </a:xfrm>
            <a:prstGeom prst="line">
              <a:avLst/>
            </a:prstGeom>
            <a:ln w="31750" cap="flat" cmpd="sng" algn="ctr">
              <a:solidFill>
                <a:srgbClr val="E105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ight Triangle 12"/>
            <p:cNvSpPr/>
            <p:nvPr/>
          </p:nvSpPr>
          <p:spPr>
            <a:xfrm flipV="1">
              <a:off x="-1" y="2324476"/>
              <a:ext cx="541867" cy="1397447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-11875" y="-4233"/>
              <a:ext cx="1443568" cy="1147233"/>
            </a:xfrm>
            <a:custGeom>
              <a:avLst/>
              <a:gdLst>
                <a:gd name="connsiteX0" fmla="*/ 0 w 1443567"/>
                <a:gd name="connsiteY0" fmla="*/ 1143000 h 1147233"/>
                <a:gd name="connsiteX1" fmla="*/ 1003300 w 1443567"/>
                <a:gd name="connsiteY1" fmla="*/ 1147233 h 1147233"/>
                <a:gd name="connsiteX2" fmla="*/ 1443567 w 1443567"/>
                <a:gd name="connsiteY2" fmla="*/ 4233 h 1147233"/>
                <a:gd name="connsiteX3" fmla="*/ 4233 w 1443567"/>
                <a:gd name="connsiteY3" fmla="*/ 0 h 1147233"/>
                <a:gd name="connsiteX4" fmla="*/ 0 w 1443567"/>
                <a:gd name="connsiteY4" fmla="*/ 1143000 h 114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567" h="1147233">
                  <a:moveTo>
                    <a:pt x="0" y="1143000"/>
                  </a:moveTo>
                  <a:lnTo>
                    <a:pt x="1003300" y="1147233"/>
                  </a:lnTo>
                  <a:lnTo>
                    <a:pt x="1443567" y="4233"/>
                  </a:lnTo>
                  <a:lnTo>
                    <a:pt x="4233" y="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Helvetica"/>
                  <a:cs typeface="Helvetica"/>
                </a:rPr>
                <a:t> </a:t>
              </a:r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-9525" y="1136650"/>
              <a:ext cx="1009650" cy="111125"/>
            </a:xfrm>
            <a:custGeom>
              <a:avLst/>
              <a:gdLst>
                <a:gd name="connsiteX0" fmla="*/ 0 w 1009650"/>
                <a:gd name="connsiteY0" fmla="*/ 0 h 111125"/>
                <a:gd name="connsiteX1" fmla="*/ 1009650 w 1009650"/>
                <a:gd name="connsiteY1" fmla="*/ 3175 h 111125"/>
                <a:gd name="connsiteX2" fmla="*/ 968375 w 1009650"/>
                <a:gd name="connsiteY2" fmla="*/ 111125 h 111125"/>
                <a:gd name="connsiteX3" fmla="*/ 3175 w 1009650"/>
                <a:gd name="connsiteY3" fmla="*/ 107950 h 111125"/>
                <a:gd name="connsiteX4" fmla="*/ 0 w 1009650"/>
                <a:gd name="connsiteY4" fmla="*/ 0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50" h="111125">
                  <a:moveTo>
                    <a:pt x="0" y="0"/>
                  </a:moveTo>
                  <a:lnTo>
                    <a:pt x="1009650" y="3175"/>
                  </a:lnTo>
                  <a:lnTo>
                    <a:pt x="968375" y="111125"/>
                  </a:lnTo>
                  <a:lnTo>
                    <a:pt x="3175" y="107950"/>
                  </a:lnTo>
                  <a:cubicBezTo>
                    <a:pt x="2117" y="71967"/>
                    <a:pt x="1058" y="35983"/>
                    <a:pt x="0" y="0"/>
                  </a:cubicBezTo>
                  <a:close/>
                </a:path>
              </a:pathLst>
            </a:custGeom>
            <a:solidFill>
              <a:srgbClr val="E105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767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49" r:id="rId2"/>
    <p:sldLayoutId id="2147483665" r:id="rId3"/>
    <p:sldLayoutId id="2147483691" r:id="rId4"/>
    <p:sldLayoutId id="2147483663" r:id="rId5"/>
    <p:sldLayoutId id="2147483650" r:id="rId6"/>
    <p:sldLayoutId id="2147483695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ttp://sellmore.redlion.net/dist/logo_files/CoporateLogoSet/MSOffice%20for%20Microsoft%20Office%20use/RedLion-logo_MSO.png"/>
          <p:cNvPicPr/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076" y="6068273"/>
            <a:ext cx="1708266" cy="72914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8809065" y="6602992"/>
            <a:ext cx="3413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5456C3A-F418-FF44-83C2-F5E37FD98B94}" type="slidenum">
              <a:rPr lang="en-US" sz="1000" smtClean="0">
                <a:solidFill>
                  <a:prstClr val="white">
                    <a:lumMod val="75000"/>
                  </a:prstClr>
                </a:solidFill>
                <a:cs typeface="Helvetica"/>
              </a:rPr>
              <a:pPr/>
              <a:t>‹#›</a:t>
            </a:fld>
            <a:endParaRPr lang="en-US" sz="1000" dirty="0">
              <a:solidFill>
                <a:prstClr val="white">
                  <a:lumMod val="75000"/>
                </a:prstClr>
              </a:solidFill>
              <a:cs typeface="Helvetic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32300" y="6611779"/>
            <a:ext cx="14494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prstClr val="white">
                    <a:lumMod val="75000"/>
                  </a:prstClr>
                </a:solidFill>
                <a:cs typeface="Helvetica"/>
              </a:rPr>
              <a:t>© Red Lion Controls Inc.</a:t>
            </a:r>
            <a:endParaRPr lang="en-US" sz="1000" dirty="0">
              <a:solidFill>
                <a:prstClr val="white">
                  <a:lumMod val="75000"/>
                </a:prstClr>
              </a:solidFill>
              <a:cs typeface="Helvetica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11875" y="-4233"/>
            <a:ext cx="9155876" cy="3726156"/>
            <a:chOff x="-11875" y="-4233"/>
            <a:chExt cx="9155876" cy="3726156"/>
          </a:xfrm>
        </p:grpSpPr>
        <p:sp>
          <p:nvSpPr>
            <p:cNvPr id="22" name="Freeform 21"/>
            <p:cNvSpPr/>
            <p:nvPr/>
          </p:nvSpPr>
          <p:spPr>
            <a:xfrm>
              <a:off x="-11875" y="1181100"/>
              <a:ext cx="994008" cy="1143000"/>
            </a:xfrm>
            <a:custGeom>
              <a:avLst/>
              <a:gdLst>
                <a:gd name="connsiteX0" fmla="*/ 4233 w 986366"/>
                <a:gd name="connsiteY0" fmla="*/ 1138767 h 1143000"/>
                <a:gd name="connsiteX1" fmla="*/ 546100 w 986366"/>
                <a:gd name="connsiteY1" fmla="*/ 1143000 h 1143000"/>
                <a:gd name="connsiteX2" fmla="*/ 986366 w 986366"/>
                <a:gd name="connsiteY2" fmla="*/ 0 h 1143000"/>
                <a:gd name="connsiteX3" fmla="*/ 0 w 986366"/>
                <a:gd name="connsiteY3" fmla="*/ 0 h 1143000"/>
                <a:gd name="connsiteX4" fmla="*/ 4233 w 986366"/>
                <a:gd name="connsiteY4" fmla="*/ 1138767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366" h="1143000">
                  <a:moveTo>
                    <a:pt x="4233" y="1138767"/>
                  </a:moveTo>
                  <a:lnTo>
                    <a:pt x="546100" y="1143000"/>
                  </a:lnTo>
                  <a:lnTo>
                    <a:pt x="986366" y="0"/>
                  </a:lnTo>
                  <a:lnTo>
                    <a:pt x="0" y="0"/>
                  </a:lnTo>
                  <a:lnTo>
                    <a:pt x="4233" y="113876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" y="0"/>
              <a:ext cx="9144000" cy="1143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0800000">
              <a:off x="0" y="1151467"/>
              <a:ext cx="9144000" cy="1588"/>
            </a:xfrm>
            <a:prstGeom prst="line">
              <a:avLst/>
            </a:prstGeom>
            <a:ln w="31750" cap="flat" cmpd="sng" algn="ctr">
              <a:solidFill>
                <a:srgbClr val="E105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ight Triangle 12"/>
            <p:cNvSpPr/>
            <p:nvPr/>
          </p:nvSpPr>
          <p:spPr>
            <a:xfrm flipV="1">
              <a:off x="-1" y="2324476"/>
              <a:ext cx="541867" cy="1397447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-11875" y="-4233"/>
              <a:ext cx="1443568" cy="1147233"/>
            </a:xfrm>
            <a:custGeom>
              <a:avLst/>
              <a:gdLst>
                <a:gd name="connsiteX0" fmla="*/ 0 w 1443567"/>
                <a:gd name="connsiteY0" fmla="*/ 1143000 h 1147233"/>
                <a:gd name="connsiteX1" fmla="*/ 1003300 w 1443567"/>
                <a:gd name="connsiteY1" fmla="*/ 1147233 h 1147233"/>
                <a:gd name="connsiteX2" fmla="*/ 1443567 w 1443567"/>
                <a:gd name="connsiteY2" fmla="*/ 4233 h 1147233"/>
                <a:gd name="connsiteX3" fmla="*/ 4233 w 1443567"/>
                <a:gd name="connsiteY3" fmla="*/ 0 h 1147233"/>
                <a:gd name="connsiteX4" fmla="*/ 0 w 1443567"/>
                <a:gd name="connsiteY4" fmla="*/ 1143000 h 114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567" h="1147233">
                  <a:moveTo>
                    <a:pt x="0" y="1143000"/>
                  </a:moveTo>
                  <a:lnTo>
                    <a:pt x="1003300" y="1147233"/>
                  </a:lnTo>
                  <a:lnTo>
                    <a:pt x="1443567" y="4233"/>
                  </a:lnTo>
                  <a:lnTo>
                    <a:pt x="4233" y="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Helvetica"/>
                  <a:cs typeface="Helvetica"/>
                </a:rPr>
                <a:t> </a:t>
              </a:r>
              <a:endParaRPr lang="en-US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-9525" y="1136650"/>
              <a:ext cx="1009650" cy="111125"/>
            </a:xfrm>
            <a:custGeom>
              <a:avLst/>
              <a:gdLst>
                <a:gd name="connsiteX0" fmla="*/ 0 w 1009650"/>
                <a:gd name="connsiteY0" fmla="*/ 0 h 111125"/>
                <a:gd name="connsiteX1" fmla="*/ 1009650 w 1009650"/>
                <a:gd name="connsiteY1" fmla="*/ 3175 h 111125"/>
                <a:gd name="connsiteX2" fmla="*/ 968375 w 1009650"/>
                <a:gd name="connsiteY2" fmla="*/ 111125 h 111125"/>
                <a:gd name="connsiteX3" fmla="*/ 3175 w 1009650"/>
                <a:gd name="connsiteY3" fmla="*/ 107950 h 111125"/>
                <a:gd name="connsiteX4" fmla="*/ 0 w 1009650"/>
                <a:gd name="connsiteY4" fmla="*/ 0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50" h="111125">
                  <a:moveTo>
                    <a:pt x="0" y="0"/>
                  </a:moveTo>
                  <a:lnTo>
                    <a:pt x="1009650" y="3175"/>
                  </a:lnTo>
                  <a:lnTo>
                    <a:pt x="968375" y="111125"/>
                  </a:lnTo>
                  <a:lnTo>
                    <a:pt x="3175" y="107950"/>
                  </a:lnTo>
                  <a:cubicBezTo>
                    <a:pt x="2117" y="71967"/>
                    <a:pt x="1058" y="35983"/>
                    <a:pt x="0" y="0"/>
                  </a:cubicBezTo>
                  <a:close/>
                </a:path>
              </a:pathLst>
            </a:custGeom>
            <a:solidFill>
              <a:srgbClr val="E105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0921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ttp://sellmore.redlion.net/dist/logo_files/CoporateLogoSet/MSOffice%20for%20Microsoft%20Office%20use/RedLion-logo_MSO.png"/>
          <p:cNvPicPr/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076" y="6068273"/>
            <a:ext cx="1708266" cy="72914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8809065" y="6602992"/>
            <a:ext cx="3413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5456C3A-F418-FF44-83C2-F5E37FD98B94}" type="slidenum">
              <a:rPr lang="en-US" sz="1000" smtClean="0">
                <a:solidFill>
                  <a:prstClr val="white">
                    <a:lumMod val="75000"/>
                  </a:prstClr>
                </a:solidFill>
                <a:cs typeface="Helvetica"/>
              </a:rPr>
              <a:pPr/>
              <a:t>‹#›</a:t>
            </a:fld>
            <a:endParaRPr lang="en-US" sz="1000" dirty="0">
              <a:solidFill>
                <a:prstClr val="white">
                  <a:lumMod val="75000"/>
                </a:prstClr>
              </a:solidFill>
              <a:cs typeface="Helvetic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32300" y="6611779"/>
            <a:ext cx="14494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prstClr val="white">
                    <a:lumMod val="75000"/>
                  </a:prstClr>
                </a:solidFill>
                <a:cs typeface="Helvetica"/>
              </a:rPr>
              <a:t>© Red Lion Controls Inc.</a:t>
            </a:r>
            <a:endParaRPr lang="en-US" sz="1000" dirty="0">
              <a:solidFill>
                <a:prstClr val="white">
                  <a:lumMod val="75000"/>
                </a:prstClr>
              </a:solidFill>
              <a:cs typeface="Helvetica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11875" y="-4233"/>
            <a:ext cx="9155876" cy="3726156"/>
            <a:chOff x="-11875" y="-4233"/>
            <a:chExt cx="9155876" cy="3726156"/>
          </a:xfrm>
        </p:grpSpPr>
        <p:sp>
          <p:nvSpPr>
            <p:cNvPr id="22" name="Freeform 21"/>
            <p:cNvSpPr/>
            <p:nvPr/>
          </p:nvSpPr>
          <p:spPr>
            <a:xfrm>
              <a:off x="-11875" y="1181100"/>
              <a:ext cx="994008" cy="1143000"/>
            </a:xfrm>
            <a:custGeom>
              <a:avLst/>
              <a:gdLst>
                <a:gd name="connsiteX0" fmla="*/ 4233 w 986366"/>
                <a:gd name="connsiteY0" fmla="*/ 1138767 h 1143000"/>
                <a:gd name="connsiteX1" fmla="*/ 546100 w 986366"/>
                <a:gd name="connsiteY1" fmla="*/ 1143000 h 1143000"/>
                <a:gd name="connsiteX2" fmla="*/ 986366 w 986366"/>
                <a:gd name="connsiteY2" fmla="*/ 0 h 1143000"/>
                <a:gd name="connsiteX3" fmla="*/ 0 w 986366"/>
                <a:gd name="connsiteY3" fmla="*/ 0 h 1143000"/>
                <a:gd name="connsiteX4" fmla="*/ 4233 w 986366"/>
                <a:gd name="connsiteY4" fmla="*/ 1138767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366" h="1143000">
                  <a:moveTo>
                    <a:pt x="4233" y="1138767"/>
                  </a:moveTo>
                  <a:lnTo>
                    <a:pt x="546100" y="1143000"/>
                  </a:lnTo>
                  <a:lnTo>
                    <a:pt x="986366" y="0"/>
                  </a:lnTo>
                  <a:lnTo>
                    <a:pt x="0" y="0"/>
                  </a:lnTo>
                  <a:lnTo>
                    <a:pt x="4233" y="113876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" y="0"/>
              <a:ext cx="9144000" cy="1143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0800000">
              <a:off x="0" y="1151467"/>
              <a:ext cx="9144000" cy="1588"/>
            </a:xfrm>
            <a:prstGeom prst="line">
              <a:avLst/>
            </a:prstGeom>
            <a:ln w="31750" cap="flat" cmpd="sng" algn="ctr">
              <a:solidFill>
                <a:srgbClr val="E105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ight Triangle 12"/>
            <p:cNvSpPr/>
            <p:nvPr/>
          </p:nvSpPr>
          <p:spPr>
            <a:xfrm flipV="1">
              <a:off x="-1" y="2324476"/>
              <a:ext cx="541867" cy="1397447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-11875" y="-4233"/>
              <a:ext cx="1443568" cy="1147233"/>
            </a:xfrm>
            <a:custGeom>
              <a:avLst/>
              <a:gdLst>
                <a:gd name="connsiteX0" fmla="*/ 0 w 1443567"/>
                <a:gd name="connsiteY0" fmla="*/ 1143000 h 1147233"/>
                <a:gd name="connsiteX1" fmla="*/ 1003300 w 1443567"/>
                <a:gd name="connsiteY1" fmla="*/ 1147233 h 1147233"/>
                <a:gd name="connsiteX2" fmla="*/ 1443567 w 1443567"/>
                <a:gd name="connsiteY2" fmla="*/ 4233 h 1147233"/>
                <a:gd name="connsiteX3" fmla="*/ 4233 w 1443567"/>
                <a:gd name="connsiteY3" fmla="*/ 0 h 1147233"/>
                <a:gd name="connsiteX4" fmla="*/ 0 w 1443567"/>
                <a:gd name="connsiteY4" fmla="*/ 1143000 h 114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567" h="1147233">
                  <a:moveTo>
                    <a:pt x="0" y="1143000"/>
                  </a:moveTo>
                  <a:lnTo>
                    <a:pt x="1003300" y="1147233"/>
                  </a:lnTo>
                  <a:lnTo>
                    <a:pt x="1443567" y="4233"/>
                  </a:lnTo>
                  <a:lnTo>
                    <a:pt x="4233" y="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Helvetica"/>
                  <a:cs typeface="Helvetica"/>
                </a:rPr>
                <a:t> </a:t>
              </a:r>
              <a:endParaRPr lang="en-US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-9525" y="1136650"/>
              <a:ext cx="1009650" cy="111125"/>
            </a:xfrm>
            <a:custGeom>
              <a:avLst/>
              <a:gdLst>
                <a:gd name="connsiteX0" fmla="*/ 0 w 1009650"/>
                <a:gd name="connsiteY0" fmla="*/ 0 h 111125"/>
                <a:gd name="connsiteX1" fmla="*/ 1009650 w 1009650"/>
                <a:gd name="connsiteY1" fmla="*/ 3175 h 111125"/>
                <a:gd name="connsiteX2" fmla="*/ 968375 w 1009650"/>
                <a:gd name="connsiteY2" fmla="*/ 111125 h 111125"/>
                <a:gd name="connsiteX3" fmla="*/ 3175 w 1009650"/>
                <a:gd name="connsiteY3" fmla="*/ 107950 h 111125"/>
                <a:gd name="connsiteX4" fmla="*/ 0 w 1009650"/>
                <a:gd name="connsiteY4" fmla="*/ 0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50" h="111125">
                  <a:moveTo>
                    <a:pt x="0" y="0"/>
                  </a:moveTo>
                  <a:lnTo>
                    <a:pt x="1009650" y="3175"/>
                  </a:lnTo>
                  <a:lnTo>
                    <a:pt x="968375" y="111125"/>
                  </a:lnTo>
                  <a:lnTo>
                    <a:pt x="3175" y="107950"/>
                  </a:lnTo>
                  <a:cubicBezTo>
                    <a:pt x="2117" y="71967"/>
                    <a:pt x="1058" y="35983"/>
                    <a:pt x="0" y="0"/>
                  </a:cubicBezTo>
                  <a:close/>
                </a:path>
              </a:pathLst>
            </a:custGeom>
            <a:solidFill>
              <a:srgbClr val="E105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245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ttp://sellmore.redlion.net/dist/logo_files/CoporateLogoSet/MSOffice%20for%20Microsoft%20Office%20use/RedLion-logo_MSO.png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076" y="6068273"/>
            <a:ext cx="1708266" cy="72914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8809065" y="6602992"/>
            <a:ext cx="3413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5456C3A-F418-FF44-83C2-F5E37FD98B94}" type="slidenum">
              <a:rPr lang="en-US" sz="1000" smtClean="0">
                <a:solidFill>
                  <a:prstClr val="white">
                    <a:lumMod val="75000"/>
                  </a:prstClr>
                </a:solidFill>
                <a:cs typeface="Helvetica"/>
              </a:rPr>
              <a:pPr/>
              <a:t>‹#›</a:t>
            </a:fld>
            <a:endParaRPr lang="en-US" sz="1000" dirty="0">
              <a:solidFill>
                <a:prstClr val="white">
                  <a:lumMod val="75000"/>
                </a:prstClr>
              </a:solidFill>
              <a:cs typeface="Helvetic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32300" y="6611779"/>
            <a:ext cx="14494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prstClr val="white">
                    <a:lumMod val="75000"/>
                  </a:prstClr>
                </a:solidFill>
                <a:cs typeface="Helvetica"/>
              </a:rPr>
              <a:t>© Red Lion Controls Inc.</a:t>
            </a:r>
            <a:endParaRPr lang="en-US" sz="1000" dirty="0">
              <a:solidFill>
                <a:prstClr val="white">
                  <a:lumMod val="75000"/>
                </a:prstClr>
              </a:solidFill>
              <a:cs typeface="Helvetica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11875" y="-4233"/>
            <a:ext cx="9155876" cy="3726156"/>
            <a:chOff x="-11875" y="-4233"/>
            <a:chExt cx="9155876" cy="3726156"/>
          </a:xfrm>
        </p:grpSpPr>
        <p:sp>
          <p:nvSpPr>
            <p:cNvPr id="22" name="Freeform 21"/>
            <p:cNvSpPr/>
            <p:nvPr/>
          </p:nvSpPr>
          <p:spPr>
            <a:xfrm>
              <a:off x="-11875" y="1181100"/>
              <a:ext cx="994008" cy="1143000"/>
            </a:xfrm>
            <a:custGeom>
              <a:avLst/>
              <a:gdLst>
                <a:gd name="connsiteX0" fmla="*/ 4233 w 986366"/>
                <a:gd name="connsiteY0" fmla="*/ 1138767 h 1143000"/>
                <a:gd name="connsiteX1" fmla="*/ 546100 w 986366"/>
                <a:gd name="connsiteY1" fmla="*/ 1143000 h 1143000"/>
                <a:gd name="connsiteX2" fmla="*/ 986366 w 986366"/>
                <a:gd name="connsiteY2" fmla="*/ 0 h 1143000"/>
                <a:gd name="connsiteX3" fmla="*/ 0 w 986366"/>
                <a:gd name="connsiteY3" fmla="*/ 0 h 1143000"/>
                <a:gd name="connsiteX4" fmla="*/ 4233 w 986366"/>
                <a:gd name="connsiteY4" fmla="*/ 1138767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366" h="1143000">
                  <a:moveTo>
                    <a:pt x="4233" y="1138767"/>
                  </a:moveTo>
                  <a:lnTo>
                    <a:pt x="546100" y="1143000"/>
                  </a:lnTo>
                  <a:lnTo>
                    <a:pt x="986366" y="0"/>
                  </a:lnTo>
                  <a:lnTo>
                    <a:pt x="0" y="0"/>
                  </a:lnTo>
                  <a:lnTo>
                    <a:pt x="4233" y="113876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" y="0"/>
              <a:ext cx="9144000" cy="1143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0800000">
              <a:off x="0" y="1151467"/>
              <a:ext cx="9144000" cy="1588"/>
            </a:xfrm>
            <a:prstGeom prst="line">
              <a:avLst/>
            </a:prstGeom>
            <a:ln w="31750" cap="flat" cmpd="sng" algn="ctr">
              <a:solidFill>
                <a:srgbClr val="E105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ight Triangle 12"/>
            <p:cNvSpPr/>
            <p:nvPr/>
          </p:nvSpPr>
          <p:spPr>
            <a:xfrm flipV="1">
              <a:off x="-1" y="2324476"/>
              <a:ext cx="541867" cy="1397447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-11875" y="-4233"/>
              <a:ext cx="1443568" cy="1147233"/>
            </a:xfrm>
            <a:custGeom>
              <a:avLst/>
              <a:gdLst>
                <a:gd name="connsiteX0" fmla="*/ 0 w 1443567"/>
                <a:gd name="connsiteY0" fmla="*/ 1143000 h 1147233"/>
                <a:gd name="connsiteX1" fmla="*/ 1003300 w 1443567"/>
                <a:gd name="connsiteY1" fmla="*/ 1147233 h 1147233"/>
                <a:gd name="connsiteX2" fmla="*/ 1443567 w 1443567"/>
                <a:gd name="connsiteY2" fmla="*/ 4233 h 1147233"/>
                <a:gd name="connsiteX3" fmla="*/ 4233 w 1443567"/>
                <a:gd name="connsiteY3" fmla="*/ 0 h 1147233"/>
                <a:gd name="connsiteX4" fmla="*/ 0 w 1443567"/>
                <a:gd name="connsiteY4" fmla="*/ 1143000 h 114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567" h="1147233">
                  <a:moveTo>
                    <a:pt x="0" y="1143000"/>
                  </a:moveTo>
                  <a:lnTo>
                    <a:pt x="1003300" y="1147233"/>
                  </a:lnTo>
                  <a:lnTo>
                    <a:pt x="1443567" y="4233"/>
                  </a:lnTo>
                  <a:lnTo>
                    <a:pt x="4233" y="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Helvetica"/>
                  <a:cs typeface="Helvetica"/>
                </a:rPr>
                <a:t> </a:t>
              </a:r>
              <a:endParaRPr lang="en-US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-9525" y="1136650"/>
              <a:ext cx="1009650" cy="111125"/>
            </a:xfrm>
            <a:custGeom>
              <a:avLst/>
              <a:gdLst>
                <a:gd name="connsiteX0" fmla="*/ 0 w 1009650"/>
                <a:gd name="connsiteY0" fmla="*/ 0 h 111125"/>
                <a:gd name="connsiteX1" fmla="*/ 1009650 w 1009650"/>
                <a:gd name="connsiteY1" fmla="*/ 3175 h 111125"/>
                <a:gd name="connsiteX2" fmla="*/ 968375 w 1009650"/>
                <a:gd name="connsiteY2" fmla="*/ 111125 h 111125"/>
                <a:gd name="connsiteX3" fmla="*/ 3175 w 1009650"/>
                <a:gd name="connsiteY3" fmla="*/ 107950 h 111125"/>
                <a:gd name="connsiteX4" fmla="*/ 0 w 1009650"/>
                <a:gd name="connsiteY4" fmla="*/ 0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50" h="111125">
                  <a:moveTo>
                    <a:pt x="0" y="0"/>
                  </a:moveTo>
                  <a:lnTo>
                    <a:pt x="1009650" y="3175"/>
                  </a:lnTo>
                  <a:lnTo>
                    <a:pt x="968375" y="111125"/>
                  </a:lnTo>
                  <a:lnTo>
                    <a:pt x="3175" y="107950"/>
                  </a:lnTo>
                  <a:cubicBezTo>
                    <a:pt x="2117" y="71967"/>
                    <a:pt x="1058" y="35983"/>
                    <a:pt x="0" y="0"/>
                  </a:cubicBezTo>
                  <a:close/>
                </a:path>
              </a:pathLst>
            </a:custGeom>
            <a:solidFill>
              <a:srgbClr val="E105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52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ttp://sellmore.redlion.net/dist/logo_files/CoporateLogoSet/MSOffice%20for%20Microsoft%20Office%20use/RedLion-logo_MSO.pn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076" y="6068273"/>
            <a:ext cx="1708266" cy="72914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8809065" y="6602992"/>
            <a:ext cx="3413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5456C3A-F418-FF44-83C2-F5E37FD98B94}" type="slidenum">
              <a:rPr lang="en-US" sz="1000" smtClean="0">
                <a:solidFill>
                  <a:prstClr val="white">
                    <a:lumMod val="75000"/>
                  </a:prstClr>
                </a:solidFill>
                <a:cs typeface="Helvetica"/>
              </a:rPr>
              <a:pPr/>
              <a:t>‹#›</a:t>
            </a:fld>
            <a:endParaRPr lang="en-US" sz="1000" dirty="0">
              <a:solidFill>
                <a:prstClr val="white">
                  <a:lumMod val="75000"/>
                </a:prstClr>
              </a:solidFill>
              <a:cs typeface="Helvetic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32300" y="6611779"/>
            <a:ext cx="14494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prstClr val="white">
                    <a:lumMod val="75000"/>
                  </a:prstClr>
                </a:solidFill>
                <a:cs typeface="Helvetica"/>
              </a:rPr>
              <a:t>© Red Lion Controls Inc.</a:t>
            </a:r>
            <a:endParaRPr lang="en-US" sz="1000" dirty="0">
              <a:solidFill>
                <a:prstClr val="white">
                  <a:lumMod val="75000"/>
                </a:prstClr>
              </a:solidFill>
              <a:cs typeface="Helvetica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11875" y="-4233"/>
            <a:ext cx="9155876" cy="3726156"/>
            <a:chOff x="-11875" y="-4233"/>
            <a:chExt cx="9155876" cy="3726156"/>
          </a:xfrm>
        </p:grpSpPr>
        <p:sp>
          <p:nvSpPr>
            <p:cNvPr id="22" name="Freeform 21"/>
            <p:cNvSpPr/>
            <p:nvPr/>
          </p:nvSpPr>
          <p:spPr>
            <a:xfrm>
              <a:off x="-11875" y="1181100"/>
              <a:ext cx="994008" cy="1143000"/>
            </a:xfrm>
            <a:custGeom>
              <a:avLst/>
              <a:gdLst>
                <a:gd name="connsiteX0" fmla="*/ 4233 w 986366"/>
                <a:gd name="connsiteY0" fmla="*/ 1138767 h 1143000"/>
                <a:gd name="connsiteX1" fmla="*/ 546100 w 986366"/>
                <a:gd name="connsiteY1" fmla="*/ 1143000 h 1143000"/>
                <a:gd name="connsiteX2" fmla="*/ 986366 w 986366"/>
                <a:gd name="connsiteY2" fmla="*/ 0 h 1143000"/>
                <a:gd name="connsiteX3" fmla="*/ 0 w 986366"/>
                <a:gd name="connsiteY3" fmla="*/ 0 h 1143000"/>
                <a:gd name="connsiteX4" fmla="*/ 4233 w 986366"/>
                <a:gd name="connsiteY4" fmla="*/ 1138767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366" h="1143000">
                  <a:moveTo>
                    <a:pt x="4233" y="1138767"/>
                  </a:moveTo>
                  <a:lnTo>
                    <a:pt x="546100" y="1143000"/>
                  </a:lnTo>
                  <a:lnTo>
                    <a:pt x="986366" y="0"/>
                  </a:lnTo>
                  <a:lnTo>
                    <a:pt x="0" y="0"/>
                  </a:lnTo>
                  <a:lnTo>
                    <a:pt x="4233" y="113876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" y="0"/>
              <a:ext cx="9144000" cy="1143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0800000">
              <a:off x="0" y="1151467"/>
              <a:ext cx="9144000" cy="1588"/>
            </a:xfrm>
            <a:prstGeom prst="line">
              <a:avLst/>
            </a:prstGeom>
            <a:ln w="31750" cap="flat" cmpd="sng" algn="ctr">
              <a:solidFill>
                <a:srgbClr val="E105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ight Triangle 12"/>
            <p:cNvSpPr/>
            <p:nvPr/>
          </p:nvSpPr>
          <p:spPr>
            <a:xfrm flipV="1">
              <a:off x="-1" y="2324476"/>
              <a:ext cx="541867" cy="1397447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-11875" y="-4233"/>
              <a:ext cx="1443568" cy="1147233"/>
            </a:xfrm>
            <a:custGeom>
              <a:avLst/>
              <a:gdLst>
                <a:gd name="connsiteX0" fmla="*/ 0 w 1443567"/>
                <a:gd name="connsiteY0" fmla="*/ 1143000 h 1147233"/>
                <a:gd name="connsiteX1" fmla="*/ 1003300 w 1443567"/>
                <a:gd name="connsiteY1" fmla="*/ 1147233 h 1147233"/>
                <a:gd name="connsiteX2" fmla="*/ 1443567 w 1443567"/>
                <a:gd name="connsiteY2" fmla="*/ 4233 h 1147233"/>
                <a:gd name="connsiteX3" fmla="*/ 4233 w 1443567"/>
                <a:gd name="connsiteY3" fmla="*/ 0 h 1147233"/>
                <a:gd name="connsiteX4" fmla="*/ 0 w 1443567"/>
                <a:gd name="connsiteY4" fmla="*/ 1143000 h 114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567" h="1147233">
                  <a:moveTo>
                    <a:pt x="0" y="1143000"/>
                  </a:moveTo>
                  <a:lnTo>
                    <a:pt x="1003300" y="1147233"/>
                  </a:lnTo>
                  <a:lnTo>
                    <a:pt x="1443567" y="4233"/>
                  </a:lnTo>
                  <a:lnTo>
                    <a:pt x="4233" y="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Helvetica"/>
                  <a:cs typeface="Helvetica"/>
                </a:rPr>
                <a:t> </a:t>
              </a:r>
              <a:endParaRPr lang="en-US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-9525" y="1136650"/>
              <a:ext cx="1009650" cy="111125"/>
            </a:xfrm>
            <a:custGeom>
              <a:avLst/>
              <a:gdLst>
                <a:gd name="connsiteX0" fmla="*/ 0 w 1009650"/>
                <a:gd name="connsiteY0" fmla="*/ 0 h 111125"/>
                <a:gd name="connsiteX1" fmla="*/ 1009650 w 1009650"/>
                <a:gd name="connsiteY1" fmla="*/ 3175 h 111125"/>
                <a:gd name="connsiteX2" fmla="*/ 968375 w 1009650"/>
                <a:gd name="connsiteY2" fmla="*/ 111125 h 111125"/>
                <a:gd name="connsiteX3" fmla="*/ 3175 w 1009650"/>
                <a:gd name="connsiteY3" fmla="*/ 107950 h 111125"/>
                <a:gd name="connsiteX4" fmla="*/ 0 w 1009650"/>
                <a:gd name="connsiteY4" fmla="*/ 0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50" h="111125">
                  <a:moveTo>
                    <a:pt x="0" y="0"/>
                  </a:moveTo>
                  <a:lnTo>
                    <a:pt x="1009650" y="3175"/>
                  </a:lnTo>
                  <a:lnTo>
                    <a:pt x="968375" y="111125"/>
                  </a:lnTo>
                  <a:lnTo>
                    <a:pt x="3175" y="107950"/>
                  </a:lnTo>
                  <a:cubicBezTo>
                    <a:pt x="2117" y="71967"/>
                    <a:pt x="1058" y="35983"/>
                    <a:pt x="0" y="0"/>
                  </a:cubicBezTo>
                  <a:close/>
                </a:path>
              </a:pathLst>
            </a:custGeom>
            <a:solidFill>
              <a:srgbClr val="E105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3114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ttp://sellmore.redlion.net/dist/logo_files/CoporateLogoSet/MSOffice%20for%20Microsoft%20Office%20use/RedLion-logo_MSO.pn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076" y="6068273"/>
            <a:ext cx="1708266" cy="72914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8809065" y="6602992"/>
            <a:ext cx="3413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5456C3A-F418-FF44-83C2-F5E37FD98B94}" type="slidenum">
              <a:rPr lang="en-US" sz="1000" smtClean="0">
                <a:solidFill>
                  <a:prstClr val="white">
                    <a:lumMod val="75000"/>
                  </a:prstClr>
                </a:solidFill>
                <a:cs typeface="Helvetica"/>
              </a:rPr>
              <a:pPr/>
              <a:t>‹#›</a:t>
            </a:fld>
            <a:endParaRPr lang="en-US" sz="1000" dirty="0">
              <a:solidFill>
                <a:prstClr val="white">
                  <a:lumMod val="75000"/>
                </a:prstClr>
              </a:solidFill>
              <a:cs typeface="Helvetic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32300" y="6611779"/>
            <a:ext cx="14494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prstClr val="white">
                    <a:lumMod val="75000"/>
                  </a:prstClr>
                </a:solidFill>
                <a:cs typeface="Helvetica"/>
              </a:rPr>
              <a:t>© Red Lion Controls Inc.</a:t>
            </a:r>
            <a:endParaRPr lang="en-US" sz="1000" dirty="0">
              <a:solidFill>
                <a:prstClr val="white">
                  <a:lumMod val="75000"/>
                </a:prstClr>
              </a:solidFill>
              <a:cs typeface="Helvetica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11875" y="-4233"/>
            <a:ext cx="9155876" cy="3726156"/>
            <a:chOff x="-11875" y="-4233"/>
            <a:chExt cx="9155876" cy="3726156"/>
          </a:xfrm>
        </p:grpSpPr>
        <p:sp>
          <p:nvSpPr>
            <p:cNvPr id="22" name="Freeform 21"/>
            <p:cNvSpPr/>
            <p:nvPr/>
          </p:nvSpPr>
          <p:spPr>
            <a:xfrm>
              <a:off x="-11875" y="1181100"/>
              <a:ext cx="994008" cy="1143000"/>
            </a:xfrm>
            <a:custGeom>
              <a:avLst/>
              <a:gdLst>
                <a:gd name="connsiteX0" fmla="*/ 4233 w 986366"/>
                <a:gd name="connsiteY0" fmla="*/ 1138767 h 1143000"/>
                <a:gd name="connsiteX1" fmla="*/ 546100 w 986366"/>
                <a:gd name="connsiteY1" fmla="*/ 1143000 h 1143000"/>
                <a:gd name="connsiteX2" fmla="*/ 986366 w 986366"/>
                <a:gd name="connsiteY2" fmla="*/ 0 h 1143000"/>
                <a:gd name="connsiteX3" fmla="*/ 0 w 986366"/>
                <a:gd name="connsiteY3" fmla="*/ 0 h 1143000"/>
                <a:gd name="connsiteX4" fmla="*/ 4233 w 986366"/>
                <a:gd name="connsiteY4" fmla="*/ 1138767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366" h="1143000">
                  <a:moveTo>
                    <a:pt x="4233" y="1138767"/>
                  </a:moveTo>
                  <a:lnTo>
                    <a:pt x="546100" y="1143000"/>
                  </a:lnTo>
                  <a:lnTo>
                    <a:pt x="986366" y="0"/>
                  </a:lnTo>
                  <a:lnTo>
                    <a:pt x="0" y="0"/>
                  </a:lnTo>
                  <a:lnTo>
                    <a:pt x="4233" y="113876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" y="0"/>
              <a:ext cx="9144000" cy="1143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0800000">
              <a:off x="0" y="1151467"/>
              <a:ext cx="9144000" cy="1588"/>
            </a:xfrm>
            <a:prstGeom prst="line">
              <a:avLst/>
            </a:prstGeom>
            <a:ln w="31750" cap="flat" cmpd="sng" algn="ctr">
              <a:solidFill>
                <a:srgbClr val="E105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ight Triangle 12"/>
            <p:cNvSpPr/>
            <p:nvPr/>
          </p:nvSpPr>
          <p:spPr>
            <a:xfrm flipV="1">
              <a:off x="-1" y="2324476"/>
              <a:ext cx="541867" cy="1397447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-11875" y="-4233"/>
              <a:ext cx="1443568" cy="1147233"/>
            </a:xfrm>
            <a:custGeom>
              <a:avLst/>
              <a:gdLst>
                <a:gd name="connsiteX0" fmla="*/ 0 w 1443567"/>
                <a:gd name="connsiteY0" fmla="*/ 1143000 h 1147233"/>
                <a:gd name="connsiteX1" fmla="*/ 1003300 w 1443567"/>
                <a:gd name="connsiteY1" fmla="*/ 1147233 h 1147233"/>
                <a:gd name="connsiteX2" fmla="*/ 1443567 w 1443567"/>
                <a:gd name="connsiteY2" fmla="*/ 4233 h 1147233"/>
                <a:gd name="connsiteX3" fmla="*/ 4233 w 1443567"/>
                <a:gd name="connsiteY3" fmla="*/ 0 h 1147233"/>
                <a:gd name="connsiteX4" fmla="*/ 0 w 1443567"/>
                <a:gd name="connsiteY4" fmla="*/ 1143000 h 114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567" h="1147233">
                  <a:moveTo>
                    <a:pt x="0" y="1143000"/>
                  </a:moveTo>
                  <a:lnTo>
                    <a:pt x="1003300" y="1147233"/>
                  </a:lnTo>
                  <a:lnTo>
                    <a:pt x="1443567" y="4233"/>
                  </a:lnTo>
                  <a:lnTo>
                    <a:pt x="4233" y="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Helvetica"/>
                  <a:cs typeface="Helvetica"/>
                </a:rPr>
                <a:t> </a:t>
              </a:r>
              <a:endParaRPr lang="en-US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-9525" y="1136650"/>
              <a:ext cx="1009650" cy="111125"/>
            </a:xfrm>
            <a:custGeom>
              <a:avLst/>
              <a:gdLst>
                <a:gd name="connsiteX0" fmla="*/ 0 w 1009650"/>
                <a:gd name="connsiteY0" fmla="*/ 0 h 111125"/>
                <a:gd name="connsiteX1" fmla="*/ 1009650 w 1009650"/>
                <a:gd name="connsiteY1" fmla="*/ 3175 h 111125"/>
                <a:gd name="connsiteX2" fmla="*/ 968375 w 1009650"/>
                <a:gd name="connsiteY2" fmla="*/ 111125 h 111125"/>
                <a:gd name="connsiteX3" fmla="*/ 3175 w 1009650"/>
                <a:gd name="connsiteY3" fmla="*/ 107950 h 111125"/>
                <a:gd name="connsiteX4" fmla="*/ 0 w 1009650"/>
                <a:gd name="connsiteY4" fmla="*/ 0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50" h="111125">
                  <a:moveTo>
                    <a:pt x="0" y="0"/>
                  </a:moveTo>
                  <a:lnTo>
                    <a:pt x="1009650" y="3175"/>
                  </a:lnTo>
                  <a:lnTo>
                    <a:pt x="968375" y="111125"/>
                  </a:lnTo>
                  <a:lnTo>
                    <a:pt x="3175" y="107950"/>
                  </a:lnTo>
                  <a:cubicBezTo>
                    <a:pt x="2117" y="71967"/>
                    <a:pt x="1058" y="35983"/>
                    <a:pt x="0" y="0"/>
                  </a:cubicBezTo>
                  <a:close/>
                </a:path>
              </a:pathLst>
            </a:custGeom>
            <a:solidFill>
              <a:srgbClr val="E105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1954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ttp://sellmore.redlion.net/dist/logo_files/CoporateLogoSet/MSOffice%20for%20Microsoft%20Office%20use/RedLion-logo_MSO.pn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076" y="6068273"/>
            <a:ext cx="1708266" cy="72914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8809065" y="6602992"/>
            <a:ext cx="3413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5456C3A-F418-FF44-83C2-F5E37FD98B94}" type="slidenum">
              <a:rPr lang="en-US" sz="1000" smtClean="0">
                <a:solidFill>
                  <a:prstClr val="white">
                    <a:lumMod val="75000"/>
                  </a:prstClr>
                </a:solidFill>
                <a:cs typeface="Helvetica"/>
              </a:rPr>
              <a:pPr/>
              <a:t>‹#›</a:t>
            </a:fld>
            <a:endParaRPr lang="en-US" sz="1000" dirty="0">
              <a:solidFill>
                <a:prstClr val="white">
                  <a:lumMod val="75000"/>
                </a:prstClr>
              </a:solidFill>
              <a:cs typeface="Helvetic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32300" y="6611779"/>
            <a:ext cx="14494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prstClr val="white">
                    <a:lumMod val="75000"/>
                  </a:prstClr>
                </a:solidFill>
                <a:cs typeface="Helvetica"/>
              </a:rPr>
              <a:t>© Red Lion Controls Inc.</a:t>
            </a:r>
            <a:endParaRPr lang="en-US" sz="1000" dirty="0">
              <a:solidFill>
                <a:prstClr val="white">
                  <a:lumMod val="75000"/>
                </a:prstClr>
              </a:solidFill>
              <a:cs typeface="Helvetica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11875" y="-4233"/>
            <a:ext cx="9155876" cy="3726156"/>
            <a:chOff x="-11875" y="-4233"/>
            <a:chExt cx="9155876" cy="3726156"/>
          </a:xfrm>
        </p:grpSpPr>
        <p:sp>
          <p:nvSpPr>
            <p:cNvPr id="22" name="Freeform 21"/>
            <p:cNvSpPr/>
            <p:nvPr/>
          </p:nvSpPr>
          <p:spPr>
            <a:xfrm>
              <a:off x="-11875" y="1181100"/>
              <a:ext cx="994008" cy="1143000"/>
            </a:xfrm>
            <a:custGeom>
              <a:avLst/>
              <a:gdLst>
                <a:gd name="connsiteX0" fmla="*/ 4233 w 986366"/>
                <a:gd name="connsiteY0" fmla="*/ 1138767 h 1143000"/>
                <a:gd name="connsiteX1" fmla="*/ 546100 w 986366"/>
                <a:gd name="connsiteY1" fmla="*/ 1143000 h 1143000"/>
                <a:gd name="connsiteX2" fmla="*/ 986366 w 986366"/>
                <a:gd name="connsiteY2" fmla="*/ 0 h 1143000"/>
                <a:gd name="connsiteX3" fmla="*/ 0 w 986366"/>
                <a:gd name="connsiteY3" fmla="*/ 0 h 1143000"/>
                <a:gd name="connsiteX4" fmla="*/ 4233 w 986366"/>
                <a:gd name="connsiteY4" fmla="*/ 1138767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366" h="1143000">
                  <a:moveTo>
                    <a:pt x="4233" y="1138767"/>
                  </a:moveTo>
                  <a:lnTo>
                    <a:pt x="546100" y="1143000"/>
                  </a:lnTo>
                  <a:lnTo>
                    <a:pt x="986366" y="0"/>
                  </a:lnTo>
                  <a:lnTo>
                    <a:pt x="0" y="0"/>
                  </a:lnTo>
                  <a:lnTo>
                    <a:pt x="4233" y="113876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" y="0"/>
              <a:ext cx="9144000" cy="1143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0800000">
              <a:off x="0" y="1151467"/>
              <a:ext cx="9144000" cy="1588"/>
            </a:xfrm>
            <a:prstGeom prst="line">
              <a:avLst/>
            </a:prstGeom>
            <a:ln w="31750" cap="flat" cmpd="sng" algn="ctr">
              <a:solidFill>
                <a:srgbClr val="E105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ight Triangle 12"/>
            <p:cNvSpPr/>
            <p:nvPr/>
          </p:nvSpPr>
          <p:spPr>
            <a:xfrm flipV="1">
              <a:off x="-1" y="2324476"/>
              <a:ext cx="541867" cy="1397447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-11875" y="-4233"/>
              <a:ext cx="1443568" cy="1147233"/>
            </a:xfrm>
            <a:custGeom>
              <a:avLst/>
              <a:gdLst>
                <a:gd name="connsiteX0" fmla="*/ 0 w 1443567"/>
                <a:gd name="connsiteY0" fmla="*/ 1143000 h 1147233"/>
                <a:gd name="connsiteX1" fmla="*/ 1003300 w 1443567"/>
                <a:gd name="connsiteY1" fmla="*/ 1147233 h 1147233"/>
                <a:gd name="connsiteX2" fmla="*/ 1443567 w 1443567"/>
                <a:gd name="connsiteY2" fmla="*/ 4233 h 1147233"/>
                <a:gd name="connsiteX3" fmla="*/ 4233 w 1443567"/>
                <a:gd name="connsiteY3" fmla="*/ 0 h 1147233"/>
                <a:gd name="connsiteX4" fmla="*/ 0 w 1443567"/>
                <a:gd name="connsiteY4" fmla="*/ 1143000 h 114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567" h="1147233">
                  <a:moveTo>
                    <a:pt x="0" y="1143000"/>
                  </a:moveTo>
                  <a:lnTo>
                    <a:pt x="1003300" y="1147233"/>
                  </a:lnTo>
                  <a:lnTo>
                    <a:pt x="1443567" y="4233"/>
                  </a:lnTo>
                  <a:lnTo>
                    <a:pt x="4233" y="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Helvetica"/>
                  <a:cs typeface="Helvetica"/>
                </a:rPr>
                <a:t> </a:t>
              </a:r>
              <a:endParaRPr lang="en-US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-9525" y="1136650"/>
              <a:ext cx="1009650" cy="111125"/>
            </a:xfrm>
            <a:custGeom>
              <a:avLst/>
              <a:gdLst>
                <a:gd name="connsiteX0" fmla="*/ 0 w 1009650"/>
                <a:gd name="connsiteY0" fmla="*/ 0 h 111125"/>
                <a:gd name="connsiteX1" fmla="*/ 1009650 w 1009650"/>
                <a:gd name="connsiteY1" fmla="*/ 3175 h 111125"/>
                <a:gd name="connsiteX2" fmla="*/ 968375 w 1009650"/>
                <a:gd name="connsiteY2" fmla="*/ 111125 h 111125"/>
                <a:gd name="connsiteX3" fmla="*/ 3175 w 1009650"/>
                <a:gd name="connsiteY3" fmla="*/ 107950 h 111125"/>
                <a:gd name="connsiteX4" fmla="*/ 0 w 1009650"/>
                <a:gd name="connsiteY4" fmla="*/ 0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50" h="111125">
                  <a:moveTo>
                    <a:pt x="0" y="0"/>
                  </a:moveTo>
                  <a:lnTo>
                    <a:pt x="1009650" y="3175"/>
                  </a:lnTo>
                  <a:lnTo>
                    <a:pt x="968375" y="111125"/>
                  </a:lnTo>
                  <a:lnTo>
                    <a:pt x="3175" y="107950"/>
                  </a:lnTo>
                  <a:cubicBezTo>
                    <a:pt x="2117" y="71967"/>
                    <a:pt x="1058" y="35983"/>
                    <a:pt x="0" y="0"/>
                  </a:cubicBezTo>
                  <a:close/>
                </a:path>
              </a:pathLst>
            </a:custGeom>
            <a:solidFill>
              <a:srgbClr val="E105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303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875" y="-4233"/>
            <a:ext cx="9155876" cy="3726156"/>
            <a:chOff x="-11875" y="-4233"/>
            <a:chExt cx="9155876" cy="3726156"/>
          </a:xfrm>
        </p:grpSpPr>
        <p:pic>
          <p:nvPicPr>
            <p:cNvPr id="14" name="Picture 13" descr="http://sellmore.redlion.net/dist/logo_files/CoporateLogoSet/MSOffice%20for%20Microsoft%20Office%20use/RedLion-logo_MSO.png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2430" y="1781291"/>
              <a:ext cx="3089054" cy="13185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Rectangle 11"/>
            <p:cNvSpPr/>
            <p:nvPr userDrawn="1"/>
          </p:nvSpPr>
          <p:spPr>
            <a:xfrm>
              <a:off x="1" y="0"/>
              <a:ext cx="9144000" cy="1143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cxnSp>
          <p:nvCxnSpPr>
            <p:cNvPr id="21" name="Straight Connector 20"/>
            <p:cNvCxnSpPr/>
            <p:nvPr userDrawn="1"/>
          </p:nvCxnSpPr>
          <p:spPr>
            <a:xfrm rot="10800000">
              <a:off x="0" y="1151467"/>
              <a:ext cx="9144000" cy="1588"/>
            </a:xfrm>
            <a:prstGeom prst="line">
              <a:avLst/>
            </a:prstGeom>
            <a:ln w="31750" cap="flat" cmpd="sng" algn="ctr">
              <a:solidFill>
                <a:srgbClr val="E105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ight Triangle 17"/>
            <p:cNvSpPr/>
            <p:nvPr userDrawn="1"/>
          </p:nvSpPr>
          <p:spPr>
            <a:xfrm flipV="1">
              <a:off x="-1" y="2324476"/>
              <a:ext cx="541867" cy="1397447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19" name="Freeform 18"/>
            <p:cNvSpPr/>
            <p:nvPr userDrawn="1"/>
          </p:nvSpPr>
          <p:spPr>
            <a:xfrm>
              <a:off x="-11875" y="1181100"/>
              <a:ext cx="994008" cy="1143000"/>
            </a:xfrm>
            <a:custGeom>
              <a:avLst/>
              <a:gdLst>
                <a:gd name="connsiteX0" fmla="*/ 4233 w 986366"/>
                <a:gd name="connsiteY0" fmla="*/ 1138767 h 1143000"/>
                <a:gd name="connsiteX1" fmla="*/ 546100 w 986366"/>
                <a:gd name="connsiteY1" fmla="*/ 1143000 h 1143000"/>
                <a:gd name="connsiteX2" fmla="*/ 986366 w 986366"/>
                <a:gd name="connsiteY2" fmla="*/ 0 h 1143000"/>
                <a:gd name="connsiteX3" fmla="*/ 0 w 986366"/>
                <a:gd name="connsiteY3" fmla="*/ 0 h 1143000"/>
                <a:gd name="connsiteX4" fmla="*/ 4233 w 986366"/>
                <a:gd name="connsiteY4" fmla="*/ 1138767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366" h="1143000">
                  <a:moveTo>
                    <a:pt x="4233" y="1138767"/>
                  </a:moveTo>
                  <a:lnTo>
                    <a:pt x="546100" y="1143000"/>
                  </a:lnTo>
                  <a:lnTo>
                    <a:pt x="986366" y="0"/>
                  </a:lnTo>
                  <a:lnTo>
                    <a:pt x="0" y="0"/>
                  </a:lnTo>
                  <a:lnTo>
                    <a:pt x="4233" y="113876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20" name="Freeform 19"/>
            <p:cNvSpPr/>
            <p:nvPr userDrawn="1"/>
          </p:nvSpPr>
          <p:spPr>
            <a:xfrm>
              <a:off x="-11875" y="-4233"/>
              <a:ext cx="1443568" cy="1147233"/>
            </a:xfrm>
            <a:custGeom>
              <a:avLst/>
              <a:gdLst>
                <a:gd name="connsiteX0" fmla="*/ 0 w 1443567"/>
                <a:gd name="connsiteY0" fmla="*/ 1143000 h 1147233"/>
                <a:gd name="connsiteX1" fmla="*/ 1003300 w 1443567"/>
                <a:gd name="connsiteY1" fmla="*/ 1147233 h 1147233"/>
                <a:gd name="connsiteX2" fmla="*/ 1443567 w 1443567"/>
                <a:gd name="connsiteY2" fmla="*/ 4233 h 1147233"/>
                <a:gd name="connsiteX3" fmla="*/ 4233 w 1443567"/>
                <a:gd name="connsiteY3" fmla="*/ 0 h 1147233"/>
                <a:gd name="connsiteX4" fmla="*/ 0 w 1443567"/>
                <a:gd name="connsiteY4" fmla="*/ 1143000 h 114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567" h="1147233">
                  <a:moveTo>
                    <a:pt x="0" y="1143000"/>
                  </a:moveTo>
                  <a:lnTo>
                    <a:pt x="1003300" y="1147233"/>
                  </a:lnTo>
                  <a:lnTo>
                    <a:pt x="1443567" y="4233"/>
                  </a:lnTo>
                  <a:lnTo>
                    <a:pt x="4233" y="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Helvetica"/>
                  <a:cs typeface="Helvetica"/>
                </a:rPr>
                <a:t> </a:t>
              </a:r>
              <a:endParaRPr lang="en-US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24" name="Freeform 23"/>
            <p:cNvSpPr/>
            <p:nvPr userDrawn="1"/>
          </p:nvSpPr>
          <p:spPr>
            <a:xfrm>
              <a:off x="-9525" y="1136650"/>
              <a:ext cx="1009650" cy="111125"/>
            </a:xfrm>
            <a:custGeom>
              <a:avLst/>
              <a:gdLst>
                <a:gd name="connsiteX0" fmla="*/ 0 w 1009650"/>
                <a:gd name="connsiteY0" fmla="*/ 0 h 111125"/>
                <a:gd name="connsiteX1" fmla="*/ 1009650 w 1009650"/>
                <a:gd name="connsiteY1" fmla="*/ 3175 h 111125"/>
                <a:gd name="connsiteX2" fmla="*/ 968375 w 1009650"/>
                <a:gd name="connsiteY2" fmla="*/ 111125 h 111125"/>
                <a:gd name="connsiteX3" fmla="*/ 3175 w 1009650"/>
                <a:gd name="connsiteY3" fmla="*/ 107950 h 111125"/>
                <a:gd name="connsiteX4" fmla="*/ 0 w 1009650"/>
                <a:gd name="connsiteY4" fmla="*/ 0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50" h="111125">
                  <a:moveTo>
                    <a:pt x="0" y="0"/>
                  </a:moveTo>
                  <a:lnTo>
                    <a:pt x="1009650" y="3175"/>
                  </a:lnTo>
                  <a:lnTo>
                    <a:pt x="968375" y="111125"/>
                  </a:lnTo>
                  <a:lnTo>
                    <a:pt x="3175" y="107950"/>
                  </a:lnTo>
                  <a:cubicBezTo>
                    <a:pt x="2117" y="71967"/>
                    <a:pt x="1058" y="35983"/>
                    <a:pt x="0" y="0"/>
                  </a:cubicBezTo>
                  <a:close/>
                </a:path>
              </a:pathLst>
            </a:custGeom>
            <a:solidFill>
              <a:srgbClr val="E105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</p:grpSp>
      <p:cxnSp>
        <p:nvCxnSpPr>
          <p:cNvPr id="11" name="Straight Connector 10"/>
          <p:cNvCxnSpPr/>
          <p:nvPr/>
        </p:nvCxnSpPr>
        <p:spPr>
          <a:xfrm rot="10800000">
            <a:off x="1447800" y="5091643"/>
            <a:ext cx="7696200" cy="1588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5647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809065" y="6602992"/>
            <a:ext cx="3413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fld id="{D5456C3A-F418-FF44-83C2-F5E37FD98B94}" type="slidenum">
              <a:rPr lang="en-US" sz="1000" baseline="0" smtClean="0">
                <a:solidFill>
                  <a:schemeClr val="bg1">
                    <a:lumMod val="75000"/>
                  </a:schemeClr>
                </a:solidFill>
                <a:latin typeface="+mn-lt"/>
                <a:cs typeface="Helvetica"/>
              </a:rPr>
              <a:pPr algn="l"/>
              <a:t>‹#›</a:t>
            </a:fld>
            <a:endParaRPr lang="en-US" sz="1000" baseline="0" dirty="0">
              <a:solidFill>
                <a:schemeClr val="bg1">
                  <a:lumMod val="75000"/>
                </a:schemeClr>
              </a:solidFill>
              <a:latin typeface="+mn-lt"/>
              <a:cs typeface="Helvetic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32300" y="6611779"/>
            <a:ext cx="14494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  <a:latin typeface="+mn-lt"/>
                <a:cs typeface="Helvetica"/>
              </a:rPr>
              <a:t>© Red Lion Controls Inc.</a:t>
            </a:r>
            <a:endParaRPr lang="en-US" sz="1000" dirty="0">
              <a:solidFill>
                <a:schemeClr val="bg1">
                  <a:lumMod val="75000"/>
                </a:schemeClr>
              </a:solidFill>
              <a:latin typeface="+mn-lt"/>
              <a:cs typeface="Helvetica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-11875" y="-4233"/>
            <a:ext cx="9155876" cy="3726156"/>
            <a:chOff x="-11875" y="-4233"/>
            <a:chExt cx="9155876" cy="3726156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" y="0"/>
              <a:ext cx="9144000" cy="1143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16" name="Right Triangle 15"/>
            <p:cNvSpPr/>
            <p:nvPr userDrawn="1"/>
          </p:nvSpPr>
          <p:spPr>
            <a:xfrm flipV="1">
              <a:off x="-1" y="2324476"/>
              <a:ext cx="541867" cy="1397447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18" name="Freeform 17"/>
            <p:cNvSpPr/>
            <p:nvPr userDrawn="1"/>
          </p:nvSpPr>
          <p:spPr>
            <a:xfrm>
              <a:off x="-11875" y="1181100"/>
              <a:ext cx="994008" cy="1143000"/>
            </a:xfrm>
            <a:custGeom>
              <a:avLst/>
              <a:gdLst>
                <a:gd name="connsiteX0" fmla="*/ 4233 w 986366"/>
                <a:gd name="connsiteY0" fmla="*/ 1138767 h 1143000"/>
                <a:gd name="connsiteX1" fmla="*/ 546100 w 986366"/>
                <a:gd name="connsiteY1" fmla="*/ 1143000 h 1143000"/>
                <a:gd name="connsiteX2" fmla="*/ 986366 w 986366"/>
                <a:gd name="connsiteY2" fmla="*/ 0 h 1143000"/>
                <a:gd name="connsiteX3" fmla="*/ 0 w 986366"/>
                <a:gd name="connsiteY3" fmla="*/ 0 h 1143000"/>
                <a:gd name="connsiteX4" fmla="*/ 4233 w 986366"/>
                <a:gd name="connsiteY4" fmla="*/ 1138767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366" h="1143000">
                  <a:moveTo>
                    <a:pt x="4233" y="1138767"/>
                  </a:moveTo>
                  <a:lnTo>
                    <a:pt x="546100" y="1143000"/>
                  </a:lnTo>
                  <a:lnTo>
                    <a:pt x="986366" y="0"/>
                  </a:lnTo>
                  <a:lnTo>
                    <a:pt x="0" y="0"/>
                  </a:lnTo>
                  <a:lnTo>
                    <a:pt x="4233" y="113876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19" name="Freeform 18"/>
            <p:cNvSpPr/>
            <p:nvPr userDrawn="1"/>
          </p:nvSpPr>
          <p:spPr>
            <a:xfrm>
              <a:off x="-11875" y="-4233"/>
              <a:ext cx="1443568" cy="1147233"/>
            </a:xfrm>
            <a:custGeom>
              <a:avLst/>
              <a:gdLst>
                <a:gd name="connsiteX0" fmla="*/ 0 w 1443567"/>
                <a:gd name="connsiteY0" fmla="*/ 1143000 h 1147233"/>
                <a:gd name="connsiteX1" fmla="*/ 1003300 w 1443567"/>
                <a:gd name="connsiteY1" fmla="*/ 1147233 h 1147233"/>
                <a:gd name="connsiteX2" fmla="*/ 1443567 w 1443567"/>
                <a:gd name="connsiteY2" fmla="*/ 4233 h 1147233"/>
                <a:gd name="connsiteX3" fmla="*/ 4233 w 1443567"/>
                <a:gd name="connsiteY3" fmla="*/ 0 h 1147233"/>
                <a:gd name="connsiteX4" fmla="*/ 0 w 1443567"/>
                <a:gd name="connsiteY4" fmla="*/ 1143000 h 114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567" h="1147233">
                  <a:moveTo>
                    <a:pt x="0" y="1143000"/>
                  </a:moveTo>
                  <a:lnTo>
                    <a:pt x="1003300" y="1147233"/>
                  </a:lnTo>
                  <a:lnTo>
                    <a:pt x="1443567" y="4233"/>
                  </a:lnTo>
                  <a:lnTo>
                    <a:pt x="4233" y="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Helvetica"/>
                  <a:cs typeface="Helvetica"/>
                </a:rPr>
                <a:t> </a:t>
              </a:r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21" name="Freeform 20"/>
            <p:cNvSpPr/>
            <p:nvPr userDrawn="1"/>
          </p:nvSpPr>
          <p:spPr>
            <a:xfrm>
              <a:off x="-9525" y="1136650"/>
              <a:ext cx="1009650" cy="111125"/>
            </a:xfrm>
            <a:custGeom>
              <a:avLst/>
              <a:gdLst>
                <a:gd name="connsiteX0" fmla="*/ 0 w 1009650"/>
                <a:gd name="connsiteY0" fmla="*/ 0 h 111125"/>
                <a:gd name="connsiteX1" fmla="*/ 1009650 w 1009650"/>
                <a:gd name="connsiteY1" fmla="*/ 3175 h 111125"/>
                <a:gd name="connsiteX2" fmla="*/ 968375 w 1009650"/>
                <a:gd name="connsiteY2" fmla="*/ 111125 h 111125"/>
                <a:gd name="connsiteX3" fmla="*/ 3175 w 1009650"/>
                <a:gd name="connsiteY3" fmla="*/ 107950 h 111125"/>
                <a:gd name="connsiteX4" fmla="*/ 0 w 1009650"/>
                <a:gd name="connsiteY4" fmla="*/ 0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50" h="111125">
                  <a:moveTo>
                    <a:pt x="0" y="0"/>
                  </a:moveTo>
                  <a:lnTo>
                    <a:pt x="1009650" y="3175"/>
                  </a:lnTo>
                  <a:lnTo>
                    <a:pt x="968375" y="111125"/>
                  </a:lnTo>
                  <a:lnTo>
                    <a:pt x="3175" y="107950"/>
                  </a:lnTo>
                  <a:cubicBezTo>
                    <a:pt x="2117" y="71967"/>
                    <a:pt x="1058" y="35983"/>
                    <a:pt x="0" y="0"/>
                  </a:cubicBezTo>
                  <a:close/>
                </a:path>
              </a:pathLst>
            </a:custGeom>
            <a:solidFill>
              <a:srgbClr val="E105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cxnSp>
          <p:nvCxnSpPr>
            <p:cNvPr id="20" name="Straight Connector 19"/>
            <p:cNvCxnSpPr/>
            <p:nvPr userDrawn="1"/>
          </p:nvCxnSpPr>
          <p:spPr>
            <a:xfrm rot="10800000">
              <a:off x="0" y="1151467"/>
              <a:ext cx="9144000" cy="1588"/>
            </a:xfrm>
            <a:prstGeom prst="line">
              <a:avLst/>
            </a:prstGeom>
            <a:ln w="31750" cap="flat" cmpd="sng" algn="ctr">
              <a:solidFill>
                <a:srgbClr val="E105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92768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699" r:id="rId2"/>
    <p:sldLayoutId id="2147483700" r:id="rId3"/>
    <p:sldLayoutId id="2147483713" r:id="rId4"/>
    <p:sldLayoutId id="2147483714" r:id="rId5"/>
    <p:sldLayoutId id="2147483715" r:id="rId6"/>
    <p:sldLayoutId id="2147483716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ttp://sellmore.redlion.net/dist/logo_files/CoporateLogoSet/MSOffice%20for%20Microsoft%20Office%20use/RedLion-logo_MSO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076" y="6068273"/>
            <a:ext cx="1708266" cy="72914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8809065" y="6602992"/>
            <a:ext cx="3413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fld id="{D5456C3A-F418-FF44-83C2-F5E37FD98B94}" type="slidenum">
              <a:rPr lang="en-US" sz="1000" baseline="0" smtClean="0">
                <a:solidFill>
                  <a:schemeClr val="bg1">
                    <a:lumMod val="75000"/>
                  </a:schemeClr>
                </a:solidFill>
                <a:latin typeface="+mn-lt"/>
                <a:cs typeface="Helvetica"/>
              </a:rPr>
              <a:pPr algn="l"/>
              <a:t>‹#›</a:t>
            </a:fld>
            <a:endParaRPr lang="en-US" sz="1000" baseline="0" dirty="0">
              <a:solidFill>
                <a:schemeClr val="bg1">
                  <a:lumMod val="75000"/>
                </a:schemeClr>
              </a:solidFill>
              <a:latin typeface="+mn-lt"/>
              <a:cs typeface="Helvetic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32300" y="6611779"/>
            <a:ext cx="14494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  <a:latin typeface="+mn-lt"/>
                <a:cs typeface="Helvetica"/>
              </a:rPr>
              <a:t>© Red Lion Controls Inc.</a:t>
            </a:r>
            <a:endParaRPr lang="en-US" sz="1000" dirty="0">
              <a:solidFill>
                <a:schemeClr val="bg1">
                  <a:lumMod val="75000"/>
                </a:schemeClr>
              </a:solidFill>
              <a:latin typeface="+mn-lt"/>
              <a:cs typeface="Helvetica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-1181" y="0"/>
            <a:ext cx="9145182" cy="941137"/>
            <a:chOff x="-1181" y="0"/>
            <a:chExt cx="9145182" cy="941137"/>
          </a:xfrm>
        </p:grpSpPr>
        <p:sp>
          <p:nvSpPr>
            <p:cNvPr id="27" name="Rectangle 26"/>
            <p:cNvSpPr/>
            <p:nvPr userDrawn="1"/>
          </p:nvSpPr>
          <p:spPr>
            <a:xfrm>
              <a:off x="1" y="0"/>
              <a:ext cx="9144000" cy="28500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45" name="Right Triangle 44"/>
            <p:cNvSpPr/>
            <p:nvPr userDrawn="1"/>
          </p:nvSpPr>
          <p:spPr>
            <a:xfrm flipV="1">
              <a:off x="1732" y="588593"/>
              <a:ext cx="132920" cy="352544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46" name="Freeform 45"/>
            <p:cNvSpPr/>
            <p:nvPr userDrawn="1"/>
          </p:nvSpPr>
          <p:spPr>
            <a:xfrm>
              <a:off x="-1181" y="300146"/>
              <a:ext cx="243830" cy="288352"/>
            </a:xfrm>
            <a:custGeom>
              <a:avLst/>
              <a:gdLst>
                <a:gd name="connsiteX0" fmla="*/ 4233 w 986366"/>
                <a:gd name="connsiteY0" fmla="*/ 1138767 h 1143000"/>
                <a:gd name="connsiteX1" fmla="*/ 546100 w 986366"/>
                <a:gd name="connsiteY1" fmla="*/ 1143000 h 1143000"/>
                <a:gd name="connsiteX2" fmla="*/ 986366 w 986366"/>
                <a:gd name="connsiteY2" fmla="*/ 0 h 1143000"/>
                <a:gd name="connsiteX3" fmla="*/ 0 w 986366"/>
                <a:gd name="connsiteY3" fmla="*/ 0 h 1143000"/>
                <a:gd name="connsiteX4" fmla="*/ 4233 w 986366"/>
                <a:gd name="connsiteY4" fmla="*/ 1138767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366" h="1143000">
                  <a:moveTo>
                    <a:pt x="4233" y="1138767"/>
                  </a:moveTo>
                  <a:lnTo>
                    <a:pt x="546100" y="1143000"/>
                  </a:lnTo>
                  <a:lnTo>
                    <a:pt x="986366" y="0"/>
                  </a:lnTo>
                  <a:lnTo>
                    <a:pt x="0" y="0"/>
                  </a:lnTo>
                  <a:lnTo>
                    <a:pt x="4233" y="113876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47" name="Freeform 46"/>
            <p:cNvSpPr/>
            <p:nvPr userDrawn="1"/>
          </p:nvSpPr>
          <p:spPr>
            <a:xfrm>
              <a:off x="-1181" y="1114"/>
              <a:ext cx="354107" cy="289420"/>
            </a:xfrm>
            <a:custGeom>
              <a:avLst/>
              <a:gdLst>
                <a:gd name="connsiteX0" fmla="*/ 0 w 1443567"/>
                <a:gd name="connsiteY0" fmla="*/ 1143000 h 1147233"/>
                <a:gd name="connsiteX1" fmla="*/ 1003300 w 1443567"/>
                <a:gd name="connsiteY1" fmla="*/ 1147233 h 1147233"/>
                <a:gd name="connsiteX2" fmla="*/ 1443567 w 1443567"/>
                <a:gd name="connsiteY2" fmla="*/ 4233 h 1147233"/>
                <a:gd name="connsiteX3" fmla="*/ 4233 w 1443567"/>
                <a:gd name="connsiteY3" fmla="*/ 0 h 1147233"/>
                <a:gd name="connsiteX4" fmla="*/ 0 w 1443567"/>
                <a:gd name="connsiteY4" fmla="*/ 1143000 h 114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567" h="1147233">
                  <a:moveTo>
                    <a:pt x="0" y="1143000"/>
                  </a:moveTo>
                  <a:lnTo>
                    <a:pt x="1003300" y="1147233"/>
                  </a:lnTo>
                  <a:lnTo>
                    <a:pt x="1443567" y="4233"/>
                  </a:lnTo>
                  <a:lnTo>
                    <a:pt x="4233" y="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Helvetica"/>
                  <a:cs typeface="Helvetica"/>
                </a:rPr>
                <a:t> </a:t>
              </a:r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48" name="Freeform 47"/>
            <p:cNvSpPr/>
            <p:nvPr userDrawn="1"/>
          </p:nvSpPr>
          <p:spPr>
            <a:xfrm>
              <a:off x="-605" y="288932"/>
              <a:ext cx="247667" cy="28034"/>
            </a:xfrm>
            <a:custGeom>
              <a:avLst/>
              <a:gdLst>
                <a:gd name="connsiteX0" fmla="*/ 0 w 1009650"/>
                <a:gd name="connsiteY0" fmla="*/ 0 h 111125"/>
                <a:gd name="connsiteX1" fmla="*/ 1009650 w 1009650"/>
                <a:gd name="connsiteY1" fmla="*/ 3175 h 111125"/>
                <a:gd name="connsiteX2" fmla="*/ 968375 w 1009650"/>
                <a:gd name="connsiteY2" fmla="*/ 111125 h 111125"/>
                <a:gd name="connsiteX3" fmla="*/ 3175 w 1009650"/>
                <a:gd name="connsiteY3" fmla="*/ 107950 h 111125"/>
                <a:gd name="connsiteX4" fmla="*/ 0 w 1009650"/>
                <a:gd name="connsiteY4" fmla="*/ 0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50" h="111125">
                  <a:moveTo>
                    <a:pt x="0" y="0"/>
                  </a:moveTo>
                  <a:lnTo>
                    <a:pt x="1009650" y="3175"/>
                  </a:lnTo>
                  <a:lnTo>
                    <a:pt x="968375" y="111125"/>
                  </a:lnTo>
                  <a:lnTo>
                    <a:pt x="3175" y="107950"/>
                  </a:lnTo>
                  <a:cubicBezTo>
                    <a:pt x="2117" y="71967"/>
                    <a:pt x="1058" y="35983"/>
                    <a:pt x="0" y="0"/>
                  </a:cubicBezTo>
                  <a:close/>
                </a:path>
              </a:pathLst>
            </a:custGeom>
            <a:solidFill>
              <a:srgbClr val="E105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cxnSp>
          <p:nvCxnSpPr>
            <p:cNvPr id="33" name="Straight Connector 32"/>
            <p:cNvCxnSpPr/>
            <p:nvPr userDrawn="1"/>
          </p:nvCxnSpPr>
          <p:spPr>
            <a:xfrm rot="10800000">
              <a:off x="0" y="284592"/>
              <a:ext cx="9144000" cy="1588"/>
            </a:xfrm>
            <a:prstGeom prst="line">
              <a:avLst/>
            </a:prstGeom>
            <a:ln w="31750" cap="flat" cmpd="sng" algn="ctr">
              <a:solidFill>
                <a:srgbClr val="E105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4858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875" y="-4233"/>
            <a:ext cx="9155876" cy="3726156"/>
            <a:chOff x="-11875" y="-4233"/>
            <a:chExt cx="9155876" cy="3726156"/>
          </a:xfrm>
        </p:grpSpPr>
        <p:pic>
          <p:nvPicPr>
            <p:cNvPr id="14" name="Picture 13" descr="http://sellmore.redlion.net/dist/logo_files/CoporateLogoSet/MSOffice%20for%20Microsoft%20Office%20use/RedLion-logo_MSO.png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2430" y="1781291"/>
              <a:ext cx="3089054" cy="13185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Rectangle 11"/>
            <p:cNvSpPr/>
            <p:nvPr userDrawn="1"/>
          </p:nvSpPr>
          <p:spPr>
            <a:xfrm>
              <a:off x="1" y="0"/>
              <a:ext cx="9144000" cy="1143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cxnSp>
          <p:nvCxnSpPr>
            <p:cNvPr id="21" name="Straight Connector 20"/>
            <p:cNvCxnSpPr/>
            <p:nvPr userDrawn="1"/>
          </p:nvCxnSpPr>
          <p:spPr>
            <a:xfrm rot="10800000">
              <a:off x="0" y="1151467"/>
              <a:ext cx="9144000" cy="1588"/>
            </a:xfrm>
            <a:prstGeom prst="line">
              <a:avLst/>
            </a:prstGeom>
            <a:ln w="31750" cap="flat" cmpd="sng" algn="ctr">
              <a:solidFill>
                <a:srgbClr val="E105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ight Triangle 17"/>
            <p:cNvSpPr/>
            <p:nvPr userDrawn="1"/>
          </p:nvSpPr>
          <p:spPr>
            <a:xfrm flipV="1">
              <a:off x="-1" y="2324476"/>
              <a:ext cx="541867" cy="1397447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19" name="Freeform 18"/>
            <p:cNvSpPr/>
            <p:nvPr userDrawn="1"/>
          </p:nvSpPr>
          <p:spPr>
            <a:xfrm>
              <a:off x="-11875" y="1181100"/>
              <a:ext cx="994008" cy="1143000"/>
            </a:xfrm>
            <a:custGeom>
              <a:avLst/>
              <a:gdLst>
                <a:gd name="connsiteX0" fmla="*/ 4233 w 986366"/>
                <a:gd name="connsiteY0" fmla="*/ 1138767 h 1143000"/>
                <a:gd name="connsiteX1" fmla="*/ 546100 w 986366"/>
                <a:gd name="connsiteY1" fmla="*/ 1143000 h 1143000"/>
                <a:gd name="connsiteX2" fmla="*/ 986366 w 986366"/>
                <a:gd name="connsiteY2" fmla="*/ 0 h 1143000"/>
                <a:gd name="connsiteX3" fmla="*/ 0 w 986366"/>
                <a:gd name="connsiteY3" fmla="*/ 0 h 1143000"/>
                <a:gd name="connsiteX4" fmla="*/ 4233 w 986366"/>
                <a:gd name="connsiteY4" fmla="*/ 1138767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366" h="1143000">
                  <a:moveTo>
                    <a:pt x="4233" y="1138767"/>
                  </a:moveTo>
                  <a:lnTo>
                    <a:pt x="546100" y="1143000"/>
                  </a:lnTo>
                  <a:lnTo>
                    <a:pt x="986366" y="0"/>
                  </a:lnTo>
                  <a:lnTo>
                    <a:pt x="0" y="0"/>
                  </a:lnTo>
                  <a:lnTo>
                    <a:pt x="4233" y="113876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20" name="Freeform 19"/>
            <p:cNvSpPr/>
            <p:nvPr userDrawn="1"/>
          </p:nvSpPr>
          <p:spPr>
            <a:xfrm>
              <a:off x="-11875" y="-4233"/>
              <a:ext cx="1443568" cy="1147233"/>
            </a:xfrm>
            <a:custGeom>
              <a:avLst/>
              <a:gdLst>
                <a:gd name="connsiteX0" fmla="*/ 0 w 1443567"/>
                <a:gd name="connsiteY0" fmla="*/ 1143000 h 1147233"/>
                <a:gd name="connsiteX1" fmla="*/ 1003300 w 1443567"/>
                <a:gd name="connsiteY1" fmla="*/ 1147233 h 1147233"/>
                <a:gd name="connsiteX2" fmla="*/ 1443567 w 1443567"/>
                <a:gd name="connsiteY2" fmla="*/ 4233 h 1147233"/>
                <a:gd name="connsiteX3" fmla="*/ 4233 w 1443567"/>
                <a:gd name="connsiteY3" fmla="*/ 0 h 1147233"/>
                <a:gd name="connsiteX4" fmla="*/ 0 w 1443567"/>
                <a:gd name="connsiteY4" fmla="*/ 1143000 h 114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567" h="1147233">
                  <a:moveTo>
                    <a:pt x="0" y="1143000"/>
                  </a:moveTo>
                  <a:lnTo>
                    <a:pt x="1003300" y="1147233"/>
                  </a:lnTo>
                  <a:lnTo>
                    <a:pt x="1443567" y="4233"/>
                  </a:lnTo>
                  <a:lnTo>
                    <a:pt x="4233" y="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Helvetica"/>
                  <a:cs typeface="Helvetica"/>
                </a:rPr>
                <a:t> </a:t>
              </a:r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24" name="Freeform 23"/>
            <p:cNvSpPr/>
            <p:nvPr userDrawn="1"/>
          </p:nvSpPr>
          <p:spPr>
            <a:xfrm>
              <a:off x="-9525" y="1136650"/>
              <a:ext cx="1009650" cy="111125"/>
            </a:xfrm>
            <a:custGeom>
              <a:avLst/>
              <a:gdLst>
                <a:gd name="connsiteX0" fmla="*/ 0 w 1009650"/>
                <a:gd name="connsiteY0" fmla="*/ 0 h 111125"/>
                <a:gd name="connsiteX1" fmla="*/ 1009650 w 1009650"/>
                <a:gd name="connsiteY1" fmla="*/ 3175 h 111125"/>
                <a:gd name="connsiteX2" fmla="*/ 968375 w 1009650"/>
                <a:gd name="connsiteY2" fmla="*/ 111125 h 111125"/>
                <a:gd name="connsiteX3" fmla="*/ 3175 w 1009650"/>
                <a:gd name="connsiteY3" fmla="*/ 107950 h 111125"/>
                <a:gd name="connsiteX4" fmla="*/ 0 w 1009650"/>
                <a:gd name="connsiteY4" fmla="*/ 0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50" h="111125">
                  <a:moveTo>
                    <a:pt x="0" y="0"/>
                  </a:moveTo>
                  <a:lnTo>
                    <a:pt x="1009650" y="3175"/>
                  </a:lnTo>
                  <a:lnTo>
                    <a:pt x="968375" y="111125"/>
                  </a:lnTo>
                  <a:lnTo>
                    <a:pt x="3175" y="107950"/>
                  </a:lnTo>
                  <a:cubicBezTo>
                    <a:pt x="2117" y="71967"/>
                    <a:pt x="1058" y="35983"/>
                    <a:pt x="0" y="0"/>
                  </a:cubicBezTo>
                  <a:close/>
                </a:path>
              </a:pathLst>
            </a:custGeom>
            <a:solidFill>
              <a:srgbClr val="E105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</p:grpSp>
      <p:cxnSp>
        <p:nvCxnSpPr>
          <p:cNvPr id="11" name="Straight Connector 10"/>
          <p:cNvCxnSpPr/>
          <p:nvPr/>
        </p:nvCxnSpPr>
        <p:spPr>
          <a:xfrm rot="10800000">
            <a:off x="1447800" y="5091643"/>
            <a:ext cx="7696200" cy="1588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67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19" r:id="rId2"/>
    <p:sldLayoutId id="2147483696" r:id="rId3"/>
    <p:sldLayoutId id="2147483717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ttp://sellmore.redlion.net/dist/logo_files/CoporateLogoSet/MSOffice%20for%20Microsoft%20Office%20use/RedLion-logo_MSO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076" y="6068273"/>
            <a:ext cx="1708266" cy="72914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8809065" y="6602992"/>
            <a:ext cx="3413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5456C3A-F418-FF44-83C2-F5E37FD98B94}" type="slidenum">
              <a:rPr lang="en-US" sz="1000" smtClean="0">
                <a:solidFill>
                  <a:prstClr val="white">
                    <a:lumMod val="75000"/>
                  </a:prstClr>
                </a:solidFill>
                <a:cs typeface="Helvetica"/>
              </a:rPr>
              <a:pPr/>
              <a:t>‹#›</a:t>
            </a:fld>
            <a:endParaRPr lang="en-US" sz="1000" dirty="0">
              <a:solidFill>
                <a:prstClr val="white">
                  <a:lumMod val="75000"/>
                </a:prstClr>
              </a:solidFill>
              <a:cs typeface="Helvetic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32300" y="6611779"/>
            <a:ext cx="14494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prstClr val="white">
                    <a:lumMod val="75000"/>
                  </a:prstClr>
                </a:solidFill>
                <a:cs typeface="Helvetica"/>
              </a:rPr>
              <a:t>© Red Lion Controls Inc.</a:t>
            </a:r>
            <a:endParaRPr lang="en-US" sz="1000" dirty="0">
              <a:solidFill>
                <a:prstClr val="white">
                  <a:lumMod val="75000"/>
                </a:prstClr>
              </a:solidFill>
              <a:cs typeface="Helvetica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-1181" y="0"/>
            <a:ext cx="9145182" cy="941137"/>
            <a:chOff x="-1181" y="0"/>
            <a:chExt cx="9145182" cy="941137"/>
          </a:xfrm>
        </p:grpSpPr>
        <p:sp>
          <p:nvSpPr>
            <p:cNvPr id="27" name="Rectangle 26"/>
            <p:cNvSpPr/>
            <p:nvPr userDrawn="1"/>
          </p:nvSpPr>
          <p:spPr>
            <a:xfrm>
              <a:off x="1" y="0"/>
              <a:ext cx="9144000" cy="28500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45" name="Right Triangle 44"/>
            <p:cNvSpPr/>
            <p:nvPr userDrawn="1"/>
          </p:nvSpPr>
          <p:spPr>
            <a:xfrm flipV="1">
              <a:off x="1732" y="588593"/>
              <a:ext cx="132920" cy="352544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46" name="Freeform 45"/>
            <p:cNvSpPr/>
            <p:nvPr userDrawn="1"/>
          </p:nvSpPr>
          <p:spPr>
            <a:xfrm>
              <a:off x="-1181" y="300146"/>
              <a:ext cx="243830" cy="288352"/>
            </a:xfrm>
            <a:custGeom>
              <a:avLst/>
              <a:gdLst>
                <a:gd name="connsiteX0" fmla="*/ 4233 w 986366"/>
                <a:gd name="connsiteY0" fmla="*/ 1138767 h 1143000"/>
                <a:gd name="connsiteX1" fmla="*/ 546100 w 986366"/>
                <a:gd name="connsiteY1" fmla="*/ 1143000 h 1143000"/>
                <a:gd name="connsiteX2" fmla="*/ 986366 w 986366"/>
                <a:gd name="connsiteY2" fmla="*/ 0 h 1143000"/>
                <a:gd name="connsiteX3" fmla="*/ 0 w 986366"/>
                <a:gd name="connsiteY3" fmla="*/ 0 h 1143000"/>
                <a:gd name="connsiteX4" fmla="*/ 4233 w 986366"/>
                <a:gd name="connsiteY4" fmla="*/ 1138767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366" h="1143000">
                  <a:moveTo>
                    <a:pt x="4233" y="1138767"/>
                  </a:moveTo>
                  <a:lnTo>
                    <a:pt x="546100" y="1143000"/>
                  </a:lnTo>
                  <a:lnTo>
                    <a:pt x="986366" y="0"/>
                  </a:lnTo>
                  <a:lnTo>
                    <a:pt x="0" y="0"/>
                  </a:lnTo>
                  <a:lnTo>
                    <a:pt x="4233" y="113876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47" name="Freeform 46"/>
            <p:cNvSpPr/>
            <p:nvPr userDrawn="1"/>
          </p:nvSpPr>
          <p:spPr>
            <a:xfrm>
              <a:off x="-1181" y="1114"/>
              <a:ext cx="354107" cy="289420"/>
            </a:xfrm>
            <a:custGeom>
              <a:avLst/>
              <a:gdLst>
                <a:gd name="connsiteX0" fmla="*/ 0 w 1443567"/>
                <a:gd name="connsiteY0" fmla="*/ 1143000 h 1147233"/>
                <a:gd name="connsiteX1" fmla="*/ 1003300 w 1443567"/>
                <a:gd name="connsiteY1" fmla="*/ 1147233 h 1147233"/>
                <a:gd name="connsiteX2" fmla="*/ 1443567 w 1443567"/>
                <a:gd name="connsiteY2" fmla="*/ 4233 h 1147233"/>
                <a:gd name="connsiteX3" fmla="*/ 4233 w 1443567"/>
                <a:gd name="connsiteY3" fmla="*/ 0 h 1147233"/>
                <a:gd name="connsiteX4" fmla="*/ 0 w 1443567"/>
                <a:gd name="connsiteY4" fmla="*/ 1143000 h 114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567" h="1147233">
                  <a:moveTo>
                    <a:pt x="0" y="1143000"/>
                  </a:moveTo>
                  <a:lnTo>
                    <a:pt x="1003300" y="1147233"/>
                  </a:lnTo>
                  <a:lnTo>
                    <a:pt x="1443567" y="4233"/>
                  </a:lnTo>
                  <a:lnTo>
                    <a:pt x="4233" y="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Helvetica"/>
                  <a:cs typeface="Helvetica"/>
                </a:rPr>
                <a:t> </a:t>
              </a:r>
              <a:endParaRPr lang="en-US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48" name="Freeform 47"/>
            <p:cNvSpPr/>
            <p:nvPr userDrawn="1"/>
          </p:nvSpPr>
          <p:spPr>
            <a:xfrm>
              <a:off x="-605" y="288932"/>
              <a:ext cx="247667" cy="28034"/>
            </a:xfrm>
            <a:custGeom>
              <a:avLst/>
              <a:gdLst>
                <a:gd name="connsiteX0" fmla="*/ 0 w 1009650"/>
                <a:gd name="connsiteY0" fmla="*/ 0 h 111125"/>
                <a:gd name="connsiteX1" fmla="*/ 1009650 w 1009650"/>
                <a:gd name="connsiteY1" fmla="*/ 3175 h 111125"/>
                <a:gd name="connsiteX2" fmla="*/ 968375 w 1009650"/>
                <a:gd name="connsiteY2" fmla="*/ 111125 h 111125"/>
                <a:gd name="connsiteX3" fmla="*/ 3175 w 1009650"/>
                <a:gd name="connsiteY3" fmla="*/ 107950 h 111125"/>
                <a:gd name="connsiteX4" fmla="*/ 0 w 1009650"/>
                <a:gd name="connsiteY4" fmla="*/ 0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50" h="111125">
                  <a:moveTo>
                    <a:pt x="0" y="0"/>
                  </a:moveTo>
                  <a:lnTo>
                    <a:pt x="1009650" y="3175"/>
                  </a:lnTo>
                  <a:lnTo>
                    <a:pt x="968375" y="111125"/>
                  </a:lnTo>
                  <a:lnTo>
                    <a:pt x="3175" y="107950"/>
                  </a:lnTo>
                  <a:cubicBezTo>
                    <a:pt x="2117" y="71967"/>
                    <a:pt x="1058" y="35983"/>
                    <a:pt x="0" y="0"/>
                  </a:cubicBezTo>
                  <a:close/>
                </a:path>
              </a:pathLst>
            </a:custGeom>
            <a:solidFill>
              <a:srgbClr val="E105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cxnSp>
          <p:nvCxnSpPr>
            <p:cNvPr id="33" name="Straight Connector 32"/>
            <p:cNvCxnSpPr/>
            <p:nvPr userDrawn="1"/>
          </p:nvCxnSpPr>
          <p:spPr>
            <a:xfrm rot="10800000">
              <a:off x="0" y="284592"/>
              <a:ext cx="9144000" cy="1588"/>
            </a:xfrm>
            <a:prstGeom prst="line">
              <a:avLst/>
            </a:prstGeom>
            <a:ln w="31750" cap="flat" cmpd="sng" algn="ctr">
              <a:solidFill>
                <a:srgbClr val="E105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02564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ttp://sellmore.redlion.net/dist/logo_files/CoporateLogoSet/MSOffice%20for%20Microsoft%20Office%20use/RedLion-logo_MSO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076" y="6068273"/>
            <a:ext cx="1708266" cy="72914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8809065" y="6602992"/>
            <a:ext cx="3413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5456C3A-F418-FF44-83C2-F5E37FD98B94}" type="slidenum">
              <a:rPr lang="en-US" sz="1000" smtClean="0">
                <a:solidFill>
                  <a:prstClr val="white">
                    <a:lumMod val="75000"/>
                  </a:prstClr>
                </a:solidFill>
                <a:cs typeface="Helvetica"/>
              </a:rPr>
              <a:pPr/>
              <a:t>‹#›</a:t>
            </a:fld>
            <a:endParaRPr lang="en-US" sz="1000" dirty="0">
              <a:solidFill>
                <a:prstClr val="white">
                  <a:lumMod val="75000"/>
                </a:prstClr>
              </a:solidFill>
              <a:cs typeface="Helvetic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32300" y="6611779"/>
            <a:ext cx="14494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prstClr val="white">
                    <a:lumMod val="75000"/>
                  </a:prstClr>
                </a:solidFill>
                <a:cs typeface="Helvetica"/>
              </a:rPr>
              <a:t>© Red Lion Controls Inc.</a:t>
            </a:r>
            <a:endParaRPr lang="en-US" sz="1000" dirty="0">
              <a:solidFill>
                <a:prstClr val="white">
                  <a:lumMod val="75000"/>
                </a:prstClr>
              </a:solidFill>
              <a:cs typeface="Helvetica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-1181" y="0"/>
            <a:ext cx="9145182" cy="941137"/>
            <a:chOff x="-1181" y="0"/>
            <a:chExt cx="9145182" cy="941137"/>
          </a:xfrm>
        </p:grpSpPr>
        <p:sp>
          <p:nvSpPr>
            <p:cNvPr id="27" name="Rectangle 26"/>
            <p:cNvSpPr/>
            <p:nvPr userDrawn="1"/>
          </p:nvSpPr>
          <p:spPr>
            <a:xfrm>
              <a:off x="1" y="0"/>
              <a:ext cx="9144000" cy="28500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45" name="Right Triangle 44"/>
            <p:cNvSpPr/>
            <p:nvPr userDrawn="1"/>
          </p:nvSpPr>
          <p:spPr>
            <a:xfrm flipV="1">
              <a:off x="1732" y="588593"/>
              <a:ext cx="132920" cy="352544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46" name="Freeform 45"/>
            <p:cNvSpPr/>
            <p:nvPr userDrawn="1"/>
          </p:nvSpPr>
          <p:spPr>
            <a:xfrm>
              <a:off x="-1181" y="300146"/>
              <a:ext cx="243830" cy="288352"/>
            </a:xfrm>
            <a:custGeom>
              <a:avLst/>
              <a:gdLst>
                <a:gd name="connsiteX0" fmla="*/ 4233 w 986366"/>
                <a:gd name="connsiteY0" fmla="*/ 1138767 h 1143000"/>
                <a:gd name="connsiteX1" fmla="*/ 546100 w 986366"/>
                <a:gd name="connsiteY1" fmla="*/ 1143000 h 1143000"/>
                <a:gd name="connsiteX2" fmla="*/ 986366 w 986366"/>
                <a:gd name="connsiteY2" fmla="*/ 0 h 1143000"/>
                <a:gd name="connsiteX3" fmla="*/ 0 w 986366"/>
                <a:gd name="connsiteY3" fmla="*/ 0 h 1143000"/>
                <a:gd name="connsiteX4" fmla="*/ 4233 w 986366"/>
                <a:gd name="connsiteY4" fmla="*/ 1138767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366" h="1143000">
                  <a:moveTo>
                    <a:pt x="4233" y="1138767"/>
                  </a:moveTo>
                  <a:lnTo>
                    <a:pt x="546100" y="1143000"/>
                  </a:lnTo>
                  <a:lnTo>
                    <a:pt x="986366" y="0"/>
                  </a:lnTo>
                  <a:lnTo>
                    <a:pt x="0" y="0"/>
                  </a:lnTo>
                  <a:lnTo>
                    <a:pt x="4233" y="113876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47" name="Freeform 46"/>
            <p:cNvSpPr/>
            <p:nvPr userDrawn="1"/>
          </p:nvSpPr>
          <p:spPr>
            <a:xfrm>
              <a:off x="-1181" y="1114"/>
              <a:ext cx="354107" cy="289420"/>
            </a:xfrm>
            <a:custGeom>
              <a:avLst/>
              <a:gdLst>
                <a:gd name="connsiteX0" fmla="*/ 0 w 1443567"/>
                <a:gd name="connsiteY0" fmla="*/ 1143000 h 1147233"/>
                <a:gd name="connsiteX1" fmla="*/ 1003300 w 1443567"/>
                <a:gd name="connsiteY1" fmla="*/ 1147233 h 1147233"/>
                <a:gd name="connsiteX2" fmla="*/ 1443567 w 1443567"/>
                <a:gd name="connsiteY2" fmla="*/ 4233 h 1147233"/>
                <a:gd name="connsiteX3" fmla="*/ 4233 w 1443567"/>
                <a:gd name="connsiteY3" fmla="*/ 0 h 1147233"/>
                <a:gd name="connsiteX4" fmla="*/ 0 w 1443567"/>
                <a:gd name="connsiteY4" fmla="*/ 1143000 h 114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567" h="1147233">
                  <a:moveTo>
                    <a:pt x="0" y="1143000"/>
                  </a:moveTo>
                  <a:lnTo>
                    <a:pt x="1003300" y="1147233"/>
                  </a:lnTo>
                  <a:lnTo>
                    <a:pt x="1443567" y="4233"/>
                  </a:lnTo>
                  <a:lnTo>
                    <a:pt x="4233" y="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Helvetica"/>
                  <a:cs typeface="Helvetica"/>
                </a:rPr>
                <a:t> </a:t>
              </a:r>
              <a:endParaRPr lang="en-US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48" name="Freeform 47"/>
            <p:cNvSpPr/>
            <p:nvPr userDrawn="1"/>
          </p:nvSpPr>
          <p:spPr>
            <a:xfrm>
              <a:off x="-605" y="288932"/>
              <a:ext cx="247667" cy="28034"/>
            </a:xfrm>
            <a:custGeom>
              <a:avLst/>
              <a:gdLst>
                <a:gd name="connsiteX0" fmla="*/ 0 w 1009650"/>
                <a:gd name="connsiteY0" fmla="*/ 0 h 111125"/>
                <a:gd name="connsiteX1" fmla="*/ 1009650 w 1009650"/>
                <a:gd name="connsiteY1" fmla="*/ 3175 h 111125"/>
                <a:gd name="connsiteX2" fmla="*/ 968375 w 1009650"/>
                <a:gd name="connsiteY2" fmla="*/ 111125 h 111125"/>
                <a:gd name="connsiteX3" fmla="*/ 3175 w 1009650"/>
                <a:gd name="connsiteY3" fmla="*/ 107950 h 111125"/>
                <a:gd name="connsiteX4" fmla="*/ 0 w 1009650"/>
                <a:gd name="connsiteY4" fmla="*/ 0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50" h="111125">
                  <a:moveTo>
                    <a:pt x="0" y="0"/>
                  </a:moveTo>
                  <a:lnTo>
                    <a:pt x="1009650" y="3175"/>
                  </a:lnTo>
                  <a:lnTo>
                    <a:pt x="968375" y="111125"/>
                  </a:lnTo>
                  <a:lnTo>
                    <a:pt x="3175" y="107950"/>
                  </a:lnTo>
                  <a:cubicBezTo>
                    <a:pt x="2117" y="71967"/>
                    <a:pt x="1058" y="35983"/>
                    <a:pt x="0" y="0"/>
                  </a:cubicBezTo>
                  <a:close/>
                </a:path>
              </a:pathLst>
            </a:custGeom>
            <a:solidFill>
              <a:srgbClr val="E105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cxnSp>
          <p:nvCxnSpPr>
            <p:cNvPr id="33" name="Straight Connector 32"/>
            <p:cNvCxnSpPr/>
            <p:nvPr userDrawn="1"/>
          </p:nvCxnSpPr>
          <p:spPr>
            <a:xfrm rot="10800000">
              <a:off x="0" y="284592"/>
              <a:ext cx="9144000" cy="1588"/>
            </a:xfrm>
            <a:prstGeom prst="line">
              <a:avLst/>
            </a:prstGeom>
            <a:ln w="31750" cap="flat" cmpd="sng" algn="ctr">
              <a:solidFill>
                <a:srgbClr val="E105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33360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875" y="-4233"/>
            <a:ext cx="9155876" cy="3726156"/>
            <a:chOff x="-11875" y="-4233"/>
            <a:chExt cx="9155876" cy="3726156"/>
          </a:xfrm>
        </p:grpSpPr>
        <p:pic>
          <p:nvPicPr>
            <p:cNvPr id="14" name="Picture 13" descr="http://sellmore.redlion.net/dist/logo_files/CoporateLogoSet/MSOffice%20for%20Microsoft%20Office%20use/RedLion-logo_MSO.png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2430" y="1781291"/>
              <a:ext cx="3089054" cy="13185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Rectangle 11"/>
            <p:cNvSpPr/>
            <p:nvPr userDrawn="1"/>
          </p:nvSpPr>
          <p:spPr>
            <a:xfrm>
              <a:off x="1" y="0"/>
              <a:ext cx="9144000" cy="1143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cxnSp>
          <p:nvCxnSpPr>
            <p:cNvPr id="21" name="Straight Connector 20"/>
            <p:cNvCxnSpPr/>
            <p:nvPr userDrawn="1"/>
          </p:nvCxnSpPr>
          <p:spPr>
            <a:xfrm rot="10800000">
              <a:off x="0" y="1151467"/>
              <a:ext cx="9144000" cy="1588"/>
            </a:xfrm>
            <a:prstGeom prst="line">
              <a:avLst/>
            </a:prstGeom>
            <a:ln w="31750" cap="flat" cmpd="sng" algn="ctr">
              <a:solidFill>
                <a:srgbClr val="E105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ight Triangle 17"/>
            <p:cNvSpPr/>
            <p:nvPr userDrawn="1"/>
          </p:nvSpPr>
          <p:spPr>
            <a:xfrm flipV="1">
              <a:off x="-1" y="2324476"/>
              <a:ext cx="541867" cy="1397447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19" name="Freeform 18"/>
            <p:cNvSpPr/>
            <p:nvPr userDrawn="1"/>
          </p:nvSpPr>
          <p:spPr>
            <a:xfrm>
              <a:off x="-11875" y="1181100"/>
              <a:ext cx="994008" cy="1143000"/>
            </a:xfrm>
            <a:custGeom>
              <a:avLst/>
              <a:gdLst>
                <a:gd name="connsiteX0" fmla="*/ 4233 w 986366"/>
                <a:gd name="connsiteY0" fmla="*/ 1138767 h 1143000"/>
                <a:gd name="connsiteX1" fmla="*/ 546100 w 986366"/>
                <a:gd name="connsiteY1" fmla="*/ 1143000 h 1143000"/>
                <a:gd name="connsiteX2" fmla="*/ 986366 w 986366"/>
                <a:gd name="connsiteY2" fmla="*/ 0 h 1143000"/>
                <a:gd name="connsiteX3" fmla="*/ 0 w 986366"/>
                <a:gd name="connsiteY3" fmla="*/ 0 h 1143000"/>
                <a:gd name="connsiteX4" fmla="*/ 4233 w 986366"/>
                <a:gd name="connsiteY4" fmla="*/ 1138767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366" h="1143000">
                  <a:moveTo>
                    <a:pt x="4233" y="1138767"/>
                  </a:moveTo>
                  <a:lnTo>
                    <a:pt x="546100" y="1143000"/>
                  </a:lnTo>
                  <a:lnTo>
                    <a:pt x="986366" y="0"/>
                  </a:lnTo>
                  <a:lnTo>
                    <a:pt x="0" y="0"/>
                  </a:lnTo>
                  <a:lnTo>
                    <a:pt x="4233" y="113876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20" name="Freeform 19"/>
            <p:cNvSpPr/>
            <p:nvPr userDrawn="1"/>
          </p:nvSpPr>
          <p:spPr>
            <a:xfrm>
              <a:off x="-11875" y="-4233"/>
              <a:ext cx="1443568" cy="1147233"/>
            </a:xfrm>
            <a:custGeom>
              <a:avLst/>
              <a:gdLst>
                <a:gd name="connsiteX0" fmla="*/ 0 w 1443567"/>
                <a:gd name="connsiteY0" fmla="*/ 1143000 h 1147233"/>
                <a:gd name="connsiteX1" fmla="*/ 1003300 w 1443567"/>
                <a:gd name="connsiteY1" fmla="*/ 1147233 h 1147233"/>
                <a:gd name="connsiteX2" fmla="*/ 1443567 w 1443567"/>
                <a:gd name="connsiteY2" fmla="*/ 4233 h 1147233"/>
                <a:gd name="connsiteX3" fmla="*/ 4233 w 1443567"/>
                <a:gd name="connsiteY3" fmla="*/ 0 h 1147233"/>
                <a:gd name="connsiteX4" fmla="*/ 0 w 1443567"/>
                <a:gd name="connsiteY4" fmla="*/ 1143000 h 114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567" h="1147233">
                  <a:moveTo>
                    <a:pt x="0" y="1143000"/>
                  </a:moveTo>
                  <a:lnTo>
                    <a:pt x="1003300" y="1147233"/>
                  </a:lnTo>
                  <a:lnTo>
                    <a:pt x="1443567" y="4233"/>
                  </a:lnTo>
                  <a:lnTo>
                    <a:pt x="4233" y="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Helvetica"/>
                  <a:cs typeface="Helvetica"/>
                </a:rPr>
                <a:t> </a:t>
              </a:r>
              <a:endParaRPr lang="en-US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24" name="Freeform 23"/>
            <p:cNvSpPr/>
            <p:nvPr userDrawn="1"/>
          </p:nvSpPr>
          <p:spPr>
            <a:xfrm>
              <a:off x="-9525" y="1136650"/>
              <a:ext cx="1009650" cy="111125"/>
            </a:xfrm>
            <a:custGeom>
              <a:avLst/>
              <a:gdLst>
                <a:gd name="connsiteX0" fmla="*/ 0 w 1009650"/>
                <a:gd name="connsiteY0" fmla="*/ 0 h 111125"/>
                <a:gd name="connsiteX1" fmla="*/ 1009650 w 1009650"/>
                <a:gd name="connsiteY1" fmla="*/ 3175 h 111125"/>
                <a:gd name="connsiteX2" fmla="*/ 968375 w 1009650"/>
                <a:gd name="connsiteY2" fmla="*/ 111125 h 111125"/>
                <a:gd name="connsiteX3" fmla="*/ 3175 w 1009650"/>
                <a:gd name="connsiteY3" fmla="*/ 107950 h 111125"/>
                <a:gd name="connsiteX4" fmla="*/ 0 w 1009650"/>
                <a:gd name="connsiteY4" fmla="*/ 0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50" h="111125">
                  <a:moveTo>
                    <a:pt x="0" y="0"/>
                  </a:moveTo>
                  <a:lnTo>
                    <a:pt x="1009650" y="3175"/>
                  </a:lnTo>
                  <a:lnTo>
                    <a:pt x="968375" y="111125"/>
                  </a:lnTo>
                  <a:lnTo>
                    <a:pt x="3175" y="107950"/>
                  </a:lnTo>
                  <a:cubicBezTo>
                    <a:pt x="2117" y="71967"/>
                    <a:pt x="1058" y="35983"/>
                    <a:pt x="0" y="0"/>
                  </a:cubicBezTo>
                  <a:close/>
                </a:path>
              </a:pathLst>
            </a:custGeom>
            <a:solidFill>
              <a:srgbClr val="E105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</p:grpSp>
      <p:cxnSp>
        <p:nvCxnSpPr>
          <p:cNvPr id="11" name="Straight Connector 10"/>
          <p:cNvCxnSpPr/>
          <p:nvPr/>
        </p:nvCxnSpPr>
        <p:spPr>
          <a:xfrm rot="10800000">
            <a:off x="1447800" y="5091643"/>
            <a:ext cx="7696200" cy="1588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00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ttp://sellmore.redlion.net/dist/logo_files/CoporateLogoSet/MSOffice%20for%20Microsoft%20Office%20use/RedLion-logo_MSO.pn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076" y="6068273"/>
            <a:ext cx="1708266" cy="72914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8809065" y="6602992"/>
            <a:ext cx="3413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5456C3A-F418-FF44-83C2-F5E37FD98B94}" type="slidenum">
              <a:rPr lang="en-US" sz="1000" smtClean="0">
                <a:solidFill>
                  <a:prstClr val="white">
                    <a:lumMod val="75000"/>
                  </a:prstClr>
                </a:solidFill>
                <a:cs typeface="Helvetica"/>
              </a:rPr>
              <a:pPr/>
              <a:t>‹#›</a:t>
            </a:fld>
            <a:endParaRPr lang="en-US" sz="1000" dirty="0">
              <a:solidFill>
                <a:prstClr val="white">
                  <a:lumMod val="75000"/>
                </a:prstClr>
              </a:solidFill>
              <a:cs typeface="Helvetic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32300" y="6611779"/>
            <a:ext cx="14494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prstClr val="white">
                    <a:lumMod val="75000"/>
                  </a:prstClr>
                </a:solidFill>
                <a:cs typeface="Helvetica"/>
              </a:rPr>
              <a:t>© Red Lion Controls Inc.</a:t>
            </a:r>
            <a:endParaRPr lang="en-US" sz="1000" dirty="0">
              <a:solidFill>
                <a:prstClr val="white">
                  <a:lumMod val="75000"/>
                </a:prstClr>
              </a:solidFill>
              <a:cs typeface="Helvetica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11875" y="-4233"/>
            <a:ext cx="9155876" cy="3726156"/>
            <a:chOff x="-11875" y="-4233"/>
            <a:chExt cx="9155876" cy="3726156"/>
          </a:xfrm>
        </p:grpSpPr>
        <p:sp>
          <p:nvSpPr>
            <p:cNvPr id="22" name="Freeform 21"/>
            <p:cNvSpPr/>
            <p:nvPr/>
          </p:nvSpPr>
          <p:spPr>
            <a:xfrm>
              <a:off x="-11875" y="1181100"/>
              <a:ext cx="994008" cy="1143000"/>
            </a:xfrm>
            <a:custGeom>
              <a:avLst/>
              <a:gdLst>
                <a:gd name="connsiteX0" fmla="*/ 4233 w 986366"/>
                <a:gd name="connsiteY0" fmla="*/ 1138767 h 1143000"/>
                <a:gd name="connsiteX1" fmla="*/ 546100 w 986366"/>
                <a:gd name="connsiteY1" fmla="*/ 1143000 h 1143000"/>
                <a:gd name="connsiteX2" fmla="*/ 986366 w 986366"/>
                <a:gd name="connsiteY2" fmla="*/ 0 h 1143000"/>
                <a:gd name="connsiteX3" fmla="*/ 0 w 986366"/>
                <a:gd name="connsiteY3" fmla="*/ 0 h 1143000"/>
                <a:gd name="connsiteX4" fmla="*/ 4233 w 986366"/>
                <a:gd name="connsiteY4" fmla="*/ 1138767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366" h="1143000">
                  <a:moveTo>
                    <a:pt x="4233" y="1138767"/>
                  </a:moveTo>
                  <a:lnTo>
                    <a:pt x="546100" y="1143000"/>
                  </a:lnTo>
                  <a:lnTo>
                    <a:pt x="986366" y="0"/>
                  </a:lnTo>
                  <a:lnTo>
                    <a:pt x="0" y="0"/>
                  </a:lnTo>
                  <a:lnTo>
                    <a:pt x="4233" y="113876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" y="0"/>
              <a:ext cx="9144000" cy="1143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0800000">
              <a:off x="0" y="1151467"/>
              <a:ext cx="9144000" cy="1588"/>
            </a:xfrm>
            <a:prstGeom prst="line">
              <a:avLst/>
            </a:prstGeom>
            <a:ln w="31750" cap="flat" cmpd="sng" algn="ctr">
              <a:solidFill>
                <a:srgbClr val="E105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ight Triangle 12"/>
            <p:cNvSpPr/>
            <p:nvPr/>
          </p:nvSpPr>
          <p:spPr>
            <a:xfrm flipV="1">
              <a:off x="-1" y="2324476"/>
              <a:ext cx="541867" cy="1397447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-11875" y="-4233"/>
              <a:ext cx="1443568" cy="1147233"/>
            </a:xfrm>
            <a:custGeom>
              <a:avLst/>
              <a:gdLst>
                <a:gd name="connsiteX0" fmla="*/ 0 w 1443567"/>
                <a:gd name="connsiteY0" fmla="*/ 1143000 h 1147233"/>
                <a:gd name="connsiteX1" fmla="*/ 1003300 w 1443567"/>
                <a:gd name="connsiteY1" fmla="*/ 1147233 h 1147233"/>
                <a:gd name="connsiteX2" fmla="*/ 1443567 w 1443567"/>
                <a:gd name="connsiteY2" fmla="*/ 4233 h 1147233"/>
                <a:gd name="connsiteX3" fmla="*/ 4233 w 1443567"/>
                <a:gd name="connsiteY3" fmla="*/ 0 h 1147233"/>
                <a:gd name="connsiteX4" fmla="*/ 0 w 1443567"/>
                <a:gd name="connsiteY4" fmla="*/ 1143000 h 114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567" h="1147233">
                  <a:moveTo>
                    <a:pt x="0" y="1143000"/>
                  </a:moveTo>
                  <a:lnTo>
                    <a:pt x="1003300" y="1147233"/>
                  </a:lnTo>
                  <a:lnTo>
                    <a:pt x="1443567" y="4233"/>
                  </a:lnTo>
                  <a:lnTo>
                    <a:pt x="4233" y="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Helvetica"/>
                  <a:cs typeface="Helvetica"/>
                </a:rPr>
                <a:t> </a:t>
              </a:r>
              <a:endParaRPr lang="en-US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-9525" y="1136650"/>
              <a:ext cx="1009650" cy="111125"/>
            </a:xfrm>
            <a:custGeom>
              <a:avLst/>
              <a:gdLst>
                <a:gd name="connsiteX0" fmla="*/ 0 w 1009650"/>
                <a:gd name="connsiteY0" fmla="*/ 0 h 111125"/>
                <a:gd name="connsiteX1" fmla="*/ 1009650 w 1009650"/>
                <a:gd name="connsiteY1" fmla="*/ 3175 h 111125"/>
                <a:gd name="connsiteX2" fmla="*/ 968375 w 1009650"/>
                <a:gd name="connsiteY2" fmla="*/ 111125 h 111125"/>
                <a:gd name="connsiteX3" fmla="*/ 3175 w 1009650"/>
                <a:gd name="connsiteY3" fmla="*/ 107950 h 111125"/>
                <a:gd name="connsiteX4" fmla="*/ 0 w 1009650"/>
                <a:gd name="connsiteY4" fmla="*/ 0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50" h="111125">
                  <a:moveTo>
                    <a:pt x="0" y="0"/>
                  </a:moveTo>
                  <a:lnTo>
                    <a:pt x="1009650" y="3175"/>
                  </a:lnTo>
                  <a:lnTo>
                    <a:pt x="968375" y="111125"/>
                  </a:lnTo>
                  <a:lnTo>
                    <a:pt x="3175" y="107950"/>
                  </a:lnTo>
                  <a:cubicBezTo>
                    <a:pt x="2117" y="71967"/>
                    <a:pt x="1058" y="35983"/>
                    <a:pt x="0" y="0"/>
                  </a:cubicBezTo>
                  <a:close/>
                </a:path>
              </a:pathLst>
            </a:custGeom>
            <a:solidFill>
              <a:srgbClr val="E105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1426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ttp://sellmore.redlion.net/dist/logo_files/CoporateLogoSet/MSOffice%20for%20Microsoft%20Office%20use/RedLion-logo_MSO.png"/>
          <p:cNvPicPr/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076" y="6068273"/>
            <a:ext cx="1708266" cy="72914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8809065" y="6602992"/>
            <a:ext cx="3413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5456C3A-F418-FF44-83C2-F5E37FD98B94}" type="slidenum">
              <a:rPr lang="en-US" sz="1000" smtClean="0">
                <a:solidFill>
                  <a:prstClr val="white">
                    <a:lumMod val="75000"/>
                  </a:prstClr>
                </a:solidFill>
                <a:cs typeface="Helvetica"/>
              </a:rPr>
              <a:pPr/>
              <a:t>‹#›</a:t>
            </a:fld>
            <a:endParaRPr lang="en-US" sz="1000" dirty="0">
              <a:solidFill>
                <a:prstClr val="white">
                  <a:lumMod val="75000"/>
                </a:prstClr>
              </a:solidFill>
              <a:cs typeface="Helvetic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32300" y="6611779"/>
            <a:ext cx="14494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prstClr val="white">
                    <a:lumMod val="75000"/>
                  </a:prstClr>
                </a:solidFill>
                <a:cs typeface="Helvetica"/>
              </a:rPr>
              <a:t>© Red Lion Controls Inc.</a:t>
            </a:r>
            <a:endParaRPr lang="en-US" sz="1000" dirty="0">
              <a:solidFill>
                <a:prstClr val="white">
                  <a:lumMod val="75000"/>
                </a:prstClr>
              </a:solidFill>
              <a:cs typeface="Helvetica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11875" y="-4233"/>
            <a:ext cx="9155876" cy="3726156"/>
            <a:chOff x="-11875" y="-4233"/>
            <a:chExt cx="9155876" cy="3726156"/>
          </a:xfrm>
        </p:grpSpPr>
        <p:sp>
          <p:nvSpPr>
            <p:cNvPr id="22" name="Freeform 21"/>
            <p:cNvSpPr/>
            <p:nvPr/>
          </p:nvSpPr>
          <p:spPr>
            <a:xfrm>
              <a:off x="-11875" y="1181100"/>
              <a:ext cx="994008" cy="1143000"/>
            </a:xfrm>
            <a:custGeom>
              <a:avLst/>
              <a:gdLst>
                <a:gd name="connsiteX0" fmla="*/ 4233 w 986366"/>
                <a:gd name="connsiteY0" fmla="*/ 1138767 h 1143000"/>
                <a:gd name="connsiteX1" fmla="*/ 546100 w 986366"/>
                <a:gd name="connsiteY1" fmla="*/ 1143000 h 1143000"/>
                <a:gd name="connsiteX2" fmla="*/ 986366 w 986366"/>
                <a:gd name="connsiteY2" fmla="*/ 0 h 1143000"/>
                <a:gd name="connsiteX3" fmla="*/ 0 w 986366"/>
                <a:gd name="connsiteY3" fmla="*/ 0 h 1143000"/>
                <a:gd name="connsiteX4" fmla="*/ 4233 w 986366"/>
                <a:gd name="connsiteY4" fmla="*/ 1138767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366" h="1143000">
                  <a:moveTo>
                    <a:pt x="4233" y="1138767"/>
                  </a:moveTo>
                  <a:lnTo>
                    <a:pt x="546100" y="1143000"/>
                  </a:lnTo>
                  <a:lnTo>
                    <a:pt x="986366" y="0"/>
                  </a:lnTo>
                  <a:lnTo>
                    <a:pt x="0" y="0"/>
                  </a:lnTo>
                  <a:lnTo>
                    <a:pt x="4233" y="113876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" y="0"/>
              <a:ext cx="9144000" cy="1143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0800000">
              <a:off x="0" y="1151467"/>
              <a:ext cx="9144000" cy="1588"/>
            </a:xfrm>
            <a:prstGeom prst="line">
              <a:avLst/>
            </a:prstGeom>
            <a:ln w="31750" cap="flat" cmpd="sng" algn="ctr">
              <a:solidFill>
                <a:srgbClr val="E105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ight Triangle 12"/>
            <p:cNvSpPr/>
            <p:nvPr/>
          </p:nvSpPr>
          <p:spPr>
            <a:xfrm flipV="1">
              <a:off x="-1" y="2324476"/>
              <a:ext cx="541867" cy="1397447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-11875" y="-4233"/>
              <a:ext cx="1443568" cy="1147233"/>
            </a:xfrm>
            <a:custGeom>
              <a:avLst/>
              <a:gdLst>
                <a:gd name="connsiteX0" fmla="*/ 0 w 1443567"/>
                <a:gd name="connsiteY0" fmla="*/ 1143000 h 1147233"/>
                <a:gd name="connsiteX1" fmla="*/ 1003300 w 1443567"/>
                <a:gd name="connsiteY1" fmla="*/ 1147233 h 1147233"/>
                <a:gd name="connsiteX2" fmla="*/ 1443567 w 1443567"/>
                <a:gd name="connsiteY2" fmla="*/ 4233 h 1147233"/>
                <a:gd name="connsiteX3" fmla="*/ 4233 w 1443567"/>
                <a:gd name="connsiteY3" fmla="*/ 0 h 1147233"/>
                <a:gd name="connsiteX4" fmla="*/ 0 w 1443567"/>
                <a:gd name="connsiteY4" fmla="*/ 1143000 h 114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567" h="1147233">
                  <a:moveTo>
                    <a:pt x="0" y="1143000"/>
                  </a:moveTo>
                  <a:lnTo>
                    <a:pt x="1003300" y="1147233"/>
                  </a:lnTo>
                  <a:lnTo>
                    <a:pt x="1443567" y="4233"/>
                  </a:lnTo>
                  <a:lnTo>
                    <a:pt x="4233" y="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Helvetica"/>
                  <a:cs typeface="Helvetica"/>
                </a:rPr>
                <a:t> </a:t>
              </a:r>
              <a:endParaRPr lang="en-US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-9525" y="1136650"/>
              <a:ext cx="1009650" cy="111125"/>
            </a:xfrm>
            <a:custGeom>
              <a:avLst/>
              <a:gdLst>
                <a:gd name="connsiteX0" fmla="*/ 0 w 1009650"/>
                <a:gd name="connsiteY0" fmla="*/ 0 h 111125"/>
                <a:gd name="connsiteX1" fmla="*/ 1009650 w 1009650"/>
                <a:gd name="connsiteY1" fmla="*/ 3175 h 111125"/>
                <a:gd name="connsiteX2" fmla="*/ 968375 w 1009650"/>
                <a:gd name="connsiteY2" fmla="*/ 111125 h 111125"/>
                <a:gd name="connsiteX3" fmla="*/ 3175 w 1009650"/>
                <a:gd name="connsiteY3" fmla="*/ 107950 h 111125"/>
                <a:gd name="connsiteX4" fmla="*/ 0 w 1009650"/>
                <a:gd name="connsiteY4" fmla="*/ 0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50" h="111125">
                  <a:moveTo>
                    <a:pt x="0" y="0"/>
                  </a:moveTo>
                  <a:lnTo>
                    <a:pt x="1009650" y="3175"/>
                  </a:lnTo>
                  <a:lnTo>
                    <a:pt x="968375" y="111125"/>
                  </a:lnTo>
                  <a:lnTo>
                    <a:pt x="3175" y="107950"/>
                  </a:lnTo>
                  <a:cubicBezTo>
                    <a:pt x="2117" y="71967"/>
                    <a:pt x="1058" y="35983"/>
                    <a:pt x="0" y="0"/>
                  </a:cubicBezTo>
                  <a:close/>
                </a:path>
              </a:pathLst>
            </a:custGeom>
            <a:solidFill>
              <a:srgbClr val="E105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9665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jpeg"/><Relationship Id="rId7" Type="http://schemas.openxmlformats.org/officeDocument/2006/relationships/image" Target="../media/image2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 the RAM </a:t>
            </a:r>
            <a:r>
              <a:rPr lang="en-US" dirty="0" smtClean="0">
                <a:latin typeface="+mn-lt"/>
              </a:rPr>
              <a:t>9000</a:t>
            </a:r>
            <a:endParaRPr lang="en-US" dirty="0">
              <a:latin typeface="+mn-lt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928" y="1392862"/>
            <a:ext cx="3060520" cy="529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870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Graphical User Interface</a:t>
            </a:r>
          </a:p>
        </p:txBody>
      </p:sp>
      <p:pic>
        <p:nvPicPr>
          <p:cNvPr id="3074" name="E60C6920-F8B2-4E6A-858B-ABB42A3A43D3" descr="3BA2367E-0B91-4467-93CA-D377C613FE8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1" r="19407"/>
          <a:stretch/>
        </p:blipFill>
        <p:spPr bwMode="auto">
          <a:xfrm>
            <a:off x="1203735" y="1275908"/>
            <a:ext cx="6760049" cy="48484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53727" y="4864126"/>
            <a:ext cx="69631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New I/O Channels screen to set up and control built in I/O</a:t>
            </a:r>
            <a:endParaRPr lang="en-US" sz="2200" b="1" dirty="0"/>
          </a:p>
        </p:txBody>
      </p:sp>
      <p:cxnSp>
        <p:nvCxnSpPr>
          <p:cNvPr id="5" name="Straight Arrow Connector 4"/>
          <p:cNvCxnSpPr>
            <a:stCxn id="8" idx="0"/>
          </p:cNvCxnSpPr>
          <p:nvPr/>
        </p:nvCxnSpPr>
        <p:spPr>
          <a:xfrm flipV="1">
            <a:off x="4635321" y="2357636"/>
            <a:ext cx="255656" cy="250649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46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865" y="1377542"/>
            <a:ext cx="7926501" cy="46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8372723" y="5406887"/>
            <a:ext cx="151075" cy="1192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300367" y="5343411"/>
            <a:ext cx="3593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I/O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74517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Utilities - Wind Turbine Monitoring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703" y="1937348"/>
            <a:ext cx="238125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>
            <a:stCxn id="9" idx="0"/>
          </p:cNvCxnSpPr>
          <p:nvPr/>
        </p:nvCxnSpPr>
        <p:spPr>
          <a:xfrm flipV="1">
            <a:off x="6892571" y="2719450"/>
            <a:ext cx="921393" cy="133662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55499" y="4056072"/>
            <a:ext cx="474145" cy="820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116820" y="4204811"/>
            <a:ext cx="997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RAM 9000 </a:t>
            </a:r>
            <a:br>
              <a:rPr lang="en-US" sz="1400" b="1" dirty="0" smtClean="0">
                <a:solidFill>
                  <a:srgbClr val="FF0000"/>
                </a:solidFill>
              </a:rPr>
            </a:br>
            <a:r>
              <a:rPr lang="en-US" sz="1400" b="1" dirty="0" smtClean="0">
                <a:solidFill>
                  <a:srgbClr val="FF0000"/>
                </a:solidFill>
              </a:rPr>
              <a:t>inside</a:t>
            </a:r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75" y="2462213"/>
            <a:ext cx="4826825" cy="3950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765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8"/>
          <a:stretch/>
        </p:blipFill>
        <p:spPr>
          <a:xfrm>
            <a:off x="1033160" y="1828410"/>
            <a:ext cx="7362347" cy="415332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Oil &amp; Gas - Well Head Monitoring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407722" y="2863253"/>
            <a:ext cx="256808" cy="115060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33577" y="2042554"/>
            <a:ext cx="474145" cy="820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414936" y="2191293"/>
            <a:ext cx="957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RAM 9000</a:t>
            </a:r>
            <a:br>
              <a:rPr lang="en-US" sz="1400" b="1" dirty="0" smtClean="0">
                <a:solidFill>
                  <a:srgbClr val="FF0000"/>
                </a:solidFill>
              </a:rPr>
            </a:br>
            <a:r>
              <a:rPr lang="en-US" sz="1400" b="1" dirty="0" smtClean="0">
                <a:solidFill>
                  <a:srgbClr val="FF0000"/>
                </a:solidFill>
              </a:rPr>
              <a:t>inside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2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Transportation </a:t>
            </a:r>
            <a:r>
              <a:rPr lang="en-US" dirty="0"/>
              <a:t>&amp;</a:t>
            </a:r>
            <a:r>
              <a:rPr lang="en-US" dirty="0" smtClean="0"/>
              <a:t> Mining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14" y="2932571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9000" y="4879549"/>
            <a:ext cx="2733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Train – Track side controls,</a:t>
            </a:r>
            <a:br>
              <a:rPr lang="en-US" b="1" dirty="0" smtClean="0"/>
            </a:br>
            <a:r>
              <a:rPr lang="en-US" b="1" dirty="0" smtClean="0"/>
              <a:t> signaling</a:t>
            </a:r>
            <a:r>
              <a:rPr lang="en-US" b="1" dirty="0"/>
              <a:t> </a:t>
            </a:r>
            <a:r>
              <a:rPr lang="en-US" b="1" dirty="0" smtClean="0"/>
              <a:t>and surveillance </a:t>
            </a:r>
            <a:endParaRPr lang="en-US" b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826" y="2220687"/>
            <a:ext cx="3144239" cy="148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161" y="3243097"/>
            <a:ext cx="2979656" cy="167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71648" y="5018048"/>
            <a:ext cx="3760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Mining – Surveillance and monitoring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7414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064825" y="1450774"/>
            <a:ext cx="7853544" cy="4415635"/>
          </a:xfrm>
        </p:spPr>
        <p:txBody>
          <a:bodyPr/>
          <a:lstStyle/>
          <a:p>
            <a:r>
              <a:rPr lang="en-US" dirty="0" smtClean="0"/>
              <a:t>Water - Lift Stations</a:t>
            </a:r>
            <a:r>
              <a:rPr lang="en-US" dirty="0"/>
              <a:t>, </a:t>
            </a:r>
            <a:r>
              <a:rPr lang="en-US" dirty="0" smtClean="0"/>
              <a:t>Pump Controls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1704171"/>
            <a:ext cx="3953170" cy="331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06" y="3474705"/>
            <a:ext cx="4477940" cy="2509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446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5391390" y="1588898"/>
            <a:ext cx="3431976" cy="4415635"/>
          </a:xfrm>
        </p:spPr>
        <p:txBody>
          <a:bodyPr/>
          <a:lstStyle/>
          <a:p>
            <a:r>
              <a:rPr lang="en-US" dirty="0" smtClean="0"/>
              <a:t>Control systems that have no extra I/O can have signals brought directly into RAM 9000</a:t>
            </a:r>
          </a:p>
          <a:p>
            <a:r>
              <a:rPr lang="en-US" dirty="0" smtClean="0"/>
              <a:t>OEMs can connect remotely to equipment in the field to troubleshoot or update controllers</a:t>
            </a:r>
          </a:p>
          <a:p>
            <a:r>
              <a:rPr lang="en-US" dirty="0" smtClean="0"/>
              <a:t>Can provide true redundant backhaul communications and remove the risk of failure of wired only networks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4716" y="215263"/>
            <a:ext cx="8713653" cy="685800"/>
          </a:xfrm>
        </p:spPr>
        <p:txBody>
          <a:bodyPr/>
          <a:lstStyle/>
          <a:p>
            <a:r>
              <a:rPr lang="en-US" dirty="0" smtClean="0"/>
              <a:t>Other Applications</a:t>
            </a:r>
            <a:endParaRPr lang="en-US" dirty="0"/>
          </a:p>
        </p:txBody>
      </p:sp>
      <p:sp>
        <p:nvSpPr>
          <p:cNvPr id="203804" name="Text Box 28"/>
          <p:cNvSpPr txBox="1">
            <a:spLocks noChangeArrowheads="1"/>
          </p:cNvSpPr>
          <p:nvPr/>
        </p:nvSpPr>
        <p:spPr bwMode="auto">
          <a:xfrm>
            <a:off x="1919300" y="5627313"/>
            <a:ext cx="815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b="1" dirty="0">
                <a:solidFill>
                  <a:schemeClr val="tx2"/>
                </a:solidFill>
              </a:rPr>
              <a:t>E2 I/O</a:t>
            </a:r>
          </a:p>
        </p:txBody>
      </p:sp>
      <p:sp>
        <p:nvSpPr>
          <p:cNvPr id="33" name="Text Box 28"/>
          <p:cNvSpPr txBox="1">
            <a:spLocks noChangeArrowheads="1"/>
          </p:cNvSpPr>
          <p:nvPr/>
        </p:nvSpPr>
        <p:spPr bwMode="auto">
          <a:xfrm>
            <a:off x="3621925" y="5623731"/>
            <a:ext cx="815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b="1" dirty="0">
                <a:solidFill>
                  <a:schemeClr val="tx2"/>
                </a:solidFill>
              </a:rPr>
              <a:t>E2 I/O</a:t>
            </a:r>
          </a:p>
        </p:txBody>
      </p:sp>
      <p:pic>
        <p:nvPicPr>
          <p:cNvPr id="203780" name="Picture 4" descr="Switch Elimination Mo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9" t="6186" r="53949"/>
          <a:stretch>
            <a:fillRect/>
          </a:stretch>
        </p:blipFill>
        <p:spPr bwMode="auto">
          <a:xfrm>
            <a:off x="1780425" y="4490663"/>
            <a:ext cx="838200" cy="115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862" name="Picture 86" descr="Switch Elimination Mo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9" t="6186" r="53949"/>
          <a:stretch>
            <a:fillRect/>
          </a:stretch>
        </p:blipFill>
        <p:spPr bwMode="auto">
          <a:xfrm>
            <a:off x="3473422" y="4471613"/>
            <a:ext cx="838200" cy="115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856" name="Picture 8" descr="VT-UIPM-431_r_s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75" y="2957291"/>
            <a:ext cx="1295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3785" name="Line 9"/>
          <p:cNvSpPr>
            <a:spLocks noChangeShapeType="1"/>
          </p:cNvSpPr>
          <p:nvPr/>
        </p:nvSpPr>
        <p:spPr bwMode="auto">
          <a:xfrm flipV="1">
            <a:off x="476000" y="2645224"/>
            <a:ext cx="0" cy="1854963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3786" name="Line 10"/>
          <p:cNvSpPr>
            <a:spLocks noChangeShapeType="1"/>
          </p:cNvSpPr>
          <p:nvPr/>
        </p:nvSpPr>
        <p:spPr bwMode="auto">
          <a:xfrm>
            <a:off x="464125" y="2657100"/>
            <a:ext cx="4392875" cy="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3787" name="Line 11"/>
          <p:cNvSpPr>
            <a:spLocks noChangeShapeType="1"/>
          </p:cNvSpPr>
          <p:nvPr/>
        </p:nvSpPr>
        <p:spPr bwMode="auto">
          <a:xfrm>
            <a:off x="1211275" y="2657100"/>
            <a:ext cx="0" cy="45720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3790" name="Text Box 14"/>
          <p:cNvSpPr txBox="1">
            <a:spLocks noChangeArrowheads="1"/>
          </p:cNvSpPr>
          <p:nvPr/>
        </p:nvSpPr>
        <p:spPr bwMode="auto">
          <a:xfrm>
            <a:off x="4766882" y="3909668"/>
            <a:ext cx="838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>
                <a:solidFill>
                  <a:srgbClr val="0070C0"/>
                </a:solidFill>
              </a:rPr>
              <a:t>…</a:t>
            </a:r>
          </a:p>
        </p:txBody>
      </p:sp>
      <p:sp>
        <p:nvSpPr>
          <p:cNvPr id="203800" name="Text Box 24"/>
          <p:cNvSpPr txBox="1">
            <a:spLocks noChangeArrowheads="1"/>
          </p:cNvSpPr>
          <p:nvPr/>
        </p:nvSpPr>
        <p:spPr bwMode="auto">
          <a:xfrm>
            <a:off x="487875" y="3752475"/>
            <a:ext cx="1524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b="1" dirty="0">
                <a:solidFill>
                  <a:schemeClr val="tx2"/>
                </a:solidFill>
              </a:rPr>
              <a:t>VersaTRAK RTU</a:t>
            </a:r>
          </a:p>
        </p:txBody>
      </p:sp>
      <p:sp>
        <p:nvSpPr>
          <p:cNvPr id="203817" name="Text Box 41"/>
          <p:cNvSpPr txBox="1">
            <a:spLocks noChangeArrowheads="1"/>
          </p:cNvSpPr>
          <p:nvPr/>
        </p:nvSpPr>
        <p:spPr bwMode="auto">
          <a:xfrm>
            <a:off x="748699" y="2268007"/>
            <a:ext cx="14297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 b="1" dirty="0" smtClean="0">
                <a:solidFill>
                  <a:schemeClr val="tx2"/>
                </a:solidFill>
              </a:rPr>
              <a:t>PAX2C PID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203853" name="Text Box 77"/>
          <p:cNvSpPr txBox="1">
            <a:spLocks noChangeArrowheads="1"/>
          </p:cNvSpPr>
          <p:nvPr/>
        </p:nvSpPr>
        <p:spPr bwMode="auto">
          <a:xfrm>
            <a:off x="2200332" y="3800100"/>
            <a:ext cx="1365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b="1" dirty="0" smtClean="0">
                <a:solidFill>
                  <a:schemeClr val="tx2"/>
                </a:solidFill>
              </a:rPr>
              <a:t>Graphite HMI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203855" name="Text Box 79"/>
          <p:cNvSpPr txBox="1">
            <a:spLocks noChangeArrowheads="1"/>
          </p:cNvSpPr>
          <p:nvPr/>
        </p:nvSpPr>
        <p:spPr bwMode="auto">
          <a:xfrm>
            <a:off x="3565582" y="1877106"/>
            <a:ext cx="12013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b="1" dirty="0" smtClean="0">
                <a:solidFill>
                  <a:schemeClr val="tx2"/>
                </a:solidFill>
              </a:rPr>
              <a:t>RAM 9000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203858" name="Line 82"/>
          <p:cNvSpPr>
            <a:spLocks noChangeShapeType="1"/>
          </p:cNvSpPr>
          <p:nvPr/>
        </p:nvSpPr>
        <p:spPr bwMode="auto">
          <a:xfrm>
            <a:off x="464125" y="4488313"/>
            <a:ext cx="1802075" cy="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3861" name="Line 85"/>
          <p:cNvSpPr>
            <a:spLocks noChangeShapeType="1"/>
          </p:cNvSpPr>
          <p:nvPr/>
        </p:nvSpPr>
        <p:spPr bwMode="auto">
          <a:xfrm>
            <a:off x="2344710" y="4484285"/>
            <a:ext cx="1600200" cy="1615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3863" name="Line 87"/>
          <p:cNvSpPr>
            <a:spLocks noChangeShapeType="1"/>
          </p:cNvSpPr>
          <p:nvPr/>
        </p:nvSpPr>
        <p:spPr bwMode="auto">
          <a:xfrm>
            <a:off x="4079098" y="4485900"/>
            <a:ext cx="685800" cy="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717" y="1603178"/>
            <a:ext cx="474145" cy="820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632" y="3150176"/>
            <a:ext cx="924564" cy="66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3788" name="Line 12"/>
          <p:cNvSpPr>
            <a:spLocks noChangeShapeType="1"/>
          </p:cNvSpPr>
          <p:nvPr/>
        </p:nvSpPr>
        <p:spPr bwMode="auto">
          <a:xfrm>
            <a:off x="2844250" y="2657100"/>
            <a:ext cx="0" cy="493076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3789" name="Line 13"/>
          <p:cNvSpPr>
            <a:spLocks noChangeShapeType="1"/>
          </p:cNvSpPr>
          <p:nvPr/>
        </p:nvSpPr>
        <p:spPr bwMode="auto">
          <a:xfrm>
            <a:off x="4183075" y="2671388"/>
            <a:ext cx="0" cy="45720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520631" y="1484944"/>
            <a:ext cx="1910259" cy="131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420257" y="1484944"/>
            <a:ext cx="0" cy="1182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45764" y="6258296"/>
            <a:ext cx="6394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Can be a great addition to other Red Lion product applications !!!</a:t>
            </a:r>
            <a:endParaRPr lang="en-US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250298" y="4484285"/>
            <a:ext cx="0" cy="28271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362016" y="4484285"/>
            <a:ext cx="0" cy="28271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945641" y="4471613"/>
            <a:ext cx="0" cy="28271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071147" y="4471612"/>
            <a:ext cx="0" cy="28271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2141272" y="1819076"/>
            <a:ext cx="451858" cy="310537"/>
            <a:chOff x="1353091" y="2479701"/>
            <a:chExt cx="451858" cy="310537"/>
          </a:xfrm>
        </p:grpSpPr>
        <p:sp>
          <p:nvSpPr>
            <p:cNvPr id="48" name="Oval 47"/>
            <p:cNvSpPr/>
            <p:nvPr/>
          </p:nvSpPr>
          <p:spPr>
            <a:xfrm>
              <a:off x="1388532" y="2479701"/>
              <a:ext cx="302150" cy="31053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353091" y="2590183"/>
              <a:ext cx="45185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>
                  <a:solidFill>
                    <a:prstClr val="black"/>
                  </a:solidFill>
                </a:rPr>
                <a:t>Flow</a:t>
              </a:r>
            </a:p>
          </p:txBody>
        </p:sp>
        <p:sp>
          <p:nvSpPr>
            <p:cNvPr id="50" name="Freeform 49"/>
            <p:cNvSpPr/>
            <p:nvPr/>
          </p:nvSpPr>
          <p:spPr>
            <a:xfrm>
              <a:off x="1437184" y="2601346"/>
              <a:ext cx="204847" cy="29702"/>
            </a:xfrm>
            <a:custGeom>
              <a:avLst/>
              <a:gdLst>
                <a:gd name="connsiteX0" fmla="*/ 0 w 540689"/>
                <a:gd name="connsiteY0" fmla="*/ 63930 h 87801"/>
                <a:gd name="connsiteX1" fmla="*/ 166978 w 540689"/>
                <a:gd name="connsiteY1" fmla="*/ 319 h 87801"/>
                <a:gd name="connsiteX2" fmla="*/ 262393 w 540689"/>
                <a:gd name="connsiteY2" fmla="*/ 87784 h 87801"/>
                <a:gd name="connsiteX3" fmla="*/ 405517 w 540689"/>
                <a:gd name="connsiteY3" fmla="*/ 8271 h 87801"/>
                <a:gd name="connsiteX4" fmla="*/ 540689 w 540689"/>
                <a:gd name="connsiteY4" fmla="*/ 55978 h 87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689" h="87801">
                  <a:moveTo>
                    <a:pt x="0" y="63930"/>
                  </a:moveTo>
                  <a:cubicBezTo>
                    <a:pt x="61623" y="30136"/>
                    <a:pt x="123246" y="-3657"/>
                    <a:pt x="166978" y="319"/>
                  </a:cubicBezTo>
                  <a:cubicBezTo>
                    <a:pt x="210710" y="4295"/>
                    <a:pt x="222637" y="86459"/>
                    <a:pt x="262393" y="87784"/>
                  </a:cubicBezTo>
                  <a:cubicBezTo>
                    <a:pt x="302149" y="89109"/>
                    <a:pt x="359134" y="13572"/>
                    <a:pt x="405517" y="8271"/>
                  </a:cubicBezTo>
                  <a:cubicBezTo>
                    <a:pt x="451900" y="2970"/>
                    <a:pt x="540689" y="55978"/>
                    <a:pt x="540689" y="55978"/>
                  </a:cubicBezTo>
                </a:path>
              </a:pathLst>
            </a:cu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1438041" y="2576383"/>
              <a:ext cx="204847" cy="29702"/>
            </a:xfrm>
            <a:custGeom>
              <a:avLst/>
              <a:gdLst>
                <a:gd name="connsiteX0" fmla="*/ 0 w 540689"/>
                <a:gd name="connsiteY0" fmla="*/ 63930 h 87801"/>
                <a:gd name="connsiteX1" fmla="*/ 166978 w 540689"/>
                <a:gd name="connsiteY1" fmla="*/ 319 h 87801"/>
                <a:gd name="connsiteX2" fmla="*/ 262393 w 540689"/>
                <a:gd name="connsiteY2" fmla="*/ 87784 h 87801"/>
                <a:gd name="connsiteX3" fmla="*/ 405517 w 540689"/>
                <a:gd name="connsiteY3" fmla="*/ 8271 h 87801"/>
                <a:gd name="connsiteX4" fmla="*/ 540689 w 540689"/>
                <a:gd name="connsiteY4" fmla="*/ 55978 h 87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689" h="87801">
                  <a:moveTo>
                    <a:pt x="0" y="63930"/>
                  </a:moveTo>
                  <a:cubicBezTo>
                    <a:pt x="61623" y="30136"/>
                    <a:pt x="123246" y="-3657"/>
                    <a:pt x="166978" y="319"/>
                  </a:cubicBezTo>
                  <a:cubicBezTo>
                    <a:pt x="210710" y="4295"/>
                    <a:pt x="222637" y="86459"/>
                    <a:pt x="262393" y="87784"/>
                  </a:cubicBezTo>
                  <a:cubicBezTo>
                    <a:pt x="302149" y="89109"/>
                    <a:pt x="359134" y="13572"/>
                    <a:pt x="405517" y="8271"/>
                  </a:cubicBezTo>
                  <a:cubicBezTo>
                    <a:pt x="451900" y="2970"/>
                    <a:pt x="540689" y="55978"/>
                    <a:pt x="540689" y="55978"/>
                  </a:cubicBezTo>
                </a:path>
              </a:pathLst>
            </a:cu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1443162" y="2550555"/>
              <a:ext cx="204847" cy="29702"/>
            </a:xfrm>
            <a:custGeom>
              <a:avLst/>
              <a:gdLst>
                <a:gd name="connsiteX0" fmla="*/ 0 w 540689"/>
                <a:gd name="connsiteY0" fmla="*/ 63930 h 87801"/>
                <a:gd name="connsiteX1" fmla="*/ 166978 w 540689"/>
                <a:gd name="connsiteY1" fmla="*/ 319 h 87801"/>
                <a:gd name="connsiteX2" fmla="*/ 262393 w 540689"/>
                <a:gd name="connsiteY2" fmla="*/ 87784 h 87801"/>
                <a:gd name="connsiteX3" fmla="*/ 405517 w 540689"/>
                <a:gd name="connsiteY3" fmla="*/ 8271 h 87801"/>
                <a:gd name="connsiteX4" fmla="*/ 540689 w 540689"/>
                <a:gd name="connsiteY4" fmla="*/ 55978 h 87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689" h="87801">
                  <a:moveTo>
                    <a:pt x="0" y="63930"/>
                  </a:moveTo>
                  <a:cubicBezTo>
                    <a:pt x="61623" y="30136"/>
                    <a:pt x="123246" y="-3657"/>
                    <a:pt x="166978" y="319"/>
                  </a:cubicBezTo>
                  <a:cubicBezTo>
                    <a:pt x="210710" y="4295"/>
                    <a:pt x="222637" y="86459"/>
                    <a:pt x="262393" y="87784"/>
                  </a:cubicBezTo>
                  <a:cubicBezTo>
                    <a:pt x="302149" y="89109"/>
                    <a:pt x="359134" y="13572"/>
                    <a:pt x="405517" y="8271"/>
                  </a:cubicBezTo>
                  <a:cubicBezTo>
                    <a:pt x="451900" y="2970"/>
                    <a:pt x="540689" y="55978"/>
                    <a:pt x="540689" y="55978"/>
                  </a:cubicBezTo>
                </a:path>
              </a:pathLst>
            </a:cu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55" name="Straight Connector 54"/>
          <p:cNvCxnSpPr/>
          <p:nvPr/>
        </p:nvCxnSpPr>
        <p:spPr>
          <a:xfrm>
            <a:off x="2327288" y="1484944"/>
            <a:ext cx="0" cy="3103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609" y="1635822"/>
            <a:ext cx="477713" cy="729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8" name="Straight Connector 67"/>
          <p:cNvCxnSpPr/>
          <p:nvPr/>
        </p:nvCxnSpPr>
        <p:spPr>
          <a:xfrm>
            <a:off x="1529540" y="1511738"/>
            <a:ext cx="0" cy="1828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 Box 77"/>
          <p:cNvSpPr txBox="1">
            <a:spLocks noChangeArrowheads="1"/>
          </p:cNvSpPr>
          <p:nvPr/>
        </p:nvSpPr>
        <p:spPr bwMode="auto">
          <a:xfrm>
            <a:off x="1925482" y="2079468"/>
            <a:ext cx="1365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b="1" dirty="0" smtClean="0">
                <a:solidFill>
                  <a:schemeClr val="tx2"/>
                </a:solidFill>
              </a:rPr>
              <a:t>3</a:t>
            </a:r>
            <a:r>
              <a:rPr lang="en-US" sz="1600" b="1" baseline="30000" dirty="0" smtClean="0">
                <a:solidFill>
                  <a:schemeClr val="tx2"/>
                </a:solidFill>
              </a:rPr>
              <a:t>rd</a:t>
            </a:r>
            <a:r>
              <a:rPr lang="en-US" sz="1600" b="1" dirty="0" smtClean="0">
                <a:solidFill>
                  <a:schemeClr val="tx2"/>
                </a:solidFill>
              </a:rPr>
              <a:t> Party</a:t>
            </a:r>
            <a:endParaRPr lang="en-US" sz="1600" b="1" dirty="0">
              <a:solidFill>
                <a:schemeClr val="tx2"/>
              </a:solidFill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149" y="3065225"/>
            <a:ext cx="797852" cy="79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Text Box 79"/>
          <p:cNvSpPr txBox="1">
            <a:spLocks noChangeArrowheads="1"/>
          </p:cNvSpPr>
          <p:nvPr/>
        </p:nvSpPr>
        <p:spPr bwMode="auto">
          <a:xfrm>
            <a:off x="3855525" y="3853992"/>
            <a:ext cx="62141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b="1" dirty="0" smtClean="0">
                <a:solidFill>
                  <a:schemeClr val="tx2"/>
                </a:solidFill>
              </a:rPr>
              <a:t>DSP</a:t>
            </a:r>
            <a:endParaRPr lang="en-US" sz="1600" b="1" dirty="0">
              <a:solidFill>
                <a:schemeClr val="tx2"/>
              </a:solidFill>
            </a:endParaRPr>
          </a:p>
        </p:txBody>
      </p:sp>
      <p:pic>
        <p:nvPicPr>
          <p:cNvPr id="7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30255">
            <a:off x="3676649" y="1211998"/>
            <a:ext cx="292064" cy="610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3854" name="Line 78"/>
          <p:cNvSpPr>
            <a:spLocks noChangeShapeType="1"/>
          </p:cNvSpPr>
          <p:nvPr/>
        </p:nvSpPr>
        <p:spPr bwMode="auto">
          <a:xfrm>
            <a:off x="3313200" y="2046383"/>
            <a:ext cx="0" cy="610717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3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701746" y="386022"/>
            <a:ext cx="7772400" cy="685800"/>
          </a:xfrm>
          <a:prstGeom prst="rect">
            <a:avLst/>
          </a:prstGeom>
        </p:spPr>
        <p:txBody>
          <a:bodyPr/>
          <a:lstStyle/>
          <a:p>
            <a:r>
              <a:rPr lang="en-US" sz="3600" b="1" dirty="0" smtClean="0"/>
              <a:t>Competitive Comparison</a:t>
            </a:r>
            <a:endParaRPr lang="en-US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" y="1318832"/>
            <a:ext cx="9133376" cy="3921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955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RAM-9701		4G LTE, 1 Ethernet Port</a:t>
            </a:r>
          </a:p>
          <a:p>
            <a:endParaRPr lang="en-US" dirty="0"/>
          </a:p>
          <a:p>
            <a:r>
              <a:rPr lang="en-US" dirty="0"/>
              <a:t>RAM-9711		4G LTE, 2 Ethernet Ports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RAM-9731		4G LTE, 2 Ethernet Ports, Wi-Fi option*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/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Available </a:t>
            </a:r>
            <a:r>
              <a:rPr lang="en-US" dirty="0">
                <a:solidFill>
                  <a:schemeClr val="accent1"/>
                </a:solidFill>
              </a:rPr>
              <a:t>with AT&amp;T Certified and Generic cellular configurations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 algn="r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                                            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 </a:t>
            </a:r>
            <a:r>
              <a:rPr lang="en-US" dirty="0" smtClean="0">
                <a:latin typeface="+mn-lt"/>
              </a:rPr>
              <a:t>9000</a:t>
            </a:r>
            <a:r>
              <a:rPr lang="en-US" dirty="0" smtClean="0"/>
              <a:t> Models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205121"/>
            <a:ext cx="23084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* </a:t>
            </a:r>
            <a:r>
              <a:rPr lang="en-US" sz="2000" b="1" i="1" dirty="0" smtClean="0"/>
              <a:t>Future Availability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179567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en-US" dirty="0" smtClean="0"/>
              <a:t>4G LTE With Fallback to 3G and 2G</a:t>
            </a:r>
          </a:p>
          <a:p>
            <a:r>
              <a:rPr lang="en-US" dirty="0" smtClean="0"/>
              <a:t>RS-485 and RS-232 Serial Ports</a:t>
            </a:r>
          </a:p>
          <a:p>
            <a:r>
              <a:rPr lang="en-US" dirty="0" smtClean="0"/>
              <a:t>1 or 2 Ethernet Port Models</a:t>
            </a:r>
          </a:p>
          <a:p>
            <a:pPr lvl="0"/>
            <a:r>
              <a:rPr lang="en-US" dirty="0" smtClean="0"/>
              <a:t>2 Digital Inputs and 3 Analog Inputs</a:t>
            </a:r>
          </a:p>
          <a:p>
            <a:pPr lvl="0"/>
            <a:r>
              <a:rPr lang="en-US" dirty="0" smtClean="0"/>
              <a:t>2 Digital Outputs and 1 Relay</a:t>
            </a:r>
          </a:p>
          <a:p>
            <a:pPr lvl="0"/>
            <a:r>
              <a:rPr lang="en-US" dirty="0" smtClean="0"/>
              <a:t>Active GPS for asset location info</a:t>
            </a:r>
          </a:p>
          <a:p>
            <a:pPr lvl="0"/>
            <a:r>
              <a:rPr lang="en-US" dirty="0" smtClean="0"/>
              <a:t>Optional Wi-Fi</a:t>
            </a:r>
          </a:p>
          <a:p>
            <a:pPr lvl="0"/>
            <a:r>
              <a:rPr lang="en-US" dirty="0" smtClean="0"/>
              <a:t>UL Class 1, Div. 2, Groups A,B,C &amp; D</a:t>
            </a:r>
          </a:p>
          <a:p>
            <a:pPr lvl="0"/>
            <a:r>
              <a:rPr lang="en-US" dirty="0" smtClean="0"/>
              <a:t>ATEX and IEC Ex (Pending)</a:t>
            </a:r>
          </a:p>
          <a:p>
            <a:pPr lvl="0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 </a:t>
            </a:r>
            <a:r>
              <a:rPr lang="en-US" dirty="0" smtClean="0">
                <a:latin typeface="+mn-lt"/>
              </a:rPr>
              <a:t>9000 </a:t>
            </a:r>
            <a:r>
              <a:rPr lang="en-US" dirty="0" smtClean="0"/>
              <a:t>Features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1" t="17839" r="31838" b="18512"/>
          <a:stretch/>
        </p:blipFill>
        <p:spPr bwMode="auto">
          <a:xfrm>
            <a:off x="6079018" y="1700577"/>
            <a:ext cx="2779231" cy="3461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537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 </a:t>
            </a:r>
            <a:r>
              <a:rPr lang="en-US" dirty="0" smtClean="0">
                <a:latin typeface="+mn-lt"/>
              </a:rPr>
              <a:t>9000</a:t>
            </a:r>
            <a:r>
              <a:rPr lang="en-US" dirty="0" smtClean="0"/>
              <a:t> Overview</a:t>
            </a:r>
            <a:endParaRPr lang="en-US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928" y="1392862"/>
            <a:ext cx="3060520" cy="529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194386" y="4279248"/>
            <a:ext cx="976326" cy="29275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1441" y="4017638"/>
            <a:ext cx="20929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I/O connections with</a:t>
            </a:r>
            <a:br>
              <a:rPr lang="en-US" sz="1400" b="1" dirty="0" smtClean="0"/>
            </a:br>
            <a:r>
              <a:rPr lang="en-US" sz="1400" b="1" dirty="0" smtClean="0"/>
              <a:t>removable terminal block</a:t>
            </a:r>
            <a:endParaRPr lang="en-US" sz="1400" b="1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237019" y="4041389"/>
            <a:ext cx="1068778" cy="32898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750130" y="4041389"/>
            <a:ext cx="1555667" cy="19512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305797" y="3779779"/>
            <a:ext cx="12933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1 or 2 Ethernet</a:t>
            </a:r>
            <a:br>
              <a:rPr lang="en-US" sz="1400" b="1" dirty="0" smtClean="0"/>
            </a:br>
            <a:r>
              <a:rPr lang="en-US" sz="1400" b="1" dirty="0" smtClean="0"/>
              <a:t>ports</a:t>
            </a:r>
            <a:endParaRPr lang="en-US" sz="1400" b="1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5771408" y="6246421"/>
            <a:ext cx="617517" cy="1187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243449" y="5972936"/>
            <a:ext cx="1133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GPS antenna</a:t>
            </a:r>
            <a:br>
              <a:rPr lang="en-US" sz="1400" b="1" dirty="0" smtClean="0"/>
            </a:br>
            <a:r>
              <a:rPr lang="en-US" sz="1400" b="1" dirty="0" smtClean="0"/>
              <a:t>connector</a:t>
            </a:r>
            <a:endParaRPr 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107193" y="4985305"/>
            <a:ext cx="1405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Cellular antenna</a:t>
            </a:r>
            <a:br>
              <a:rPr lang="en-US" sz="1400" b="1" dirty="0" smtClean="0"/>
            </a:br>
            <a:r>
              <a:rPr lang="en-US" sz="1400" b="1" dirty="0" smtClean="0"/>
              <a:t>connector</a:t>
            </a:r>
            <a:endParaRPr lang="en-US" sz="1400" b="1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5771408" y="5246915"/>
            <a:ext cx="534389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216825" y="1848240"/>
            <a:ext cx="16459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2</a:t>
            </a:r>
            <a:r>
              <a:rPr lang="en-US" sz="1400" b="1" baseline="30000" dirty="0" smtClean="0"/>
              <a:t>nd</a:t>
            </a:r>
            <a:r>
              <a:rPr lang="en-US" sz="1400" b="1" dirty="0" smtClean="0"/>
              <a:t> cellular antenna</a:t>
            </a:r>
            <a:br>
              <a:rPr lang="en-US" sz="1400" b="1" dirty="0" smtClean="0"/>
            </a:br>
            <a:r>
              <a:rPr lang="en-US" sz="1400" b="1" dirty="0" smtClean="0"/>
              <a:t>connector</a:t>
            </a:r>
            <a:endParaRPr lang="en-US" sz="1400" b="1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5771409" y="2109850"/>
            <a:ext cx="617516" cy="9896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410184" y="2744647"/>
            <a:ext cx="1230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Wi-Fi antenna</a:t>
            </a:r>
            <a:br>
              <a:rPr lang="en-US" sz="1400" b="1" dirty="0" smtClean="0"/>
            </a:br>
            <a:r>
              <a:rPr lang="en-US" sz="1400" b="1" dirty="0" smtClean="0"/>
              <a:t>connector</a:t>
            </a:r>
            <a:endParaRPr lang="en-US" sz="1400" b="1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5771408" y="3006257"/>
            <a:ext cx="638776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46809" y="5463038"/>
            <a:ext cx="15006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RS-232 serial port</a:t>
            </a:r>
            <a:endParaRPr lang="en-US" sz="1400" b="1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2320162" y="5616926"/>
            <a:ext cx="2429968" cy="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358931" y="3267867"/>
            <a:ext cx="1007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USB device</a:t>
            </a:r>
            <a:br>
              <a:rPr lang="en-US" sz="1400" b="1" dirty="0" smtClean="0"/>
            </a:br>
            <a:r>
              <a:rPr lang="en-US" sz="1400" b="1" dirty="0" smtClean="0"/>
              <a:t>port</a:t>
            </a:r>
            <a:endParaRPr lang="en-US" sz="1400" b="1" dirty="0"/>
          </a:p>
        </p:txBody>
      </p:sp>
      <p:cxnSp>
        <p:nvCxnSpPr>
          <p:cNvPr id="36" name="Straight Arrow Connector 35"/>
          <p:cNvCxnSpPr/>
          <p:nvPr/>
        </p:nvCxnSpPr>
        <p:spPr>
          <a:xfrm flipH="1" flipV="1">
            <a:off x="5527963" y="3431969"/>
            <a:ext cx="1830968" cy="9750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067692" y="1325020"/>
            <a:ext cx="15006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RS-485 serial port</a:t>
            </a:r>
            <a:endParaRPr lang="en-US" sz="1400" b="1" dirty="0"/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5617029" y="1478909"/>
            <a:ext cx="477914" cy="1538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201423" y="1448878"/>
            <a:ext cx="17344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Dual power connections</a:t>
            </a:r>
            <a:br>
              <a:rPr lang="en-US" sz="1400" b="1" dirty="0" smtClean="0"/>
            </a:br>
            <a:r>
              <a:rPr lang="en-US" sz="1400" b="1" dirty="0" smtClean="0"/>
              <a:t>24VDC</a:t>
            </a:r>
            <a:endParaRPr lang="en-US" sz="1400" b="1" dirty="0"/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2550664" y="1632797"/>
            <a:ext cx="984482" cy="13968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011270" y="5902532"/>
            <a:ext cx="152663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Received Signal</a:t>
            </a:r>
            <a:br>
              <a:rPr lang="en-US" sz="1400" b="1" dirty="0" smtClean="0"/>
            </a:br>
            <a:r>
              <a:rPr lang="en-US" sz="1400" b="1" dirty="0" smtClean="0"/>
              <a:t>Strength Indicator</a:t>
            </a:r>
            <a:br>
              <a:rPr lang="en-US" sz="1400" b="1" dirty="0" smtClean="0"/>
            </a:br>
            <a:r>
              <a:rPr lang="en-US" sz="1400" b="1" dirty="0" smtClean="0"/>
              <a:t>(RSSI)</a:t>
            </a:r>
            <a:endParaRPr lang="en-US" sz="1400" b="1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2530500" y="6319364"/>
            <a:ext cx="1708991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325121" y="3366217"/>
            <a:ext cx="11419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Reset button</a:t>
            </a:r>
            <a:endParaRPr lang="en-US" sz="1400" b="1" dirty="0"/>
          </a:p>
        </p:txBody>
      </p:sp>
      <p:cxnSp>
        <p:nvCxnSpPr>
          <p:cNvPr id="48" name="Straight Arrow Connector 47"/>
          <p:cNvCxnSpPr>
            <a:stCxn id="46" idx="3"/>
          </p:cNvCxnSpPr>
          <p:nvPr/>
        </p:nvCxnSpPr>
        <p:spPr>
          <a:xfrm flipV="1">
            <a:off x="2467101" y="3006257"/>
            <a:ext cx="2615538" cy="51384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057888" y="2590758"/>
            <a:ext cx="1433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Power indicators</a:t>
            </a:r>
            <a:endParaRPr lang="en-US" sz="1400" b="1" dirty="0"/>
          </a:p>
        </p:txBody>
      </p:sp>
      <p:cxnSp>
        <p:nvCxnSpPr>
          <p:cNvPr id="52" name="Straight Arrow Connector 51"/>
          <p:cNvCxnSpPr>
            <a:stCxn id="50" idx="3"/>
          </p:cNvCxnSpPr>
          <p:nvPr/>
        </p:nvCxnSpPr>
        <p:spPr>
          <a:xfrm>
            <a:off x="2491294" y="2744647"/>
            <a:ext cx="1451314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50" idx="3"/>
          </p:cNvCxnSpPr>
          <p:nvPr/>
        </p:nvCxnSpPr>
        <p:spPr>
          <a:xfrm>
            <a:off x="2491294" y="2744647"/>
            <a:ext cx="1451314" cy="1538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21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RAM </a:t>
            </a:r>
            <a:r>
              <a:rPr lang="en-US" dirty="0" smtClean="0">
                <a:latin typeface="+mn-lt"/>
              </a:rPr>
              <a:t>9000</a:t>
            </a:r>
            <a:r>
              <a:rPr lang="en-US" dirty="0" smtClean="0"/>
              <a:t> Overview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04" y="1332032"/>
            <a:ext cx="1962263" cy="3396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695" y="3163383"/>
            <a:ext cx="2124075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2492576" y="4653885"/>
            <a:ext cx="505806" cy="795648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5039795" y="2374732"/>
            <a:ext cx="296587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Battery and cellular</a:t>
            </a:r>
            <a:b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Subscriber Information Module (SIM)</a:t>
            </a:r>
            <a:b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are located on bottom of unit</a:t>
            </a:r>
          </a:p>
        </p:txBody>
      </p:sp>
      <p:cxnSp>
        <p:nvCxnSpPr>
          <p:cNvPr id="19" name="Straight Connector 18"/>
          <p:cNvCxnSpPr>
            <a:endCxn id="9" idx="1"/>
          </p:cNvCxnSpPr>
          <p:nvPr/>
        </p:nvCxnSpPr>
        <p:spPr>
          <a:xfrm flipV="1">
            <a:off x="2987749" y="4387346"/>
            <a:ext cx="2472946" cy="105155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64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Reliable operation in extreme conditions with -40° to 75°C operating temperature range*</a:t>
            </a:r>
          </a:p>
          <a:p>
            <a:r>
              <a:rPr lang="en-US" dirty="0" smtClean="0"/>
              <a:t>Supports varying field power 8-30 VDC (12 or 24 VDC nominal)</a:t>
            </a:r>
          </a:p>
          <a:p>
            <a:pPr lvl="0"/>
            <a:r>
              <a:rPr lang="en-US" dirty="0" smtClean="0"/>
              <a:t>Features DIN rail and panel mounting for diverse applications</a:t>
            </a:r>
          </a:p>
          <a:p>
            <a:pPr lvl="0"/>
            <a:r>
              <a:rPr lang="en-US" dirty="0" smtClean="0"/>
              <a:t>Built to withstand industrial environments offering shock, vibration, humidity and electrical safety certifications:</a:t>
            </a:r>
          </a:p>
          <a:p>
            <a:pPr lvl="1"/>
            <a:r>
              <a:rPr lang="en-US" dirty="0" smtClean="0"/>
              <a:t>IEC60068-2-27</a:t>
            </a:r>
          </a:p>
          <a:p>
            <a:pPr lvl="1"/>
            <a:r>
              <a:rPr lang="en-US" dirty="0" smtClean="0"/>
              <a:t>IEC6008-2-6</a:t>
            </a:r>
          </a:p>
          <a:p>
            <a:pPr lvl="1"/>
            <a:r>
              <a:rPr lang="en-US" dirty="0" smtClean="0"/>
              <a:t>5% to 95% Non-Condensing</a:t>
            </a:r>
          </a:p>
          <a:p>
            <a:pPr lvl="1"/>
            <a:r>
              <a:rPr lang="en-US" dirty="0" smtClean="0"/>
              <a:t>UL508/CSA22.2/14, (CUL): IEC61010‐1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 </a:t>
            </a:r>
            <a:r>
              <a:rPr lang="en-US" dirty="0" smtClean="0">
                <a:latin typeface="+mn-lt"/>
              </a:rPr>
              <a:t>9000</a:t>
            </a:r>
            <a:r>
              <a:rPr lang="en-US" dirty="0" smtClean="0"/>
              <a:t> Overview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205121"/>
            <a:ext cx="46456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* </a:t>
            </a:r>
            <a:r>
              <a:rPr lang="en-US" sz="2000" b="1" i="1" dirty="0" smtClean="0"/>
              <a:t>Consult product manual for more details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81352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lvl="0" indent="0">
              <a:buNone/>
              <a:defRPr/>
            </a:pPr>
            <a:r>
              <a:rPr lang="en-US" dirty="0">
                <a:solidFill>
                  <a:schemeClr val="accent1"/>
                </a:solidFill>
              </a:rPr>
              <a:t>Future releases will feature:</a:t>
            </a:r>
          </a:p>
          <a:p>
            <a:pPr lvl="0">
              <a:defRPr/>
            </a:pPr>
            <a:r>
              <a:rPr lang="en-US" dirty="0">
                <a:solidFill>
                  <a:sysClr val="windowText" lastClr="000000"/>
                </a:solidFill>
              </a:rPr>
              <a:t>More certified cellular carrier specific devices</a:t>
            </a:r>
          </a:p>
          <a:p>
            <a:pPr lvl="0">
              <a:defRPr/>
            </a:pPr>
            <a:r>
              <a:rPr lang="en-US" dirty="0">
                <a:solidFill>
                  <a:sysClr val="windowText" lastClr="000000"/>
                </a:solidFill>
              </a:rPr>
              <a:t>SMS text messaging</a:t>
            </a:r>
          </a:p>
          <a:p>
            <a:pPr lvl="0">
              <a:defRPr/>
            </a:pPr>
            <a:r>
              <a:rPr lang="en-US" dirty="0">
                <a:solidFill>
                  <a:sysClr val="windowText" lastClr="000000"/>
                </a:solidFill>
              </a:rPr>
              <a:t>SD card support for data logging or configuration upload/download</a:t>
            </a:r>
          </a:p>
          <a:p>
            <a:pPr lvl="0">
              <a:defRPr/>
            </a:pPr>
            <a:r>
              <a:rPr lang="en-US" dirty="0"/>
              <a:t>Support for SIM2 slot to allow multiple cellular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account/carrier </a:t>
            </a:r>
            <a:r>
              <a:rPr lang="en-US" dirty="0"/>
              <a:t>usage</a:t>
            </a:r>
          </a:p>
          <a:p>
            <a:pPr lvl="0">
              <a:defRPr/>
            </a:pPr>
            <a:r>
              <a:rPr lang="en-US" dirty="0">
                <a:solidFill>
                  <a:sysClr val="windowText" lastClr="000000"/>
                </a:solidFill>
              </a:rPr>
              <a:t>Support for USB host port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RAM </a:t>
            </a:r>
            <a:r>
              <a:rPr lang="en-US" smtClean="0">
                <a:latin typeface="+mn-lt"/>
              </a:rPr>
              <a:t>9000</a:t>
            </a:r>
            <a:r>
              <a:rPr lang="en-US" smtClean="0"/>
              <a:t> Overview</a:t>
            </a:r>
            <a:endParaRPr lang="en-US" dirty="0"/>
          </a:p>
        </p:txBody>
      </p:sp>
      <p:sp>
        <p:nvSpPr>
          <p:cNvPr id="3" name="Text Placeholder 1"/>
          <p:cNvSpPr txBox="1">
            <a:spLocks/>
          </p:cNvSpPr>
          <p:nvPr/>
        </p:nvSpPr>
        <p:spPr>
          <a:xfrm>
            <a:off x="1064825" y="1961399"/>
            <a:ext cx="7853544" cy="35781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sz="2200" b="1" i="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800100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SzTx/>
              <a:buFont typeface="Wingdings" charset="2"/>
              <a:buChar char="§"/>
              <a:tabLst/>
              <a:defRPr/>
            </a:pP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Sz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Helvetica"/>
            </a:endParaRPr>
          </a:p>
          <a:p>
            <a:pPr marL="285750" marR="0" lvl="1" indent="0" algn="l" defTabSz="914400" rtl="0" eaLnBrk="1" fontAlgn="auto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Lucida Grande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SzTx/>
              <a:buFont typeface="Wingdings" charset="2"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52387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76B21C4E-D65A-4C0C-B1A4-15A74460C76B" descr="6C842972-2967-489C-9D99-7A1AF422B57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8" r="12391"/>
          <a:stretch/>
        </p:blipFill>
        <p:spPr bwMode="auto">
          <a:xfrm>
            <a:off x="1157886" y="1295319"/>
            <a:ext cx="6858000" cy="48396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Graphical User Interface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93511" y="5071731"/>
            <a:ext cx="49867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New streamlined graphical user interface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93866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76B21C4E-D65A-4C0C-B1A4-15A74460C76B" descr="6C842972-2967-489C-9D99-7A1AF422B57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8" r="12391"/>
          <a:stretch/>
        </p:blipFill>
        <p:spPr bwMode="auto">
          <a:xfrm>
            <a:off x="1157886" y="1295319"/>
            <a:ext cx="6858000" cy="48396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Graphical User Interface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3292" y="5082363"/>
            <a:ext cx="65871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New EZ Config Wizard for easy setup and configuration</a:t>
            </a:r>
            <a:endParaRPr lang="en-US" sz="2200" b="1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327451" y="2009553"/>
            <a:ext cx="2488019" cy="307281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307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8DDC754D-DE75-478B-89C7-671DABBE6C56" descr="194A2C14-E3FD-4F24-A6DE-B730AFC2B37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7" r="18806"/>
          <a:stretch/>
        </p:blipFill>
        <p:spPr bwMode="auto">
          <a:xfrm>
            <a:off x="1107535" y="1288962"/>
            <a:ext cx="7258689" cy="46227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Graphical User Interface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07891" y="4866919"/>
            <a:ext cx="66579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New help descriptions to guide users through the setup</a:t>
            </a:r>
            <a:endParaRPr lang="en-US" sz="2200" b="1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476307" y="2307265"/>
            <a:ext cx="1743740" cy="255965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66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d Lion">
  <a:themeElements>
    <a:clrScheme name="Red Lion Colors">
      <a:dk1>
        <a:sysClr val="windowText" lastClr="000000"/>
      </a:dk1>
      <a:lt1>
        <a:sysClr val="window" lastClr="FFFFFF"/>
      </a:lt1>
      <a:dk2>
        <a:srgbClr val="A5A5A5"/>
      </a:dk2>
      <a:lt2>
        <a:srgbClr val="E9E7EC"/>
      </a:lt2>
      <a:accent1>
        <a:srgbClr val="E10535"/>
      </a:accent1>
      <a:accent2>
        <a:srgbClr val="4F81BD"/>
      </a:accent2>
      <a:accent3>
        <a:srgbClr val="9BBB59"/>
      </a:accent3>
      <a:accent4>
        <a:srgbClr val="7E61B1"/>
      </a:accent4>
      <a:accent5>
        <a:srgbClr val="4BACC6"/>
      </a:accent5>
      <a:accent6>
        <a:srgbClr val="F79646"/>
      </a:accent6>
      <a:hlink>
        <a:srgbClr val="E10535"/>
      </a:hlink>
      <a:folHlink>
        <a:srgbClr val="E10535"/>
      </a:folHlink>
    </a:clrScheme>
    <a:fontScheme name="Red Lion">
      <a:majorFont>
        <a:latin typeface="Corbel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rgbClr val="C000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1_Red Lion Beta">
  <a:themeElements>
    <a:clrScheme name="Red Lion Colors">
      <a:dk1>
        <a:sysClr val="windowText" lastClr="000000"/>
      </a:dk1>
      <a:lt1>
        <a:sysClr val="window" lastClr="FFFFFF"/>
      </a:lt1>
      <a:dk2>
        <a:srgbClr val="A5A5A5"/>
      </a:dk2>
      <a:lt2>
        <a:srgbClr val="E9E7EC"/>
      </a:lt2>
      <a:accent1>
        <a:srgbClr val="E10535"/>
      </a:accent1>
      <a:accent2>
        <a:srgbClr val="4F81BD"/>
      </a:accent2>
      <a:accent3>
        <a:srgbClr val="9BBB59"/>
      </a:accent3>
      <a:accent4>
        <a:srgbClr val="7E61B1"/>
      </a:accent4>
      <a:accent5>
        <a:srgbClr val="4BACC6"/>
      </a:accent5>
      <a:accent6>
        <a:srgbClr val="F79646"/>
      </a:accent6>
      <a:hlink>
        <a:srgbClr val="E10535"/>
      </a:hlink>
      <a:folHlink>
        <a:srgbClr val="E10535"/>
      </a:folHlink>
    </a:clrScheme>
    <a:fontScheme name="Red Lion">
      <a:majorFont>
        <a:latin typeface="Corbel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_Red Lion Beta">
  <a:themeElements>
    <a:clrScheme name="Red Lion Colors">
      <a:dk1>
        <a:sysClr val="windowText" lastClr="000000"/>
      </a:dk1>
      <a:lt1>
        <a:sysClr val="window" lastClr="FFFFFF"/>
      </a:lt1>
      <a:dk2>
        <a:srgbClr val="A5A5A5"/>
      </a:dk2>
      <a:lt2>
        <a:srgbClr val="E9E7EC"/>
      </a:lt2>
      <a:accent1>
        <a:srgbClr val="E10535"/>
      </a:accent1>
      <a:accent2>
        <a:srgbClr val="4F81BD"/>
      </a:accent2>
      <a:accent3>
        <a:srgbClr val="9BBB59"/>
      </a:accent3>
      <a:accent4>
        <a:srgbClr val="7E61B1"/>
      </a:accent4>
      <a:accent5>
        <a:srgbClr val="4BACC6"/>
      </a:accent5>
      <a:accent6>
        <a:srgbClr val="F79646"/>
      </a:accent6>
      <a:hlink>
        <a:srgbClr val="E10535"/>
      </a:hlink>
      <a:folHlink>
        <a:srgbClr val="E10535"/>
      </a:folHlink>
    </a:clrScheme>
    <a:fontScheme name="Red Lion">
      <a:majorFont>
        <a:latin typeface="Corbel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_Red Lion">
  <a:themeElements>
    <a:clrScheme name="Red Lion Colors">
      <a:dk1>
        <a:sysClr val="windowText" lastClr="000000"/>
      </a:dk1>
      <a:lt1>
        <a:sysClr val="window" lastClr="FFFFFF"/>
      </a:lt1>
      <a:dk2>
        <a:srgbClr val="A5A5A5"/>
      </a:dk2>
      <a:lt2>
        <a:srgbClr val="E9E7EC"/>
      </a:lt2>
      <a:accent1>
        <a:srgbClr val="E10535"/>
      </a:accent1>
      <a:accent2>
        <a:srgbClr val="4F81BD"/>
      </a:accent2>
      <a:accent3>
        <a:srgbClr val="9BBB59"/>
      </a:accent3>
      <a:accent4>
        <a:srgbClr val="7E61B1"/>
      </a:accent4>
      <a:accent5>
        <a:srgbClr val="4BACC6"/>
      </a:accent5>
      <a:accent6>
        <a:srgbClr val="F79646"/>
      </a:accent6>
      <a:hlink>
        <a:srgbClr val="E10535"/>
      </a:hlink>
      <a:folHlink>
        <a:srgbClr val="E10535"/>
      </a:folHlink>
    </a:clrScheme>
    <a:fontScheme name="Red Lion">
      <a:majorFont>
        <a:latin typeface="Corbel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3_Red Lion">
  <a:themeElements>
    <a:clrScheme name="Red Lion Colors">
      <a:dk1>
        <a:sysClr val="windowText" lastClr="000000"/>
      </a:dk1>
      <a:lt1>
        <a:sysClr val="window" lastClr="FFFFFF"/>
      </a:lt1>
      <a:dk2>
        <a:srgbClr val="A5A5A5"/>
      </a:dk2>
      <a:lt2>
        <a:srgbClr val="E9E7EC"/>
      </a:lt2>
      <a:accent1>
        <a:srgbClr val="E10535"/>
      </a:accent1>
      <a:accent2>
        <a:srgbClr val="4F81BD"/>
      </a:accent2>
      <a:accent3>
        <a:srgbClr val="9BBB59"/>
      </a:accent3>
      <a:accent4>
        <a:srgbClr val="7E61B1"/>
      </a:accent4>
      <a:accent5>
        <a:srgbClr val="4BACC6"/>
      </a:accent5>
      <a:accent6>
        <a:srgbClr val="F79646"/>
      </a:accent6>
      <a:hlink>
        <a:srgbClr val="E10535"/>
      </a:hlink>
      <a:folHlink>
        <a:srgbClr val="E10535"/>
      </a:folHlink>
    </a:clrScheme>
    <a:fontScheme name="Red Lion">
      <a:majorFont>
        <a:latin typeface="Corbel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4_Red Lion">
  <a:themeElements>
    <a:clrScheme name="Red Lion Colors">
      <a:dk1>
        <a:sysClr val="windowText" lastClr="000000"/>
      </a:dk1>
      <a:lt1>
        <a:sysClr val="window" lastClr="FFFFFF"/>
      </a:lt1>
      <a:dk2>
        <a:srgbClr val="A5A5A5"/>
      </a:dk2>
      <a:lt2>
        <a:srgbClr val="E9E7EC"/>
      </a:lt2>
      <a:accent1>
        <a:srgbClr val="E10535"/>
      </a:accent1>
      <a:accent2>
        <a:srgbClr val="4F81BD"/>
      </a:accent2>
      <a:accent3>
        <a:srgbClr val="9BBB59"/>
      </a:accent3>
      <a:accent4>
        <a:srgbClr val="7E61B1"/>
      </a:accent4>
      <a:accent5>
        <a:srgbClr val="4BACC6"/>
      </a:accent5>
      <a:accent6>
        <a:srgbClr val="F79646"/>
      </a:accent6>
      <a:hlink>
        <a:srgbClr val="E10535"/>
      </a:hlink>
      <a:folHlink>
        <a:srgbClr val="E10535"/>
      </a:folHlink>
    </a:clrScheme>
    <a:fontScheme name="Red Lion">
      <a:majorFont>
        <a:latin typeface="Corbel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5_Red Lion">
  <a:themeElements>
    <a:clrScheme name="Red Lion Colors">
      <a:dk1>
        <a:sysClr val="windowText" lastClr="000000"/>
      </a:dk1>
      <a:lt1>
        <a:sysClr val="window" lastClr="FFFFFF"/>
      </a:lt1>
      <a:dk2>
        <a:srgbClr val="A5A5A5"/>
      </a:dk2>
      <a:lt2>
        <a:srgbClr val="E9E7EC"/>
      </a:lt2>
      <a:accent1>
        <a:srgbClr val="E10535"/>
      </a:accent1>
      <a:accent2>
        <a:srgbClr val="4F81BD"/>
      </a:accent2>
      <a:accent3>
        <a:srgbClr val="9BBB59"/>
      </a:accent3>
      <a:accent4>
        <a:srgbClr val="7E61B1"/>
      </a:accent4>
      <a:accent5>
        <a:srgbClr val="4BACC6"/>
      </a:accent5>
      <a:accent6>
        <a:srgbClr val="F79646"/>
      </a:accent6>
      <a:hlink>
        <a:srgbClr val="E10535"/>
      </a:hlink>
      <a:folHlink>
        <a:srgbClr val="E10535"/>
      </a:folHlink>
    </a:clrScheme>
    <a:fontScheme name="Red Lion">
      <a:majorFont>
        <a:latin typeface="Corbel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2_Title and Close">
  <a:themeElements>
    <a:clrScheme name="Red Lion Colors">
      <a:dk1>
        <a:sysClr val="windowText" lastClr="000000"/>
      </a:dk1>
      <a:lt1>
        <a:sysClr val="window" lastClr="FFFFFF"/>
      </a:lt1>
      <a:dk2>
        <a:srgbClr val="604897"/>
      </a:dk2>
      <a:lt2>
        <a:srgbClr val="E9E7EC"/>
      </a:lt2>
      <a:accent1>
        <a:srgbClr val="E10535"/>
      </a:accent1>
      <a:accent2>
        <a:srgbClr val="4F81BD"/>
      </a:accent2>
      <a:accent3>
        <a:srgbClr val="9BBB59"/>
      </a:accent3>
      <a:accent4>
        <a:srgbClr val="7E61B1"/>
      </a:accent4>
      <a:accent5>
        <a:srgbClr val="4BACC6"/>
      </a:accent5>
      <a:accent6>
        <a:srgbClr val="F79646"/>
      </a:accent6>
      <a:hlink>
        <a:srgbClr val="E10535"/>
      </a:hlink>
      <a:folHlink>
        <a:srgbClr val="E10535"/>
      </a:folHlink>
    </a:clrScheme>
    <a:fontScheme name="Red Lion Sans">
      <a:majorFont>
        <a:latin typeface="Corbel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Red Lion Colors">
      <a:dk1>
        <a:sysClr val="windowText" lastClr="000000"/>
      </a:dk1>
      <a:lt1>
        <a:sysClr val="window" lastClr="FFFFFF"/>
      </a:lt1>
      <a:dk2>
        <a:srgbClr val="604897"/>
      </a:dk2>
      <a:lt2>
        <a:srgbClr val="E9E7EC"/>
      </a:lt2>
      <a:accent1>
        <a:srgbClr val="E82446"/>
      </a:accent1>
      <a:accent2>
        <a:srgbClr val="4F81BD"/>
      </a:accent2>
      <a:accent3>
        <a:srgbClr val="9BBB59"/>
      </a:accent3>
      <a:accent4>
        <a:srgbClr val="7E61B1"/>
      </a:accent4>
      <a:accent5>
        <a:srgbClr val="4BACC6"/>
      </a:accent5>
      <a:accent6>
        <a:srgbClr val="F79646"/>
      </a:accent6>
      <a:hlink>
        <a:srgbClr val="E82446"/>
      </a:hlink>
      <a:folHlink>
        <a:srgbClr val="E82446"/>
      </a:folHlink>
    </a:clrScheme>
    <a:fontScheme name="Red Lion Sans">
      <a:majorFont>
        <a:latin typeface="Corbel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Red Lion Colors">
      <a:dk1>
        <a:sysClr val="windowText" lastClr="000000"/>
      </a:dk1>
      <a:lt1>
        <a:sysClr val="window" lastClr="FFFFFF"/>
      </a:lt1>
      <a:dk2>
        <a:srgbClr val="604897"/>
      </a:dk2>
      <a:lt2>
        <a:srgbClr val="E9E7EC"/>
      </a:lt2>
      <a:accent1>
        <a:srgbClr val="E82446"/>
      </a:accent1>
      <a:accent2>
        <a:srgbClr val="4F81BD"/>
      </a:accent2>
      <a:accent3>
        <a:srgbClr val="9BBB59"/>
      </a:accent3>
      <a:accent4>
        <a:srgbClr val="7E61B1"/>
      </a:accent4>
      <a:accent5>
        <a:srgbClr val="4BACC6"/>
      </a:accent5>
      <a:accent6>
        <a:srgbClr val="F79646"/>
      </a:accent6>
      <a:hlink>
        <a:srgbClr val="E82446"/>
      </a:hlink>
      <a:folHlink>
        <a:srgbClr val="E82446"/>
      </a:folHlink>
    </a:clrScheme>
    <a:fontScheme name="Red Lion Sans">
      <a:majorFont>
        <a:latin typeface="Corbel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o Logo">
  <a:themeElements>
    <a:clrScheme name="Red Lion Colors">
      <a:dk1>
        <a:sysClr val="windowText" lastClr="000000"/>
      </a:dk1>
      <a:lt1>
        <a:sysClr val="window" lastClr="FFFFFF"/>
      </a:lt1>
      <a:dk2>
        <a:srgbClr val="604897"/>
      </a:dk2>
      <a:lt2>
        <a:srgbClr val="E9E7EC"/>
      </a:lt2>
      <a:accent1>
        <a:srgbClr val="E10535"/>
      </a:accent1>
      <a:accent2>
        <a:srgbClr val="4F81BD"/>
      </a:accent2>
      <a:accent3>
        <a:srgbClr val="9BBB59"/>
      </a:accent3>
      <a:accent4>
        <a:srgbClr val="7E61B1"/>
      </a:accent4>
      <a:accent5>
        <a:srgbClr val="4BACC6"/>
      </a:accent5>
      <a:accent6>
        <a:srgbClr val="F79646"/>
      </a:accent6>
      <a:hlink>
        <a:srgbClr val="E10535"/>
      </a:hlink>
      <a:folHlink>
        <a:srgbClr val="E10535"/>
      </a:folHlink>
    </a:clrScheme>
    <a:fontScheme name="Red Lion Sans">
      <a:majorFont>
        <a:latin typeface="Corbel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rgbClr val="C000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Small Header">
  <a:themeElements>
    <a:clrScheme name="Red Lion Colors">
      <a:dk1>
        <a:sysClr val="windowText" lastClr="000000"/>
      </a:dk1>
      <a:lt1>
        <a:sysClr val="window" lastClr="FFFFFF"/>
      </a:lt1>
      <a:dk2>
        <a:srgbClr val="604897"/>
      </a:dk2>
      <a:lt2>
        <a:srgbClr val="E9E7EC"/>
      </a:lt2>
      <a:accent1>
        <a:srgbClr val="E10535"/>
      </a:accent1>
      <a:accent2>
        <a:srgbClr val="4F81BD"/>
      </a:accent2>
      <a:accent3>
        <a:srgbClr val="9BBB59"/>
      </a:accent3>
      <a:accent4>
        <a:srgbClr val="7E61B1"/>
      </a:accent4>
      <a:accent5>
        <a:srgbClr val="4BACC6"/>
      </a:accent5>
      <a:accent6>
        <a:srgbClr val="F79646"/>
      </a:accent6>
      <a:hlink>
        <a:srgbClr val="E10535"/>
      </a:hlink>
      <a:folHlink>
        <a:srgbClr val="E10535"/>
      </a:folHlink>
    </a:clrScheme>
    <a:fontScheme name="Red Lion Sans">
      <a:majorFont>
        <a:latin typeface="Corbel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itle and Close">
  <a:themeElements>
    <a:clrScheme name="Red Lion Colors">
      <a:dk1>
        <a:sysClr val="windowText" lastClr="000000"/>
      </a:dk1>
      <a:lt1>
        <a:sysClr val="window" lastClr="FFFFFF"/>
      </a:lt1>
      <a:dk2>
        <a:srgbClr val="604897"/>
      </a:dk2>
      <a:lt2>
        <a:srgbClr val="E9E7EC"/>
      </a:lt2>
      <a:accent1>
        <a:srgbClr val="E10535"/>
      </a:accent1>
      <a:accent2>
        <a:srgbClr val="4F81BD"/>
      </a:accent2>
      <a:accent3>
        <a:srgbClr val="9BBB59"/>
      </a:accent3>
      <a:accent4>
        <a:srgbClr val="7E61B1"/>
      </a:accent4>
      <a:accent5>
        <a:srgbClr val="4BACC6"/>
      </a:accent5>
      <a:accent6>
        <a:srgbClr val="F79646"/>
      </a:accent6>
      <a:hlink>
        <a:srgbClr val="E10535"/>
      </a:hlink>
      <a:folHlink>
        <a:srgbClr val="E10535"/>
      </a:folHlink>
    </a:clrScheme>
    <a:fontScheme name="Red Lion Sans">
      <a:majorFont>
        <a:latin typeface="Corbel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Small Header">
  <a:themeElements>
    <a:clrScheme name="Red Lion Colors">
      <a:dk1>
        <a:sysClr val="windowText" lastClr="000000"/>
      </a:dk1>
      <a:lt1>
        <a:sysClr val="window" lastClr="FFFFFF"/>
      </a:lt1>
      <a:dk2>
        <a:srgbClr val="604897"/>
      </a:dk2>
      <a:lt2>
        <a:srgbClr val="E9E7EC"/>
      </a:lt2>
      <a:accent1>
        <a:srgbClr val="E10535"/>
      </a:accent1>
      <a:accent2>
        <a:srgbClr val="4F81BD"/>
      </a:accent2>
      <a:accent3>
        <a:srgbClr val="9BBB59"/>
      </a:accent3>
      <a:accent4>
        <a:srgbClr val="7E61B1"/>
      </a:accent4>
      <a:accent5>
        <a:srgbClr val="4BACC6"/>
      </a:accent5>
      <a:accent6>
        <a:srgbClr val="F79646"/>
      </a:accent6>
      <a:hlink>
        <a:srgbClr val="E10535"/>
      </a:hlink>
      <a:folHlink>
        <a:srgbClr val="E10535"/>
      </a:folHlink>
    </a:clrScheme>
    <a:fontScheme name="Red Lion Sans">
      <a:majorFont>
        <a:latin typeface="Corbel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Small Header">
  <a:themeElements>
    <a:clrScheme name="Red Lion Colors">
      <a:dk1>
        <a:sysClr val="windowText" lastClr="000000"/>
      </a:dk1>
      <a:lt1>
        <a:sysClr val="window" lastClr="FFFFFF"/>
      </a:lt1>
      <a:dk2>
        <a:srgbClr val="604897"/>
      </a:dk2>
      <a:lt2>
        <a:srgbClr val="E9E7EC"/>
      </a:lt2>
      <a:accent1>
        <a:srgbClr val="E10535"/>
      </a:accent1>
      <a:accent2>
        <a:srgbClr val="4F81BD"/>
      </a:accent2>
      <a:accent3>
        <a:srgbClr val="9BBB59"/>
      </a:accent3>
      <a:accent4>
        <a:srgbClr val="7E61B1"/>
      </a:accent4>
      <a:accent5>
        <a:srgbClr val="4BACC6"/>
      </a:accent5>
      <a:accent6>
        <a:srgbClr val="F79646"/>
      </a:accent6>
      <a:hlink>
        <a:srgbClr val="E10535"/>
      </a:hlink>
      <a:folHlink>
        <a:srgbClr val="E10535"/>
      </a:folHlink>
    </a:clrScheme>
    <a:fontScheme name="Red Lion Sans">
      <a:majorFont>
        <a:latin typeface="Corbel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Title and Close">
  <a:themeElements>
    <a:clrScheme name="Red Lion Colors">
      <a:dk1>
        <a:sysClr val="windowText" lastClr="000000"/>
      </a:dk1>
      <a:lt1>
        <a:sysClr val="window" lastClr="FFFFFF"/>
      </a:lt1>
      <a:dk2>
        <a:srgbClr val="604897"/>
      </a:dk2>
      <a:lt2>
        <a:srgbClr val="E9E7EC"/>
      </a:lt2>
      <a:accent1>
        <a:srgbClr val="E10535"/>
      </a:accent1>
      <a:accent2>
        <a:srgbClr val="4F81BD"/>
      </a:accent2>
      <a:accent3>
        <a:srgbClr val="9BBB59"/>
      </a:accent3>
      <a:accent4>
        <a:srgbClr val="7E61B1"/>
      </a:accent4>
      <a:accent5>
        <a:srgbClr val="4BACC6"/>
      </a:accent5>
      <a:accent6>
        <a:srgbClr val="F79646"/>
      </a:accent6>
      <a:hlink>
        <a:srgbClr val="E10535"/>
      </a:hlink>
      <a:folHlink>
        <a:srgbClr val="E10535"/>
      </a:folHlink>
    </a:clrScheme>
    <a:fontScheme name="Red Lion Sans">
      <a:majorFont>
        <a:latin typeface="Corbel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Red Lion">
  <a:themeElements>
    <a:clrScheme name="Red Lion Colors">
      <a:dk1>
        <a:sysClr val="windowText" lastClr="000000"/>
      </a:dk1>
      <a:lt1>
        <a:sysClr val="window" lastClr="FFFFFF"/>
      </a:lt1>
      <a:dk2>
        <a:srgbClr val="A5A5A5"/>
      </a:dk2>
      <a:lt2>
        <a:srgbClr val="E9E7EC"/>
      </a:lt2>
      <a:accent1>
        <a:srgbClr val="E10535"/>
      </a:accent1>
      <a:accent2>
        <a:srgbClr val="4F81BD"/>
      </a:accent2>
      <a:accent3>
        <a:srgbClr val="9BBB59"/>
      </a:accent3>
      <a:accent4>
        <a:srgbClr val="7E61B1"/>
      </a:accent4>
      <a:accent5>
        <a:srgbClr val="4BACC6"/>
      </a:accent5>
      <a:accent6>
        <a:srgbClr val="F79646"/>
      </a:accent6>
      <a:hlink>
        <a:srgbClr val="E10535"/>
      </a:hlink>
      <a:folHlink>
        <a:srgbClr val="E10535"/>
      </a:folHlink>
    </a:clrScheme>
    <a:fontScheme name="Red Lion">
      <a:majorFont>
        <a:latin typeface="Corbel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Red Lion Beta">
  <a:themeElements>
    <a:clrScheme name="Red Lion Colors">
      <a:dk1>
        <a:sysClr val="windowText" lastClr="000000"/>
      </a:dk1>
      <a:lt1>
        <a:sysClr val="window" lastClr="FFFFFF"/>
      </a:lt1>
      <a:dk2>
        <a:srgbClr val="A5A5A5"/>
      </a:dk2>
      <a:lt2>
        <a:srgbClr val="E9E7EC"/>
      </a:lt2>
      <a:accent1>
        <a:srgbClr val="E10535"/>
      </a:accent1>
      <a:accent2>
        <a:srgbClr val="4F81BD"/>
      </a:accent2>
      <a:accent3>
        <a:srgbClr val="9BBB59"/>
      </a:accent3>
      <a:accent4>
        <a:srgbClr val="7E61B1"/>
      </a:accent4>
      <a:accent5>
        <a:srgbClr val="4BACC6"/>
      </a:accent5>
      <a:accent6>
        <a:srgbClr val="F79646"/>
      </a:accent6>
      <a:hlink>
        <a:srgbClr val="E10535"/>
      </a:hlink>
      <a:folHlink>
        <a:srgbClr val="E10535"/>
      </a:folHlink>
    </a:clrScheme>
    <a:fontScheme name="Red Lion">
      <a:majorFont>
        <a:latin typeface="Corbel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d801722-3630-4150-b0ec-869a968a57f8">QPRHXA2NAAYW-553-286</_dlc_DocId>
    <_dlc_DocIdUrl xmlns="ad801722-3630-4150-b0ec-869a968a57f8">
      <Url>https://sharepoint.redlion.net/p/PL/_layouts/DocIdRedir.aspx?ID=QPRHXA2NAAYW-553-286</Url>
      <Description>QPRHXA2NAAYW-553-286</Description>
    </_dlc_DocIdUrl>
    <AverageRating xmlns="http://schemas.microsoft.com/sharepoint/v3" xsi:nil="true"/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03E04D131FE546BB184B4AC154351D" ma:contentTypeVersion="0" ma:contentTypeDescription="Create a new document." ma:contentTypeScope="" ma:versionID="6dc348b092953cd76cd113765e2c21e5">
  <xsd:schema xmlns:xsd="http://www.w3.org/2001/XMLSchema" xmlns:xs="http://www.w3.org/2001/XMLSchema" xmlns:p="http://schemas.microsoft.com/office/2006/metadata/properties" xmlns:ns1="http://schemas.microsoft.com/sharepoint/v3" xmlns:ns2="ad801722-3630-4150-b0ec-869a968a57f8" targetNamespace="http://schemas.microsoft.com/office/2006/metadata/properties" ma:root="true" ma:fieldsID="875f3c785095e2a27a47ec41282c9e1d" ns1:_="" ns2:_="">
    <xsd:import namespace="http://schemas.microsoft.com/sharepoint/v3"/>
    <xsd:import namespace="ad801722-3630-4150-b0ec-869a968a5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AverageRating" minOccurs="0"/>
                <xsd:element ref="ns1:Rating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11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12" nillable="true" ma:displayName="Number of Ratings" ma:decimals="0" ma:description="Number of ratings submitted" ma:internalName="RatingCount" ma:readOnly="tru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801722-3630-4150-b0ec-869a968a5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9856B1-BC10-401F-8805-14563BD27254}">
  <ds:schemaRefs>
    <ds:schemaRef ds:uri="http://schemas.microsoft.com/office/2006/metadata/properties"/>
    <ds:schemaRef ds:uri="http://purl.org/dc/terms/"/>
    <ds:schemaRef ds:uri="ad801722-3630-4150-b0ec-869a968a57f8"/>
    <ds:schemaRef ds:uri="http://schemas.microsoft.com/sharepoint/v3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5C6D974-8805-4571-902C-7E154048B239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F5059445-2573-435C-8D6E-79F480C864B8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7F569BB-F482-4048-B02D-4633BD9CDA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d801722-3630-4150-b0ec-869a968a57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Red Lion</Template>
  <TotalTime>6378</TotalTime>
  <Words>648</Words>
  <Application>Microsoft Office PowerPoint</Application>
  <PresentationFormat>On-screen Show (4:3)</PresentationFormat>
  <Paragraphs>121</Paragraphs>
  <Slides>18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16</vt:i4>
      </vt:variant>
      <vt:variant>
        <vt:lpstr>Slide Titles</vt:lpstr>
      </vt:variant>
      <vt:variant>
        <vt:i4>18</vt:i4>
      </vt:variant>
    </vt:vector>
  </HeadingPairs>
  <TitlesOfParts>
    <vt:vector size="34" baseType="lpstr">
      <vt:lpstr>Red Lion</vt:lpstr>
      <vt:lpstr>No Logo</vt:lpstr>
      <vt:lpstr>Small Header</vt:lpstr>
      <vt:lpstr>Title and Close</vt:lpstr>
      <vt:lpstr>1_Small Header</vt:lpstr>
      <vt:lpstr>2_Small Header</vt:lpstr>
      <vt:lpstr>1_Title and Close</vt:lpstr>
      <vt:lpstr>1_Red Lion</vt:lpstr>
      <vt:lpstr>Red Lion Beta</vt:lpstr>
      <vt:lpstr>1_Red Lion Beta</vt:lpstr>
      <vt:lpstr>2_Red Lion Beta</vt:lpstr>
      <vt:lpstr>2_Red Lion</vt:lpstr>
      <vt:lpstr>3_Red Lion</vt:lpstr>
      <vt:lpstr>4_Red Lion</vt:lpstr>
      <vt:lpstr>5_Red Lion</vt:lpstr>
      <vt:lpstr>2_Title and Close</vt:lpstr>
      <vt:lpstr>Introducing the RAM 9000</vt:lpstr>
      <vt:lpstr>RAM 9000 Features</vt:lpstr>
      <vt:lpstr>RAM 9000 Overview</vt:lpstr>
      <vt:lpstr>RAM 9000 Overview</vt:lpstr>
      <vt:lpstr>RAM 9000 Overview</vt:lpstr>
      <vt:lpstr>RAM 9000 Overview</vt:lpstr>
      <vt:lpstr>Graphical User Interface</vt:lpstr>
      <vt:lpstr>Graphical User Interface</vt:lpstr>
      <vt:lpstr>Graphical User Interface</vt:lpstr>
      <vt:lpstr>Graphical User Interface</vt:lpstr>
      <vt:lpstr>Applications</vt:lpstr>
      <vt:lpstr>Applications</vt:lpstr>
      <vt:lpstr>Applications</vt:lpstr>
      <vt:lpstr>Applications</vt:lpstr>
      <vt:lpstr>Applications</vt:lpstr>
      <vt:lpstr>Other Applications</vt:lpstr>
      <vt:lpstr>Competitive Comparison</vt:lpstr>
      <vt:lpstr>RAM 9000 Models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Lion RAM-9000 Parner Briefing</dc:title>
  <dc:creator>paul.bunnell@redlion.net</dc:creator>
  <cp:lastModifiedBy>Colin Geis</cp:lastModifiedBy>
  <cp:revision>276</cp:revision>
  <dcterms:created xsi:type="dcterms:W3CDTF">2013-03-07T19:42:15Z</dcterms:created>
  <dcterms:modified xsi:type="dcterms:W3CDTF">2014-04-08T15:25:44Z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0x0101006703E04D131FE546BB184B4AC154351D</vt:lpwstr>
  </property>
  <property fmtid="{D5CDD505-2E9C-101B-9397-08002B2CF9AE}" pid="3" name="_dlc_DocIdItemGuid">
    <vt:lpwstr>6b6f7fb3-cdb5-4e82-b20d-72a91b526d1f</vt:lpwstr>
  </property>
</Properties>
</file>