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97" r:id="rId6"/>
    <p:sldMasterId id="2147483705" r:id="rId7"/>
    <p:sldMasterId id="2147483692" r:id="rId8"/>
  </p:sldMasterIdLst>
  <p:notesMasterIdLst>
    <p:notesMasterId r:id="rId21"/>
  </p:notesMasterIdLst>
  <p:handoutMasterIdLst>
    <p:handoutMasterId r:id="rId22"/>
  </p:handoutMasterIdLst>
  <p:sldIdLst>
    <p:sldId id="337" r:id="rId9"/>
    <p:sldId id="363" r:id="rId10"/>
    <p:sldId id="354" r:id="rId11"/>
    <p:sldId id="373" r:id="rId12"/>
    <p:sldId id="362" r:id="rId13"/>
    <p:sldId id="374" r:id="rId14"/>
    <p:sldId id="347" r:id="rId15"/>
    <p:sldId id="381" r:id="rId16"/>
    <p:sldId id="382" r:id="rId17"/>
    <p:sldId id="350" r:id="rId18"/>
    <p:sldId id="393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9914A4-778C-47D5-B1D0-14E316A2E213}">
          <p14:sldIdLst>
            <p14:sldId id="337"/>
            <p14:sldId id="363"/>
            <p14:sldId id="354"/>
            <p14:sldId id="373"/>
            <p14:sldId id="362"/>
            <p14:sldId id="374"/>
            <p14:sldId id="347"/>
            <p14:sldId id="381"/>
            <p14:sldId id="382"/>
            <p14:sldId id="350"/>
            <p14:sldId id="393"/>
            <p14:sldId id="31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535"/>
    <a:srgbClr val="CFCAD4"/>
    <a:srgbClr val="D4D0D9"/>
    <a:srgbClr val="CAC4D1"/>
    <a:srgbClr val="6B46A3"/>
    <a:srgbClr val="E1233B"/>
    <a:srgbClr val="7258A3"/>
    <a:srgbClr val="E4E1E8"/>
    <a:srgbClr val="4E2F86"/>
    <a:srgbClr val="5A4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8" autoAdjust="0"/>
    <p:restoredTop sz="98459" autoAdjust="0"/>
  </p:normalViewPr>
  <p:slideViewPr>
    <p:cSldViewPr snapToGrid="0">
      <p:cViewPr>
        <p:scale>
          <a:sx n="75" d="100"/>
          <a:sy n="75" d="100"/>
        </p:scale>
        <p:origin x="-1000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>
                <a:cs typeface="Helvetica"/>
              </a:rPr>
              <a:t>© Red Lion Controls Inc.</a:t>
            </a:r>
            <a:endParaRPr lang="en-US" dirty="0"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4592E-EC57-4EEB-8A40-DDD6A6BE063D}" type="slidenum">
              <a:rPr lang="en-US" smtClean="0">
                <a:cs typeface="Helvetica"/>
              </a:rPr>
              <a:pPr/>
              <a:t>‹#›</a:t>
            </a:fld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79304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Helvetica"/>
              </a:defRPr>
            </a:lvl1pPr>
          </a:lstStyle>
          <a:p>
            <a:r>
              <a:rPr lang="en-US" dirty="0" smtClean="0"/>
              <a:t>© Red Lion Controls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Helvetica"/>
              </a:defRPr>
            </a:lvl1pPr>
          </a:lstStyle>
          <a:p>
            <a:fld id="{7BF0D3B6-466C-4664-83B6-DA65A8BB20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603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Helvetica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Helvetica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Helvetica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77DCC653-1029-4C76-8B87-A3028F4036FF}" type="datetime1">
              <a:rPr lang="en-US" smtClean="0"/>
              <a:t>2/28/2014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© Red Lion Controls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F0D3B6-466C-4664-83B6-DA65A8BB208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8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88289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20352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30733" cy="3729959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3948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79269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5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68778" y="1484419"/>
            <a:ext cx="782584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71484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44977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1903" y="1140043"/>
            <a:ext cx="7683336" cy="4560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1425" y="5736775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18458" y="357792"/>
            <a:ext cx="7772400" cy="68580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8991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29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Presenter | Date (24 Pt. Calibri)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35998"/>
            <a:ext cx="7315200" cy="58521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2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sz="24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 lvl="0"/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63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sz="24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 lvl="0"/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375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28949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dirty="0" smtClean="0"/>
              <a:t>Thank You. Questions?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sz="24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 lvl="0"/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30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89324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9211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9211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02972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25074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6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4"/>
            <a:ext cx="7829793" cy="4415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29008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67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49" r:id="rId2"/>
    <p:sldLayoutId id="2147483665" r:id="rId3"/>
    <p:sldLayoutId id="2147483691" r:id="rId4"/>
    <p:sldLayoutId id="2147483663" r:id="rId5"/>
    <p:sldLayoutId id="2147483650" r:id="rId6"/>
    <p:sldLayoutId id="214748369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6" name="Right Triangle 15"/>
            <p:cNvSpPr/>
            <p:nvPr userDrawn="1"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276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9" r:id="rId2"/>
    <p:sldLayoutId id="2147483700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81" y="0"/>
            <a:ext cx="9145182" cy="941137"/>
            <a:chOff x="-1181" y="0"/>
            <a:chExt cx="9145182" cy="941137"/>
          </a:xfrm>
        </p:grpSpPr>
        <p:sp>
          <p:nvSpPr>
            <p:cNvPr id="27" name="Rectangle 26"/>
            <p:cNvSpPr/>
            <p:nvPr userDrawn="1"/>
          </p:nvSpPr>
          <p:spPr>
            <a:xfrm>
              <a:off x="1" y="0"/>
              <a:ext cx="9144000" cy="2850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5" name="Right Triangle 44"/>
            <p:cNvSpPr/>
            <p:nvPr userDrawn="1"/>
          </p:nvSpPr>
          <p:spPr>
            <a:xfrm flipV="1">
              <a:off x="1732" y="588593"/>
              <a:ext cx="132920" cy="35254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6" name="Freeform 45"/>
            <p:cNvSpPr/>
            <p:nvPr userDrawn="1"/>
          </p:nvSpPr>
          <p:spPr>
            <a:xfrm>
              <a:off x="-1181" y="300146"/>
              <a:ext cx="243830" cy="288352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7" name="Freeform 46"/>
            <p:cNvSpPr/>
            <p:nvPr userDrawn="1"/>
          </p:nvSpPr>
          <p:spPr>
            <a:xfrm>
              <a:off x="-1181" y="1114"/>
              <a:ext cx="354107" cy="289420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8" name="Freeform 47"/>
            <p:cNvSpPr/>
            <p:nvPr userDrawn="1"/>
          </p:nvSpPr>
          <p:spPr>
            <a:xfrm>
              <a:off x="-605" y="288932"/>
              <a:ext cx="247667" cy="28034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 rot="10800000">
              <a:off x="0" y="284592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485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pic>
          <p:nvPicPr>
            <p:cNvPr id="14" name="Picture 13" descr="http://sellmore.redlion.net/dist/logo_files/CoporateLogoSet/MSOffice%20for%20Microsoft%20Office%20use/RedLion-logo_MSO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0" y="1781291"/>
              <a:ext cx="3089054" cy="1318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 userDrawn="1"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Triangle 17"/>
            <p:cNvSpPr/>
            <p:nvPr userDrawn="1"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7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9" r:id="rId2"/>
    <p:sldLayoutId id="2147483696" r:id="rId3"/>
    <p:sldLayoutId id="2147483717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hyperlink" Target="http://www.google.com/shopping/suppliers/product/Stainless-Steel-Turbine-Flow-Meter-Flow-Sensor-SS/da202c77536845ea?ei=Tl7hUoieA8TKmAfFzAE&amp;q=flow+sensor&amp;ved=0CCEQ7RswA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PXU PID Controller Series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6" b="19468"/>
          <a:stretch/>
        </p:blipFill>
        <p:spPr>
          <a:xfrm>
            <a:off x="2335899" y="2362200"/>
            <a:ext cx="4779543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Our Free Replacement Program</a:t>
            </a:r>
            <a:endParaRPr lang="en-US" dirty="0"/>
          </a:p>
        </p:txBody>
      </p:sp>
      <p:pic>
        <p:nvPicPr>
          <p:cNvPr id="1026" name="Picture 2" descr="http://info.redlion.net/rs/leadmdredlioncontrols/images/freeme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199543"/>
            <a:ext cx="6044399" cy="458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ours today</a:t>
            </a:r>
            <a:endParaRPr 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652131" y="1704203"/>
            <a:ext cx="4574169" cy="533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100"/>
              </a:lnSpc>
              <a:buFont typeface="Wingdings" charset="2"/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The NEW </a:t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>PXU PID Controller Series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6" b="19468"/>
          <a:stretch/>
        </p:blipFill>
        <p:spPr>
          <a:xfrm>
            <a:off x="2468613" y="3279773"/>
            <a:ext cx="4826901" cy="28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7013" y="4348163"/>
            <a:ext cx="7250112" cy="579437"/>
          </a:xfrm>
          <a:prstGeom prst="rect">
            <a:avLst/>
          </a:prstGeom>
        </p:spPr>
        <p:txBody>
          <a:bodyPr anchor="b"/>
          <a:lstStyle/>
          <a:p>
            <a:pPr algn="l">
              <a:lnSpc>
                <a:spcPts val="3200"/>
              </a:lnSpc>
              <a:spcBef>
                <a:spcPts val="0"/>
              </a:spcBef>
            </a:pPr>
            <a:r>
              <a:rPr lang="en-US" sz="3200" b="1" dirty="0" smtClean="0">
                <a:ea typeface="+mn-ea"/>
                <a:cs typeface="Helvetica"/>
              </a:rPr>
              <a:t>Questions?</a:t>
            </a:r>
            <a:endParaRPr lang="en-US" sz="3200" b="1" dirty="0"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064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797626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US" dirty="0" smtClean="0"/>
              <a:t>1/16, 1/8 and 1/4 DIN models</a:t>
            </a:r>
          </a:p>
          <a:p>
            <a:pPr>
              <a:lnSpc>
                <a:spcPts val="1800"/>
              </a:lnSpc>
            </a:pPr>
            <a:r>
              <a:rPr lang="en-US" dirty="0" smtClean="0"/>
              <a:t>Full PID control </a:t>
            </a:r>
          </a:p>
          <a:p>
            <a:pPr>
              <a:lnSpc>
                <a:spcPts val="1800"/>
              </a:lnSpc>
            </a:pPr>
            <a:r>
              <a:rPr lang="en-US" dirty="0" smtClean="0"/>
              <a:t>Universal </a:t>
            </a:r>
            <a:r>
              <a:rPr lang="en-US" dirty="0"/>
              <a:t>i</a:t>
            </a:r>
            <a:r>
              <a:rPr lang="en-US" dirty="0" smtClean="0"/>
              <a:t>nputs </a:t>
            </a:r>
          </a:p>
          <a:p>
            <a:pPr lvl="1">
              <a:lnSpc>
                <a:spcPts val="1600"/>
              </a:lnSpc>
            </a:pPr>
            <a:r>
              <a:rPr lang="en-US" dirty="0" smtClean="0"/>
              <a:t>Thermocouple, RTD</a:t>
            </a:r>
          </a:p>
          <a:p>
            <a:pPr lvl="1">
              <a:lnSpc>
                <a:spcPts val="1600"/>
              </a:lnSpc>
            </a:pPr>
            <a:r>
              <a:rPr lang="en-US" dirty="0" smtClean="0"/>
              <a:t>0 </a:t>
            </a:r>
            <a:r>
              <a:rPr lang="en-US" dirty="0"/>
              <a:t>- 10 </a:t>
            </a:r>
            <a:r>
              <a:rPr lang="en-US" dirty="0" smtClean="0"/>
              <a:t>VDC, 4 </a:t>
            </a:r>
            <a:r>
              <a:rPr lang="en-US" dirty="0"/>
              <a:t>- 20 mA (0 - 50)</a:t>
            </a:r>
          </a:p>
          <a:p>
            <a:pPr>
              <a:lnSpc>
                <a:spcPts val="1600"/>
              </a:lnSpc>
            </a:pPr>
            <a:r>
              <a:rPr lang="en-US" dirty="0" smtClean="0"/>
              <a:t>On demand auto-tuning for easy set up</a:t>
            </a:r>
          </a:p>
          <a:p>
            <a:pPr>
              <a:lnSpc>
                <a:spcPts val="1600"/>
              </a:lnSpc>
            </a:pPr>
            <a:r>
              <a:rPr lang="en-US" dirty="0" smtClean="0"/>
              <a:t>Programmable </a:t>
            </a:r>
            <a:r>
              <a:rPr lang="en-US" dirty="0"/>
              <a:t>via front panel push buttons and/or </a:t>
            </a:r>
            <a:r>
              <a:rPr lang="en-US" dirty="0" smtClean="0"/>
              <a:t>Crimson 2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Optional RS-485 communications allows integration with PCs, PLCs and HMIs</a:t>
            </a:r>
          </a:p>
          <a:p>
            <a:pPr>
              <a:lnSpc>
                <a:spcPts val="1600"/>
              </a:lnSpc>
            </a:pPr>
            <a:r>
              <a:rPr lang="en-US" dirty="0" smtClean="0"/>
              <a:t>One inch shorter in depth to save panel space</a:t>
            </a:r>
          </a:p>
          <a:p>
            <a:pPr>
              <a:lnSpc>
                <a:spcPts val="1600"/>
              </a:lnSpc>
            </a:pPr>
            <a:r>
              <a:rPr lang="en-US" dirty="0" smtClean="0"/>
              <a:t>Initial offering AC powered (100 to 240 VAC)</a:t>
            </a:r>
          </a:p>
          <a:p>
            <a:pPr>
              <a:lnSpc>
                <a:spcPts val="1600"/>
              </a:lnSpc>
            </a:pPr>
            <a:r>
              <a:rPr lang="en-US" dirty="0" smtClean="0"/>
              <a:t>UL </a:t>
            </a:r>
            <a:r>
              <a:rPr lang="en-US" dirty="0"/>
              <a:t>l</a:t>
            </a:r>
            <a:r>
              <a:rPr lang="en-US" dirty="0" smtClean="0"/>
              <a:t>isted, 61010-1, process </a:t>
            </a:r>
            <a:r>
              <a:rPr lang="en-US" dirty="0"/>
              <a:t>c</a:t>
            </a:r>
            <a:r>
              <a:rPr lang="en-US" dirty="0" smtClean="0"/>
              <a:t>ontrol </a:t>
            </a:r>
            <a:r>
              <a:rPr lang="en-US" dirty="0"/>
              <a:t>e</a:t>
            </a:r>
            <a:r>
              <a:rPr lang="en-US" dirty="0" smtClean="0"/>
              <a:t>quipment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PXU Features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6" b="19468"/>
          <a:stretch/>
        </p:blipFill>
        <p:spPr>
          <a:xfrm>
            <a:off x="6069699" y="1412874"/>
            <a:ext cx="2700769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371931" y="2034654"/>
            <a:ext cx="5073582" cy="5033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Easy Menu-Driven Programming</a:t>
            </a: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like a </a:t>
            </a:r>
            <a:r>
              <a:rPr lang="en-US" dirty="0" smtClean="0">
                <a:latin typeface="+mn-lt"/>
              </a:rPr>
              <a:t>T16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2" y="3247639"/>
            <a:ext cx="8718713" cy="1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8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Inputs</a:t>
            </a:r>
            <a:endParaRPr lang="en-US" dirty="0"/>
          </a:p>
        </p:txBody>
      </p:sp>
      <p:pic>
        <p:nvPicPr>
          <p:cNvPr id="4" name="Picture 2" descr="C:\Home Work\PPT for PXU\Delta3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97" y="2731614"/>
            <a:ext cx="1386662" cy="170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omega.com/pxconfig/images/start_gen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72" y="1453048"/>
            <a:ext cx="840735" cy="11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omega.com/pxconfig/images/start_sa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49" y="1707495"/>
            <a:ext cx="719538" cy="97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3891" y="2911180"/>
            <a:ext cx="171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Pressure Transducers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87929" y="3036182"/>
            <a:ext cx="1210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Flow Meters</a:t>
            </a:r>
            <a:endParaRPr lang="en-US" sz="1400" b="1" dirty="0"/>
          </a:p>
        </p:txBody>
      </p:sp>
      <p:pic>
        <p:nvPicPr>
          <p:cNvPr id="7178" name="Picture 10" descr="WT SERIES:Bolt-On Washer Thermocouple Assembl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59" y="4035455"/>
            <a:ext cx="973025" cy="91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FS Series : Thin Film Heat Flux Sens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80" y="4009347"/>
            <a:ext cx="686632" cy="9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35827" y="5236529"/>
            <a:ext cx="1850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Thermocouples</a:t>
            </a:r>
            <a:endParaRPr lang="en-US" sz="1400" b="1" dirty="0"/>
          </a:p>
        </p:txBody>
      </p:sp>
      <p:pic>
        <p:nvPicPr>
          <p:cNvPr id="7182" name="Picture 14" descr="BTTF Series:Extruder Thin Film RTD Probes with Bayonet Fitting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42" y="3940739"/>
            <a:ext cx="945774" cy="9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FTF Series:Extruder Thin Film RTD Probes with Compression Fitting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04" y="3940739"/>
            <a:ext cx="841104" cy="9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85075" y="5167921"/>
            <a:ext cx="681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RTDs</a:t>
            </a:r>
            <a:endParaRPr lang="en-US" sz="1400" b="1" dirty="0"/>
          </a:p>
        </p:txBody>
      </p:sp>
      <p:sp>
        <p:nvSpPr>
          <p:cNvPr id="6" name="Right Arrow 5"/>
          <p:cNvSpPr/>
          <p:nvPr/>
        </p:nvSpPr>
        <p:spPr>
          <a:xfrm rot="1673962">
            <a:off x="2997643" y="2822713"/>
            <a:ext cx="580444" cy="350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9662184">
            <a:off x="3134758" y="4068727"/>
            <a:ext cx="580444" cy="350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3017644">
            <a:off x="5407339" y="4072231"/>
            <a:ext cx="580444" cy="350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8860720">
            <a:off x="5405641" y="2861144"/>
            <a:ext cx="580444" cy="350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4293089" y="4750598"/>
            <a:ext cx="580444" cy="350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01175" y="5225834"/>
            <a:ext cx="1129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/>
          </a:p>
          <a:p>
            <a:r>
              <a:rPr lang="en-US" sz="1400" b="1" dirty="0" smtClean="0"/>
              <a:t> DC Currents </a:t>
            </a:r>
          </a:p>
        </p:txBody>
      </p:sp>
      <p:sp>
        <p:nvSpPr>
          <p:cNvPr id="24" name="Right Arrow 23"/>
          <p:cNvSpPr/>
          <p:nvPr/>
        </p:nvSpPr>
        <p:spPr>
          <a:xfrm rot="5400000">
            <a:off x="4272594" y="2066894"/>
            <a:ext cx="580444" cy="350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63101" y="1289090"/>
            <a:ext cx="1129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/>
          </a:p>
          <a:p>
            <a:r>
              <a:rPr lang="en-US" sz="1400" b="1" dirty="0" smtClean="0"/>
              <a:t> DC Voltages </a:t>
            </a:r>
          </a:p>
        </p:txBody>
      </p:sp>
      <p:pic>
        <p:nvPicPr>
          <p:cNvPr id="18434" name="Picture 2" descr="http://t3.gstatic.com/shopping?q=tbn:ANd9GcQ5zcG45C7dztiTX07ZVsLqo1-XdqMxR-8yfQQDpTnzQZ59OdgVpwDeNjfA&amp;usqp=CA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30" y="2065698"/>
            <a:ext cx="741646" cy="60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t1.gstatic.com/shopping?q=tbn:ANd9GcR6ziUg_p5KZDk-5iN9B346KQpvlKmeeI0d1uILOS-qas07WqaKOUQ5fgcNMJA&amp;usqp=CA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32" y="1889668"/>
            <a:ext cx="727637" cy="9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Advantages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199995" y="1509788"/>
            <a:ext cx="4994069" cy="33279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One inch shorter</a:t>
            </a:r>
          </a:p>
          <a:p>
            <a:r>
              <a:rPr lang="en-US" sz="2000" dirty="0" smtClean="0"/>
              <a:t>Front panel rated IP65</a:t>
            </a:r>
          </a:p>
          <a:p>
            <a:r>
              <a:rPr lang="en-US" sz="2000" dirty="0" smtClean="0"/>
              <a:t>Two user-programmable buttons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655" y="4837748"/>
            <a:ext cx="4878415" cy="16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49" y="3173996"/>
            <a:ext cx="2649689" cy="15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55" y="3458429"/>
            <a:ext cx="347427" cy="126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22" y="3173996"/>
            <a:ext cx="1272384" cy="157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2437" y="3916260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PXU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45810" y="5491679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T48</a:t>
            </a:r>
            <a:endParaRPr lang="en-US" dirty="0"/>
          </a:p>
        </p:txBody>
      </p:sp>
      <p:pic>
        <p:nvPicPr>
          <p:cNvPr id="10" name="Picture 2" descr="C:\Home Work\PPT for PXU\Delta3_oran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70" y="1622481"/>
            <a:ext cx="1386662" cy="170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</a:t>
            </a:r>
            <a:r>
              <a:rPr lang="en-US" dirty="0" smtClean="0">
                <a:latin typeface="+mn-lt"/>
              </a:rPr>
              <a:t>Crimson 2</a:t>
            </a:r>
            <a:r>
              <a:rPr lang="en-US" dirty="0" smtClean="0"/>
              <a:t> Programming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19" y="2050644"/>
            <a:ext cx="4846708" cy="374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8487" y="5152938"/>
            <a:ext cx="242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Requires RS-485 communications option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6" b="19468"/>
          <a:stretch/>
        </p:blipFill>
        <p:spPr>
          <a:xfrm>
            <a:off x="6069699" y="1412874"/>
            <a:ext cx="2700769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Competitive Comparison</a:t>
            </a:r>
            <a:endParaRPr lang="en-US" dirty="0"/>
          </a:p>
        </p:txBody>
      </p:sp>
      <p:pic>
        <p:nvPicPr>
          <p:cNvPr id="14392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4" y="2068454"/>
            <a:ext cx="8627653" cy="316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3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Add RS485 Communications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Monitoring</a:t>
            </a:r>
            <a:endParaRPr lang="en-U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24" y="2060863"/>
            <a:ext cx="1139889" cy="171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1987826" y="3880237"/>
            <a:ext cx="1137147" cy="71561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122504" y="3774683"/>
            <a:ext cx="1176516" cy="70190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6" descr="FX-100 hot air w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66" y="1662552"/>
            <a:ext cx="2886434" cy="19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efft.HQ\AppData\Local\Microsoft\Windows\Temporary Internet Files\Content.Outlook\26PKR7SL\delta group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16" y="1758721"/>
            <a:ext cx="2225428" cy="17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24973" y="3774683"/>
            <a:ext cx="2959431" cy="2904028"/>
            <a:chOff x="3124973" y="3774683"/>
            <a:chExt cx="2959431" cy="2904028"/>
          </a:xfrm>
        </p:grpSpPr>
        <p:pic>
          <p:nvPicPr>
            <p:cNvPr id="18438" name="Picture 6" descr="http://sellmore.redlion.net/photos/DSP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973" y="3774683"/>
              <a:ext cx="2924514" cy="2376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636611" y="6217046"/>
              <a:ext cx="2447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/>
                  </a:solidFill>
                </a:rPr>
                <a:t>Data Station Plus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1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450775"/>
            <a:ext cx="7853544" cy="41310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Data Station Plus</a:t>
            </a:r>
            <a:endParaRPr lang="en-US" dirty="0" smtClean="0"/>
          </a:p>
          <a:p>
            <a:pPr>
              <a:lnSpc>
                <a:spcPts val="2000"/>
              </a:lnSpc>
            </a:pPr>
            <a:r>
              <a:rPr lang="en-US" sz="1800" dirty="0" smtClean="0"/>
              <a:t>Remote view of equipment</a:t>
            </a:r>
          </a:p>
          <a:p>
            <a:pPr lvl="1">
              <a:lnSpc>
                <a:spcPts val="2000"/>
              </a:lnSpc>
            </a:pPr>
            <a:r>
              <a:rPr lang="en-US" sz="1600" dirty="0" smtClean="0"/>
              <a:t>Using an iPad, smart phone or computer,</a:t>
            </a:r>
          </a:p>
          <a:p>
            <a:pPr marL="285750" lvl="1" indent="0">
              <a:lnSpc>
                <a:spcPts val="2000"/>
              </a:lnSpc>
              <a:buNone/>
            </a:pPr>
            <a:r>
              <a:rPr lang="en-US" sz="1600" dirty="0" smtClean="0"/>
              <a:t>     all connected equipment can be monitored</a:t>
            </a:r>
          </a:p>
          <a:p>
            <a:pPr>
              <a:lnSpc>
                <a:spcPts val="2000"/>
              </a:lnSpc>
            </a:pPr>
            <a:r>
              <a:rPr lang="en-US" sz="1800" dirty="0" smtClean="0"/>
              <a:t>SMS/text messages</a:t>
            </a:r>
          </a:p>
          <a:p>
            <a:pPr lvl="1">
              <a:lnSpc>
                <a:spcPts val="2000"/>
              </a:lnSpc>
            </a:pPr>
            <a:r>
              <a:rPr lang="en-US" sz="1600" dirty="0" smtClean="0"/>
              <a:t>Provides a warning for a fault condition</a:t>
            </a:r>
          </a:p>
          <a:p>
            <a:pPr lvl="1">
              <a:lnSpc>
                <a:spcPts val="2000"/>
              </a:lnSpc>
            </a:pPr>
            <a:r>
              <a:rPr lang="en-US" sz="1600" dirty="0" smtClean="0"/>
              <a:t>Decreases waste</a:t>
            </a:r>
          </a:p>
          <a:p>
            <a:pPr>
              <a:lnSpc>
                <a:spcPts val="2000"/>
              </a:lnSpc>
            </a:pPr>
            <a:r>
              <a:rPr lang="en-US" sz="1800" dirty="0" smtClean="0"/>
              <a:t>Data logging</a:t>
            </a:r>
          </a:p>
          <a:p>
            <a:pPr lvl="1">
              <a:lnSpc>
                <a:spcPts val="2000"/>
              </a:lnSpc>
            </a:pPr>
            <a:r>
              <a:rPr lang="en-US" sz="1600" dirty="0" smtClean="0"/>
              <a:t>Provide date/time stamp of temperature readings</a:t>
            </a:r>
          </a:p>
          <a:p>
            <a:pPr>
              <a:lnSpc>
                <a:spcPts val="2000"/>
              </a:lnSpc>
            </a:pPr>
            <a:r>
              <a:rPr lang="en-US" sz="1800" dirty="0" smtClean="0"/>
              <a:t>Budget friendly products</a:t>
            </a:r>
          </a:p>
          <a:p>
            <a:pPr lvl="1">
              <a:lnSpc>
                <a:spcPts val="2000"/>
              </a:lnSpc>
            </a:pPr>
            <a:r>
              <a:rPr lang="en-US" sz="1600" dirty="0" smtClean="0"/>
              <a:t>Add the advanced monitoring now or in the future</a:t>
            </a:r>
            <a:endParaRPr lang="en-US" sz="1600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Monitoring</a:t>
            </a:r>
            <a:endParaRPr lang="en-US" dirty="0"/>
          </a:p>
        </p:txBody>
      </p:sp>
      <p:pic>
        <p:nvPicPr>
          <p:cNvPr id="4" name="Picture 6" descr="http://sellmore.redlion.net/photos/DS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68" y="1882272"/>
            <a:ext cx="2253522" cy="18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886" y="5735261"/>
            <a:ext cx="6936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The </a:t>
            </a:r>
            <a:r>
              <a:rPr lang="en-US" b="1" i="1" dirty="0">
                <a:solidFill>
                  <a:schemeClr val="accent1"/>
                </a:solidFill>
              </a:rPr>
              <a:t>value </a:t>
            </a:r>
            <a:r>
              <a:rPr lang="en-US" b="1" i="1" dirty="0" smtClean="0">
                <a:solidFill>
                  <a:schemeClr val="accent1"/>
                </a:solidFill>
              </a:rPr>
              <a:t>for Factory Automation or Commercial Equipment </a:t>
            </a:r>
            <a:br>
              <a:rPr lang="en-US" b="1" i="1" dirty="0" smtClean="0">
                <a:solidFill>
                  <a:schemeClr val="accent1"/>
                </a:solidFill>
              </a:rPr>
            </a:br>
            <a:r>
              <a:rPr lang="en-US" b="1" i="1" dirty="0" smtClean="0">
                <a:solidFill>
                  <a:schemeClr val="accent1"/>
                </a:solidFill>
              </a:rPr>
              <a:t>is the same, immediately knowing about issues will save time, materials and money! 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2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 Logo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mall Header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and Clos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82446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82446"/>
      </a:hlink>
      <a:folHlink>
        <a:srgbClr val="E82446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82446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82446"/>
      </a:hlink>
      <a:folHlink>
        <a:srgbClr val="E82446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d801722-3630-4150-b0ec-869a968a57f8">QPRHXA2NAAYW-497-33</_dlc_DocId>
    <_dlc_DocIdUrl xmlns="ad801722-3630-4150-b0ec-869a968a57f8">
      <Url>https://sharepoint.redlion.net/t/PM/WS2013/_layouts/DocIdRedir.aspx?ID=QPRHXA2NAAYW-497-33</Url>
      <Description>QPRHXA2NAAYW-497-33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71459970D237469835E1F3A2B0EE70" ma:contentTypeVersion="0" ma:contentTypeDescription="Create a new document." ma:contentTypeScope="" ma:versionID="21a09db33a85b2edb36b28745445a368">
  <xsd:schema xmlns:xsd="http://www.w3.org/2001/XMLSchema" xmlns:xs="http://www.w3.org/2001/XMLSchema" xmlns:p="http://schemas.microsoft.com/office/2006/metadata/properties" xmlns:ns2="ad801722-3630-4150-b0ec-869a968a57f8" targetNamespace="http://schemas.microsoft.com/office/2006/metadata/properties" ma:root="true" ma:fieldsID="e961c5d9477fd1146f4fea5c10e275a6" ns2:_="">
    <xsd:import namespace="ad801722-3630-4150-b0ec-869a968a5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01722-3630-4150-b0ec-869a968a5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9856B1-BC10-401F-8805-14563BD27254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ad801722-3630-4150-b0ec-869a968a57f8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68DF09-6083-4DFD-9A82-11B4BDC74B3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5059445-2573-435C-8D6E-79F480C864B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5497670-534F-4055-8D27-971A9DD7CA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801722-3630-4150-b0ec-869a968a5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Lion</Template>
  <TotalTime>12676</TotalTime>
  <Words>230</Words>
  <Application>Microsoft Office PowerPoint</Application>
  <PresentationFormat>On-screen Show (4:3)</PresentationFormat>
  <Paragraphs>58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Red Lion</vt:lpstr>
      <vt:lpstr>No Logo</vt:lpstr>
      <vt:lpstr>Small Header</vt:lpstr>
      <vt:lpstr>Title and Close</vt:lpstr>
      <vt:lpstr>Introducing PXU PID Controller Series</vt:lpstr>
      <vt:lpstr>PXU Features</vt:lpstr>
      <vt:lpstr>Programs like a T16 </vt:lpstr>
      <vt:lpstr>Universal Inputs</vt:lpstr>
      <vt:lpstr>Mechanical Advantages</vt:lpstr>
      <vt:lpstr>Easy Crimson 2 Programming</vt:lpstr>
      <vt:lpstr>Competitive Comparison</vt:lpstr>
      <vt:lpstr>Advanced Monitoring</vt:lpstr>
      <vt:lpstr>Advanced Monitoring</vt:lpstr>
      <vt:lpstr>Use Our Free Replacement Program</vt:lpstr>
      <vt:lpstr>Try ours today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Jeff Thornton</dc:creator>
  <cp:lastModifiedBy>Jeff Thornton</cp:lastModifiedBy>
  <cp:revision>200</cp:revision>
  <dcterms:created xsi:type="dcterms:W3CDTF">2012-06-12T12:55:53Z</dcterms:created>
  <dcterms:modified xsi:type="dcterms:W3CDTF">2014-02-28T20:00:20Z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0x0101005371459970D237469835E1F3A2B0EE70</vt:lpwstr>
  </property>
  <property fmtid="{D5CDD505-2E9C-101B-9397-08002B2CF9AE}" pid="3" name="_dlc_DocIdItemGuid">
    <vt:lpwstr>52a6a7fa-5e6b-4dde-905b-decd2df6369f</vt:lpwstr>
  </property>
</Properties>
</file>