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2" r:id="rId6"/>
    <p:sldMasterId id="2147483705" r:id="rId7"/>
    <p:sldMasterId id="2147483697" r:id="rId8"/>
    <p:sldMasterId id="2147483726" r:id="rId9"/>
  </p:sldMasterIdLst>
  <p:notesMasterIdLst>
    <p:notesMasterId r:id="rId89"/>
  </p:notesMasterIdLst>
  <p:handoutMasterIdLst>
    <p:handoutMasterId r:id="rId90"/>
  </p:handoutMasterIdLst>
  <p:sldIdLst>
    <p:sldId id="467" r:id="rId10"/>
    <p:sldId id="493" r:id="rId11"/>
    <p:sldId id="515" r:id="rId12"/>
    <p:sldId id="500" r:id="rId13"/>
    <p:sldId id="536" r:id="rId14"/>
    <p:sldId id="505" r:id="rId15"/>
    <p:sldId id="504" r:id="rId16"/>
    <p:sldId id="506" r:id="rId17"/>
    <p:sldId id="507" r:id="rId18"/>
    <p:sldId id="509" r:id="rId19"/>
    <p:sldId id="510" r:id="rId20"/>
    <p:sldId id="508" r:id="rId21"/>
    <p:sldId id="530" r:id="rId22"/>
    <p:sldId id="531" r:id="rId23"/>
    <p:sldId id="511" r:id="rId24"/>
    <p:sldId id="512" r:id="rId25"/>
    <p:sldId id="513" r:id="rId26"/>
    <p:sldId id="514" r:id="rId27"/>
    <p:sldId id="543" r:id="rId28"/>
    <p:sldId id="552" r:id="rId29"/>
    <p:sldId id="501" r:id="rId30"/>
    <p:sldId id="537" r:id="rId31"/>
    <p:sldId id="538" r:id="rId32"/>
    <p:sldId id="539" r:id="rId33"/>
    <p:sldId id="553" r:id="rId34"/>
    <p:sldId id="554" r:id="rId35"/>
    <p:sldId id="540" r:id="rId36"/>
    <p:sldId id="541" r:id="rId37"/>
    <p:sldId id="542" r:id="rId38"/>
    <p:sldId id="544" r:id="rId39"/>
    <p:sldId id="545" r:id="rId40"/>
    <p:sldId id="551" r:id="rId41"/>
    <p:sldId id="546" r:id="rId42"/>
    <p:sldId id="517" r:id="rId43"/>
    <p:sldId id="518" r:id="rId44"/>
    <p:sldId id="519" r:id="rId45"/>
    <p:sldId id="526" r:id="rId46"/>
    <p:sldId id="516" r:id="rId47"/>
    <p:sldId id="522" r:id="rId48"/>
    <p:sldId id="547" r:id="rId49"/>
    <p:sldId id="527" r:id="rId50"/>
    <p:sldId id="528" r:id="rId51"/>
    <p:sldId id="478" r:id="rId52"/>
    <p:sldId id="477" r:id="rId53"/>
    <p:sldId id="476" r:id="rId54"/>
    <p:sldId id="479" r:id="rId55"/>
    <p:sldId id="472" r:id="rId56"/>
    <p:sldId id="473" r:id="rId57"/>
    <p:sldId id="474" r:id="rId58"/>
    <p:sldId id="480" r:id="rId59"/>
    <p:sldId id="481" r:id="rId60"/>
    <p:sldId id="482" r:id="rId61"/>
    <p:sldId id="483" r:id="rId62"/>
    <p:sldId id="484" r:id="rId63"/>
    <p:sldId id="485" r:id="rId64"/>
    <p:sldId id="486" r:id="rId65"/>
    <p:sldId id="499" r:id="rId66"/>
    <p:sldId id="557" r:id="rId67"/>
    <p:sldId id="469" r:id="rId68"/>
    <p:sldId id="471" r:id="rId69"/>
    <p:sldId id="487" r:id="rId70"/>
    <p:sldId id="488" r:id="rId71"/>
    <p:sldId id="454" r:id="rId72"/>
    <p:sldId id="462" r:id="rId73"/>
    <p:sldId id="461" r:id="rId74"/>
    <p:sldId id="463" r:id="rId75"/>
    <p:sldId id="465" r:id="rId76"/>
    <p:sldId id="466" r:id="rId77"/>
    <p:sldId id="455" r:id="rId78"/>
    <p:sldId id="456" r:id="rId79"/>
    <p:sldId id="457" r:id="rId80"/>
    <p:sldId id="464" r:id="rId81"/>
    <p:sldId id="489" r:id="rId82"/>
    <p:sldId id="491" r:id="rId83"/>
    <p:sldId id="492" r:id="rId84"/>
    <p:sldId id="548" r:id="rId85"/>
    <p:sldId id="549" r:id="rId86"/>
    <p:sldId id="550" r:id="rId87"/>
    <p:sldId id="427" r:id="rId8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9914A4-778C-47D5-B1D0-14E316A2E213}">
          <p14:sldIdLst>
            <p14:sldId id="467"/>
            <p14:sldId id="493"/>
            <p14:sldId id="515"/>
            <p14:sldId id="500"/>
            <p14:sldId id="536"/>
            <p14:sldId id="505"/>
            <p14:sldId id="504"/>
            <p14:sldId id="506"/>
            <p14:sldId id="507"/>
            <p14:sldId id="509"/>
            <p14:sldId id="510"/>
            <p14:sldId id="508"/>
            <p14:sldId id="530"/>
            <p14:sldId id="531"/>
            <p14:sldId id="511"/>
            <p14:sldId id="512"/>
            <p14:sldId id="513"/>
            <p14:sldId id="514"/>
            <p14:sldId id="543"/>
            <p14:sldId id="552"/>
            <p14:sldId id="501"/>
            <p14:sldId id="537"/>
            <p14:sldId id="538"/>
            <p14:sldId id="539"/>
            <p14:sldId id="553"/>
            <p14:sldId id="554"/>
            <p14:sldId id="540"/>
            <p14:sldId id="541"/>
            <p14:sldId id="542"/>
            <p14:sldId id="544"/>
            <p14:sldId id="545"/>
            <p14:sldId id="551"/>
            <p14:sldId id="546"/>
            <p14:sldId id="517"/>
            <p14:sldId id="518"/>
            <p14:sldId id="519"/>
            <p14:sldId id="526"/>
            <p14:sldId id="516"/>
            <p14:sldId id="522"/>
            <p14:sldId id="547"/>
            <p14:sldId id="527"/>
            <p14:sldId id="528"/>
            <p14:sldId id="478"/>
            <p14:sldId id="477"/>
            <p14:sldId id="476"/>
            <p14:sldId id="479"/>
            <p14:sldId id="472"/>
            <p14:sldId id="473"/>
            <p14:sldId id="474"/>
            <p14:sldId id="480"/>
            <p14:sldId id="481"/>
            <p14:sldId id="482"/>
            <p14:sldId id="483"/>
            <p14:sldId id="484"/>
            <p14:sldId id="485"/>
            <p14:sldId id="486"/>
            <p14:sldId id="499"/>
            <p14:sldId id="557"/>
            <p14:sldId id="469"/>
            <p14:sldId id="471"/>
            <p14:sldId id="487"/>
            <p14:sldId id="488"/>
            <p14:sldId id="454"/>
            <p14:sldId id="462"/>
            <p14:sldId id="461"/>
            <p14:sldId id="463"/>
            <p14:sldId id="465"/>
            <p14:sldId id="466"/>
            <p14:sldId id="455"/>
            <p14:sldId id="456"/>
            <p14:sldId id="457"/>
            <p14:sldId id="464"/>
            <p14:sldId id="489"/>
            <p14:sldId id="491"/>
            <p14:sldId id="492"/>
            <p14:sldId id="548"/>
            <p14:sldId id="549"/>
            <p14:sldId id="550"/>
            <p14:sldId id="4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173B"/>
    <a:srgbClr val="CAC4D1"/>
    <a:srgbClr val="D4D0D9"/>
    <a:srgbClr val="5A4486"/>
    <a:srgbClr val="E10535"/>
    <a:srgbClr val="CFCAD4"/>
    <a:srgbClr val="6B46A3"/>
    <a:srgbClr val="E1233B"/>
    <a:srgbClr val="725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55" autoAdjust="0"/>
    <p:restoredTop sz="85340" autoAdjust="0"/>
  </p:normalViewPr>
  <p:slideViewPr>
    <p:cSldViewPr snapToGrid="0">
      <p:cViewPr>
        <p:scale>
          <a:sx n="97" d="100"/>
          <a:sy n="97" d="100"/>
        </p:scale>
        <p:origin x="-606"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180"/>
    </p:cViewPr>
  </p:sorterViewPr>
  <p:notesViewPr>
    <p:cSldViewPr>
      <p:cViewPr varScale="1">
        <p:scale>
          <a:sx n="55" d="100"/>
          <a:sy n="55" d="100"/>
        </p:scale>
        <p:origin x="-25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notesMaster" Target="notesMasters/notesMaster1.xml"/><Relationship Id="rId7" Type="http://schemas.openxmlformats.org/officeDocument/2006/relationships/slideMaster" Target="slideMasters/slideMaster3.xml"/><Relationship Id="rId71" Type="http://schemas.openxmlformats.org/officeDocument/2006/relationships/slide" Target="slides/slide62.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1.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handoutMaster" Target="handoutMasters/handout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5.xml"/><Relationship Id="rId1"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Global Forecast </a:t>
            </a:r>
          </a:p>
          <a:p>
            <a:pPr>
              <a:defRPr sz="2000"/>
            </a:pPr>
            <a:r>
              <a:rPr lang="en-US" sz="2000" baseline="0" dirty="0"/>
              <a:t>(Dollars in Millions)</a:t>
            </a:r>
          </a:p>
        </c:rich>
      </c:tx>
      <c:overlay val="0"/>
    </c:title>
    <c:autoTitleDeleted val="0"/>
    <c:plotArea>
      <c:layout/>
      <c:barChart>
        <c:barDir val="col"/>
        <c:grouping val="clustered"/>
        <c:varyColors val="0"/>
        <c:ser>
          <c:idx val="0"/>
          <c:order val="0"/>
          <c:tx>
            <c:strRef>
              <c:f>Sheet1!$A$3</c:f>
              <c:strCache>
                <c:ptCount val="1"/>
                <c:pt idx="0">
                  <c:v>Switches-Managed</c:v>
                </c:pt>
              </c:strCache>
            </c:strRef>
          </c:tx>
          <c:invertIfNegative val="0"/>
          <c:dLbls>
            <c:txPr>
              <a:bodyPr/>
              <a:lstStyle/>
              <a:p>
                <a:pPr>
                  <a:defRPr sz="1400" baseline="0"/>
                </a:pPr>
                <a:endParaRPr lang="en-US"/>
              </a:p>
            </c:txPr>
            <c:showLegendKey val="0"/>
            <c:showVal val="1"/>
            <c:showCatName val="0"/>
            <c:showSerName val="0"/>
            <c:showPercent val="0"/>
            <c:showBubbleSize val="0"/>
            <c:showLeaderLines val="0"/>
          </c:dLbls>
          <c:cat>
            <c:numRef>
              <c:f>Sheet1!$B$2:$G$2</c:f>
              <c:numCache>
                <c:formatCode>General</c:formatCode>
                <c:ptCount val="6"/>
                <c:pt idx="0">
                  <c:v>2010</c:v>
                </c:pt>
                <c:pt idx="1">
                  <c:v>2011</c:v>
                </c:pt>
                <c:pt idx="2">
                  <c:v>2012</c:v>
                </c:pt>
                <c:pt idx="3">
                  <c:v>2013</c:v>
                </c:pt>
                <c:pt idx="4">
                  <c:v>2014</c:v>
                </c:pt>
                <c:pt idx="5">
                  <c:v>2015</c:v>
                </c:pt>
              </c:numCache>
            </c:numRef>
          </c:cat>
          <c:val>
            <c:numRef>
              <c:f>Sheet1!$B$3:$G$3</c:f>
              <c:numCache>
                <c:formatCode>0.0</c:formatCode>
                <c:ptCount val="6"/>
                <c:pt idx="0">
                  <c:v>694.9</c:v>
                </c:pt>
                <c:pt idx="1">
                  <c:v>866.9</c:v>
                </c:pt>
                <c:pt idx="2" formatCode="#,##0.0">
                  <c:v>1078.8</c:v>
                </c:pt>
                <c:pt idx="3" formatCode="#,##0.0">
                  <c:v>1338.3000000000002</c:v>
                </c:pt>
                <c:pt idx="4" formatCode="#,##0.0">
                  <c:v>1642.6</c:v>
                </c:pt>
                <c:pt idx="5" formatCode="#,##0.0">
                  <c:v>2001.8</c:v>
                </c:pt>
              </c:numCache>
            </c:numRef>
          </c:val>
        </c:ser>
        <c:ser>
          <c:idx val="1"/>
          <c:order val="1"/>
          <c:tx>
            <c:strRef>
              <c:f>Sheet1!$A$4</c:f>
              <c:strCache>
                <c:ptCount val="1"/>
                <c:pt idx="0">
                  <c:v>Switches-Unmanaged</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Sheet1!$B$2:$G$2</c:f>
              <c:numCache>
                <c:formatCode>General</c:formatCode>
                <c:ptCount val="6"/>
                <c:pt idx="0">
                  <c:v>2010</c:v>
                </c:pt>
                <c:pt idx="1">
                  <c:v>2011</c:v>
                </c:pt>
                <c:pt idx="2">
                  <c:v>2012</c:v>
                </c:pt>
                <c:pt idx="3">
                  <c:v>2013</c:v>
                </c:pt>
                <c:pt idx="4">
                  <c:v>2014</c:v>
                </c:pt>
                <c:pt idx="5">
                  <c:v>2015</c:v>
                </c:pt>
              </c:numCache>
            </c:numRef>
          </c:cat>
          <c:val>
            <c:numRef>
              <c:f>Sheet1!$B$4:$G$4</c:f>
              <c:numCache>
                <c:formatCode>0.0</c:formatCode>
                <c:ptCount val="6"/>
                <c:pt idx="0">
                  <c:v>215</c:v>
                </c:pt>
                <c:pt idx="1">
                  <c:v>266.8</c:v>
                </c:pt>
                <c:pt idx="2">
                  <c:v>329.20000000000005</c:v>
                </c:pt>
                <c:pt idx="3">
                  <c:v>405.2</c:v>
                </c:pt>
                <c:pt idx="4">
                  <c:v>493.09999999999997</c:v>
                </c:pt>
                <c:pt idx="5">
                  <c:v>592.20000000000005</c:v>
                </c:pt>
              </c:numCache>
            </c:numRef>
          </c:val>
        </c:ser>
        <c:dLbls>
          <c:showLegendKey val="0"/>
          <c:showVal val="1"/>
          <c:showCatName val="0"/>
          <c:showSerName val="0"/>
          <c:showPercent val="0"/>
          <c:showBubbleSize val="0"/>
        </c:dLbls>
        <c:gapWidth val="150"/>
        <c:overlap val="-25"/>
        <c:axId val="107286912"/>
        <c:axId val="107288448"/>
      </c:barChart>
      <c:catAx>
        <c:axId val="107286912"/>
        <c:scaling>
          <c:orientation val="minMax"/>
        </c:scaling>
        <c:delete val="0"/>
        <c:axPos val="b"/>
        <c:numFmt formatCode="General" sourceLinked="1"/>
        <c:majorTickMark val="none"/>
        <c:minorTickMark val="none"/>
        <c:tickLblPos val="nextTo"/>
        <c:crossAx val="107288448"/>
        <c:crosses val="autoZero"/>
        <c:auto val="1"/>
        <c:lblAlgn val="ctr"/>
        <c:lblOffset val="100"/>
        <c:noMultiLvlLbl val="0"/>
      </c:catAx>
      <c:valAx>
        <c:axId val="107288448"/>
        <c:scaling>
          <c:orientation val="minMax"/>
        </c:scaling>
        <c:delete val="1"/>
        <c:axPos val="l"/>
        <c:numFmt formatCode="0.0" sourceLinked="1"/>
        <c:majorTickMark val="none"/>
        <c:minorTickMark val="none"/>
        <c:tickLblPos val="nextTo"/>
        <c:crossAx val="107286912"/>
        <c:crosses val="autoZero"/>
        <c:crossBetween val="between"/>
      </c:valAx>
    </c:plotArea>
    <c:legend>
      <c:legendPos val="t"/>
      <c:legendEntry>
        <c:idx val="0"/>
        <c:txPr>
          <a:bodyPr/>
          <a:lstStyle/>
          <a:p>
            <a:pPr>
              <a:defRPr sz="1600" b="1" baseline="0"/>
            </a:pPr>
            <a:endParaRPr lang="en-US"/>
          </a:p>
        </c:txPr>
      </c:legendEntry>
      <c:overlay val="0"/>
      <c:txPr>
        <a:bodyPr/>
        <a:lstStyle/>
        <a:p>
          <a:pPr>
            <a:defRPr sz="1400" b="1" baseline="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cs typeface="Helvetica"/>
              </a:rPr>
              <a:t>PRESENTATION TITLE</a:t>
            </a:r>
            <a:endParaRPr lang="en-US" dirty="0">
              <a:cs typeface="Helvetica"/>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EB8A68-90C9-48D0-8C9B-4727CE983109}" type="datetimeFigureOut">
              <a:rPr lang="en-US" smtClean="0">
                <a:cs typeface="Helvetica"/>
              </a:rPr>
              <a:pPr/>
              <a:t>6/3/2014</a:t>
            </a:fld>
            <a:endParaRPr lang="en-US" dirty="0">
              <a:cs typeface="Helvetica"/>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cs typeface="Helvetica"/>
              </a:rPr>
              <a:t>Copyright © Red Lion Controls Inc.</a:t>
            </a:r>
            <a:endParaRPr lang="en-US" dirty="0">
              <a:cs typeface="Helvetica"/>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34592E-EC57-4EEB-8A40-DDD6A6BE063D}" type="slidenum">
              <a:rPr lang="en-US" smtClean="0">
                <a:cs typeface="Helvetica"/>
              </a:rPr>
              <a:pPr/>
              <a:t>‹#›</a:t>
            </a:fld>
            <a:endParaRPr lang="en-US" dirty="0">
              <a:cs typeface="Helvetica"/>
            </a:endParaRPr>
          </a:p>
        </p:txBody>
      </p:sp>
    </p:spTree>
    <p:extLst>
      <p:ext uri="{BB962C8B-B14F-4D97-AF65-F5344CB8AC3E}">
        <p14:creationId xmlns:p14="http://schemas.microsoft.com/office/powerpoint/2010/main" val="26793049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aseline="0">
                <a:latin typeface="+mn-lt"/>
                <a:cs typeface="Helvetica"/>
              </a:defRPr>
            </a:lvl1pPr>
          </a:lstStyle>
          <a:p>
            <a:r>
              <a:rPr lang="en-US" dirty="0" smtClean="0"/>
              <a:t>PRESENTATION TITLE</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mn-lt"/>
                <a:cs typeface="Helvetica"/>
              </a:defRPr>
            </a:lvl1pPr>
          </a:lstStyle>
          <a:p>
            <a:fld id="{6018AC90-6CCB-4FF9-9C90-12E5BBD5380F}" type="datetimeFigureOut">
              <a:rPr lang="en-US" smtClean="0"/>
              <a:pPr/>
              <a:t>6/3/2014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mn-lt"/>
                <a:cs typeface="Helvetica"/>
              </a:defRPr>
            </a:lvl1pPr>
          </a:lstStyle>
          <a:p>
            <a:r>
              <a:rPr lang="en-US" dirty="0" smtClean="0"/>
              <a:t>Copyright © Red Lion Controls Inc.</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mn-lt"/>
                <a:cs typeface="Helvetica"/>
              </a:defRPr>
            </a:lvl1pPr>
          </a:lstStyle>
          <a:p>
            <a:fld id="{7BF0D3B6-466C-4664-83B6-DA65A8BB2086}" type="slidenum">
              <a:rPr lang="en-US" smtClean="0"/>
              <a:pPr/>
              <a:t>‹#›</a:t>
            </a:fld>
            <a:endParaRPr lang="en-US" dirty="0"/>
          </a:p>
        </p:txBody>
      </p:sp>
    </p:spTree>
    <p:extLst>
      <p:ext uri="{BB962C8B-B14F-4D97-AF65-F5344CB8AC3E}">
        <p14:creationId xmlns:p14="http://schemas.microsoft.com/office/powerpoint/2010/main" val="28568603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Helvetica"/>
      </a:defRPr>
    </a:lvl1pPr>
    <a:lvl2pPr marL="457200" algn="l" defTabSz="914400" rtl="0" eaLnBrk="1" latinLnBrk="0" hangingPunct="1">
      <a:defRPr sz="1200" kern="1200">
        <a:solidFill>
          <a:schemeClr val="tx1"/>
        </a:solidFill>
        <a:latin typeface="+mn-lt"/>
        <a:ea typeface="+mn-ea"/>
        <a:cs typeface="Helvetica"/>
      </a:defRPr>
    </a:lvl2pPr>
    <a:lvl3pPr marL="914400" algn="l" defTabSz="914400" rtl="0" eaLnBrk="1" latinLnBrk="0" hangingPunct="1">
      <a:defRPr sz="1200" kern="1200">
        <a:solidFill>
          <a:schemeClr val="tx1"/>
        </a:solidFill>
        <a:latin typeface="+mn-lt"/>
        <a:ea typeface="+mn-ea"/>
        <a:cs typeface="Helvetica"/>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PRESENTATION TITLE</a:t>
            </a:r>
            <a:endParaRPr lang="en-US" dirty="0"/>
          </a:p>
        </p:txBody>
      </p:sp>
      <p:sp>
        <p:nvSpPr>
          <p:cNvPr id="5" name="Date Placeholder 4"/>
          <p:cNvSpPr>
            <a:spLocks noGrp="1"/>
          </p:cNvSpPr>
          <p:nvPr>
            <p:ph type="dt" idx="11"/>
          </p:nvPr>
        </p:nvSpPr>
        <p:spPr/>
        <p:txBody>
          <a:bodyPr/>
          <a:lstStyle/>
          <a:p>
            <a:fld id="{A66AAC5C-E1C7-4959-9125-D34399FF6693}" type="datetime1">
              <a:rPr lang="en-US" smtClean="0"/>
              <a:t>6/3/2014</a:t>
            </a:fld>
            <a:endParaRPr lang="en-US" dirty="0"/>
          </a:p>
        </p:txBody>
      </p:sp>
      <p:sp>
        <p:nvSpPr>
          <p:cNvPr id="6" name="Footer Placeholder 5"/>
          <p:cNvSpPr>
            <a:spLocks noGrp="1"/>
          </p:cNvSpPr>
          <p:nvPr>
            <p:ph type="ftr" sz="quarter" idx="12"/>
          </p:nvPr>
        </p:nvSpPr>
        <p:spPr/>
        <p:txBody>
          <a:bodyPr/>
          <a:lstStyle/>
          <a:p>
            <a:r>
              <a:rPr lang="en-US" dirty="0" smtClean="0"/>
              <a:t>Copyright © Red Lion Controls Inc.</a:t>
            </a:r>
            <a:endParaRPr lang="en-US" dirty="0"/>
          </a:p>
        </p:txBody>
      </p:sp>
      <p:sp>
        <p:nvSpPr>
          <p:cNvPr id="7" name="Slide Number Placeholder 6"/>
          <p:cNvSpPr>
            <a:spLocks noGrp="1"/>
          </p:cNvSpPr>
          <p:nvPr>
            <p:ph type="sldNum" sz="quarter" idx="13"/>
          </p:nvPr>
        </p:nvSpPr>
        <p:spPr/>
        <p:txBody>
          <a:bodyPr/>
          <a:lstStyle/>
          <a:p>
            <a:fld id="{7BF0D3B6-466C-4664-83B6-DA65A8BB2086}" type="slidenum">
              <a:rPr lang="en-US" smtClean="0"/>
              <a:pPr/>
              <a:t>2</a:t>
            </a:fld>
            <a:endParaRPr lang="en-US" dirty="0"/>
          </a:p>
        </p:txBody>
      </p:sp>
    </p:spTree>
    <p:extLst>
      <p:ext uri="{BB962C8B-B14F-4D97-AF65-F5344CB8AC3E}">
        <p14:creationId xmlns:p14="http://schemas.microsoft.com/office/powerpoint/2010/main" val="421651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xfrm>
            <a:off x="925513" y="4446870"/>
            <a:ext cx="5159375" cy="4148067"/>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b="1" dirty="0" smtClean="0"/>
              <a:t>Fiber Optic</a:t>
            </a:r>
            <a:r>
              <a:rPr lang="en-US" b="1" strike="sngStrike" dirty="0">
                <a:solidFill>
                  <a:srgbClr val="FF0000"/>
                </a:solidFill>
              </a:rPr>
              <a:t> </a:t>
            </a:r>
            <a:r>
              <a:rPr lang="en-US" dirty="0" smtClean="0"/>
              <a:t>communications involves sending signals down hair-thin strands of glass or plastic fiber. The light is "guided" down the center of the fiber called the "core". The core is surrounded by a optical material called the "cladding" that traps the light in the core using an optical technique called "total internal reflection." The core and cladding are usually made of ultra-pure glass, although some fibers are all plastic or a glass core and plastic cladding. </a:t>
            </a:r>
          </a:p>
          <a:p>
            <a:r>
              <a:rPr lang="en-US" b="1" dirty="0" smtClean="0"/>
              <a:t>Singlemode</a:t>
            </a:r>
            <a:r>
              <a:rPr lang="en-US" dirty="0" smtClean="0"/>
              <a:t> fiber shrinks the core down so small that the light can only travel in one ray. This increases the bandwidth to almost infinity - but it's practically limited to about 100,000 gigahertz - that's still a lot!  Singlemode fiber also allows for extended runs of cable, known as “Long-Haul”.  Singlemode fiber cable runs can extend to 80km or more, where as Multimode fiber has a 2km limit.</a:t>
            </a:r>
            <a:br>
              <a:rPr lang="en-US" dirty="0" smtClean="0"/>
            </a:br>
            <a:endParaRPr lang="en-US" dirty="0" smtClean="0"/>
          </a:p>
          <a:p>
            <a:endParaRPr lang="en-US" dirty="0" smtClean="0"/>
          </a:p>
        </p:txBody>
      </p:sp>
      <p:sp>
        <p:nvSpPr>
          <p:cNvPr id="2129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8050" eaLnBrk="0" hangingPunct="0">
              <a:defRPr kumimoji="1" sz="1000">
                <a:solidFill>
                  <a:schemeClr val="tx1"/>
                </a:solidFill>
                <a:latin typeface="Times New Roman" pitchFamily="18" charset="0"/>
              </a:defRPr>
            </a:lvl1pPr>
            <a:lvl2pPr marL="742950" indent="-285750" defTabSz="908050" eaLnBrk="0" hangingPunct="0">
              <a:defRPr kumimoji="1" sz="1000">
                <a:solidFill>
                  <a:schemeClr val="tx1"/>
                </a:solidFill>
                <a:latin typeface="Times New Roman" pitchFamily="18" charset="0"/>
              </a:defRPr>
            </a:lvl2pPr>
            <a:lvl3pPr marL="1143000" indent="-228600" defTabSz="908050" eaLnBrk="0" hangingPunct="0">
              <a:defRPr kumimoji="1" sz="1000">
                <a:solidFill>
                  <a:schemeClr val="tx1"/>
                </a:solidFill>
                <a:latin typeface="Times New Roman" pitchFamily="18" charset="0"/>
              </a:defRPr>
            </a:lvl3pPr>
            <a:lvl4pPr marL="1600200" indent="-228600" defTabSz="908050" eaLnBrk="0" hangingPunct="0">
              <a:defRPr kumimoji="1" sz="1000">
                <a:solidFill>
                  <a:schemeClr val="tx1"/>
                </a:solidFill>
                <a:latin typeface="Times New Roman" pitchFamily="18" charset="0"/>
              </a:defRPr>
            </a:lvl4pPr>
            <a:lvl5pPr marL="2057400" indent="-228600" defTabSz="908050" eaLnBrk="0" hangingPunct="0">
              <a:defRPr kumimoji="1" sz="1000">
                <a:solidFill>
                  <a:schemeClr val="tx1"/>
                </a:solidFill>
                <a:latin typeface="Times New Roman" pitchFamily="18" charset="0"/>
              </a:defRPr>
            </a:lvl5pPr>
            <a:lvl6pPr marL="2514600" indent="-228600" defTabSz="908050" eaLnBrk="0" fontAlgn="base" hangingPunct="0">
              <a:spcBef>
                <a:spcPct val="0"/>
              </a:spcBef>
              <a:spcAft>
                <a:spcPct val="0"/>
              </a:spcAft>
              <a:defRPr kumimoji="1" sz="1000">
                <a:solidFill>
                  <a:schemeClr val="tx1"/>
                </a:solidFill>
                <a:latin typeface="Times New Roman" pitchFamily="18" charset="0"/>
              </a:defRPr>
            </a:lvl6pPr>
            <a:lvl7pPr marL="2971800" indent="-228600" defTabSz="908050" eaLnBrk="0" fontAlgn="base" hangingPunct="0">
              <a:spcBef>
                <a:spcPct val="0"/>
              </a:spcBef>
              <a:spcAft>
                <a:spcPct val="0"/>
              </a:spcAft>
              <a:defRPr kumimoji="1" sz="1000">
                <a:solidFill>
                  <a:schemeClr val="tx1"/>
                </a:solidFill>
                <a:latin typeface="Times New Roman" pitchFamily="18" charset="0"/>
              </a:defRPr>
            </a:lvl7pPr>
            <a:lvl8pPr marL="3429000" indent="-228600" defTabSz="908050" eaLnBrk="0" fontAlgn="base" hangingPunct="0">
              <a:spcBef>
                <a:spcPct val="0"/>
              </a:spcBef>
              <a:spcAft>
                <a:spcPct val="0"/>
              </a:spcAft>
              <a:defRPr kumimoji="1" sz="1000">
                <a:solidFill>
                  <a:schemeClr val="tx1"/>
                </a:solidFill>
                <a:latin typeface="Times New Roman" pitchFamily="18" charset="0"/>
              </a:defRPr>
            </a:lvl8pPr>
            <a:lvl9pPr marL="3886200" indent="-228600" defTabSz="908050" eaLnBrk="0" fontAlgn="base" hangingPunct="0">
              <a:spcBef>
                <a:spcPct val="0"/>
              </a:spcBef>
              <a:spcAft>
                <a:spcPct val="0"/>
              </a:spcAft>
              <a:defRPr kumimoji="1" sz="1000">
                <a:solidFill>
                  <a:schemeClr val="tx1"/>
                </a:solidFill>
                <a:latin typeface="Times New Roman" pitchFamily="18" charset="0"/>
              </a:defRPr>
            </a:lvl9pPr>
          </a:lstStyle>
          <a:p>
            <a:fld id="{C31FF75E-769D-4600-8DFF-22F92B4E3474}" type="slidenum">
              <a:rPr kumimoji="0" lang="en-US" smtClean="0">
                <a:latin typeface="Calibri" pitchFamily="34" charset="0"/>
              </a:rPr>
              <a:pPr/>
              <a:t>13</a:t>
            </a:fld>
            <a:endParaRPr kumimoji="0" lang="en-US" dirty="0" smtClean="0">
              <a:latin typeface="Calibri" pitchFamily="34" charset="0"/>
            </a:endParaRPr>
          </a:p>
        </p:txBody>
      </p:sp>
      <p:sp>
        <p:nvSpPr>
          <p:cNvPr id="2" name="Date Placeholder 1"/>
          <p:cNvSpPr>
            <a:spLocks noGrp="1"/>
          </p:cNvSpPr>
          <p:nvPr>
            <p:ph type="dt" idx="10"/>
          </p:nvPr>
        </p:nvSpPr>
        <p:spPr/>
        <p:txBody>
          <a:bodyPr/>
          <a:lstStyle/>
          <a:p>
            <a:fld id="{681866C0-2F1E-45F6-A504-7CCF09B8D65E}"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xfrm>
            <a:off x="925513" y="4446870"/>
            <a:ext cx="5159375" cy="4148067"/>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dirty="0" smtClean="0"/>
          </a:p>
        </p:txBody>
      </p:sp>
      <p:sp>
        <p:nvSpPr>
          <p:cNvPr id="2" name="Date Placeholder 1"/>
          <p:cNvSpPr>
            <a:spLocks noGrp="1"/>
          </p:cNvSpPr>
          <p:nvPr>
            <p:ph type="dt" idx="10"/>
          </p:nvPr>
        </p:nvSpPr>
        <p:spPr/>
        <p:txBody>
          <a:bodyPr/>
          <a:lstStyle/>
          <a:p>
            <a:fld id="{2663EDD3-F263-408B-914A-EF714B498E47}" type="datetime1">
              <a:rPr lang="en-US" smtClean="0"/>
              <a:t>6/3/2014</a:t>
            </a:fld>
            <a:endParaRPr lang="en-US" dirty="0"/>
          </a:p>
        </p:txBody>
      </p:sp>
      <p:sp>
        <p:nvSpPr>
          <p:cNvPr id="4" name="Slide Number Placeholder 3"/>
          <p:cNvSpPr>
            <a:spLocks noGrp="1"/>
          </p:cNvSpPr>
          <p:nvPr>
            <p:ph type="sldNum" sz="quarter" idx="12"/>
          </p:nvPr>
        </p:nvSpPr>
        <p:spPr/>
        <p:txBody>
          <a:bodyPr/>
          <a:lstStyle/>
          <a:p>
            <a:pPr>
              <a:defRPr/>
            </a:pPr>
            <a:fld id="{D3121DC1-9C2B-4ADB-9513-9E5117E5435F}" type="slidenum">
              <a:rPr lang="en-US" smtClean="0"/>
              <a:pPr>
                <a:defRPr/>
              </a:pPr>
              <a:t>14</a:t>
            </a:fld>
            <a:endParaRPr lang="en-US" dirty="0"/>
          </a:p>
        </p:txBody>
      </p:sp>
      <p:sp>
        <p:nvSpPr>
          <p:cNvPr id="6" name="Header Placeholder 5"/>
          <p:cNvSpPr>
            <a:spLocks noGrp="1"/>
          </p:cNvSpPr>
          <p:nvPr>
            <p:ph type="hdr" sz="quarter" idx="13"/>
          </p:nvPr>
        </p:nvSpPr>
        <p:spPr/>
        <p:txBody>
          <a:bodyPr/>
          <a:lstStyle/>
          <a:p>
            <a:r>
              <a:rPr lang="en-US" dirty="0" smtClean="0"/>
              <a:t>Course 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xfrm>
            <a:off x="924661" y="4446176"/>
            <a:ext cx="5161080" cy="4149123"/>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Fiber-optic cable is more expensive but it is invaluable in situations where electronic emissions and environmental hazards are a concern. Because it does not conduct electricity, fiber-optic cable can be useful in areas where heavy electromagnetic interference is present, such as the factory floor. The Ethernet standard allows for fiber-optic cable segments from </a:t>
            </a:r>
            <a:r>
              <a:rPr lang="en-US" dirty="0"/>
              <a:t>2</a:t>
            </a:r>
            <a:r>
              <a:rPr lang="en-US" dirty="0" smtClean="0"/>
              <a:t> kilometers to 80 kilometers long. Fiber-optic cable is often used in intra-building applications to insulate networking equipment from electrical damage caused by lightning.</a:t>
            </a:r>
          </a:p>
        </p:txBody>
      </p:sp>
      <p:sp>
        <p:nvSpPr>
          <p:cNvPr id="194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3288" eaLnBrk="0" hangingPunct="0">
              <a:defRPr kumimoji="1" sz="1000">
                <a:solidFill>
                  <a:schemeClr val="tx1"/>
                </a:solidFill>
                <a:latin typeface="Times New Roman" pitchFamily="18" charset="0"/>
              </a:defRPr>
            </a:lvl1pPr>
            <a:lvl2pPr marL="742950" indent="-285750" defTabSz="903288" eaLnBrk="0" hangingPunct="0">
              <a:defRPr kumimoji="1" sz="1000">
                <a:solidFill>
                  <a:schemeClr val="tx1"/>
                </a:solidFill>
                <a:latin typeface="Times New Roman" pitchFamily="18" charset="0"/>
              </a:defRPr>
            </a:lvl2pPr>
            <a:lvl3pPr marL="1143000" indent="-228600" defTabSz="903288" eaLnBrk="0" hangingPunct="0">
              <a:defRPr kumimoji="1" sz="1000">
                <a:solidFill>
                  <a:schemeClr val="tx1"/>
                </a:solidFill>
                <a:latin typeface="Times New Roman" pitchFamily="18" charset="0"/>
              </a:defRPr>
            </a:lvl3pPr>
            <a:lvl4pPr marL="1600200" indent="-228600" defTabSz="903288" eaLnBrk="0" hangingPunct="0">
              <a:defRPr kumimoji="1" sz="1000">
                <a:solidFill>
                  <a:schemeClr val="tx1"/>
                </a:solidFill>
                <a:latin typeface="Times New Roman" pitchFamily="18" charset="0"/>
              </a:defRPr>
            </a:lvl4pPr>
            <a:lvl5pPr marL="2057400" indent="-228600" defTabSz="903288" eaLnBrk="0" hangingPunct="0">
              <a:defRPr kumimoji="1" sz="1000">
                <a:solidFill>
                  <a:schemeClr val="tx1"/>
                </a:solidFill>
                <a:latin typeface="Times New Roman" pitchFamily="18" charset="0"/>
              </a:defRPr>
            </a:lvl5pPr>
            <a:lvl6pPr marL="2514600" indent="-228600" defTabSz="903288" eaLnBrk="0" fontAlgn="base" hangingPunct="0">
              <a:spcBef>
                <a:spcPct val="0"/>
              </a:spcBef>
              <a:spcAft>
                <a:spcPct val="0"/>
              </a:spcAft>
              <a:defRPr kumimoji="1" sz="1000">
                <a:solidFill>
                  <a:schemeClr val="tx1"/>
                </a:solidFill>
                <a:latin typeface="Times New Roman" pitchFamily="18" charset="0"/>
              </a:defRPr>
            </a:lvl6pPr>
            <a:lvl7pPr marL="2971800" indent="-228600" defTabSz="903288" eaLnBrk="0" fontAlgn="base" hangingPunct="0">
              <a:spcBef>
                <a:spcPct val="0"/>
              </a:spcBef>
              <a:spcAft>
                <a:spcPct val="0"/>
              </a:spcAft>
              <a:defRPr kumimoji="1" sz="1000">
                <a:solidFill>
                  <a:schemeClr val="tx1"/>
                </a:solidFill>
                <a:latin typeface="Times New Roman" pitchFamily="18" charset="0"/>
              </a:defRPr>
            </a:lvl7pPr>
            <a:lvl8pPr marL="3429000" indent="-228600" defTabSz="903288" eaLnBrk="0" fontAlgn="base" hangingPunct="0">
              <a:spcBef>
                <a:spcPct val="0"/>
              </a:spcBef>
              <a:spcAft>
                <a:spcPct val="0"/>
              </a:spcAft>
              <a:defRPr kumimoji="1" sz="1000">
                <a:solidFill>
                  <a:schemeClr val="tx1"/>
                </a:solidFill>
                <a:latin typeface="Times New Roman" pitchFamily="18" charset="0"/>
              </a:defRPr>
            </a:lvl8pPr>
            <a:lvl9pPr marL="3886200" indent="-228600" defTabSz="903288" eaLnBrk="0" fontAlgn="base" hangingPunct="0">
              <a:spcBef>
                <a:spcPct val="0"/>
              </a:spcBef>
              <a:spcAft>
                <a:spcPct val="0"/>
              </a:spcAft>
              <a:defRPr kumimoji="1" sz="1000">
                <a:solidFill>
                  <a:schemeClr val="tx1"/>
                </a:solidFill>
                <a:latin typeface="Times New Roman" pitchFamily="18" charset="0"/>
              </a:defRPr>
            </a:lvl9pPr>
          </a:lstStyle>
          <a:p>
            <a:fld id="{AA1166C6-1FEC-4B62-BFE6-B56FAA8D6A66}" type="slidenum">
              <a:rPr kumimoji="0" lang="en-US" smtClean="0">
                <a:solidFill>
                  <a:prstClr val="black"/>
                </a:solidFill>
                <a:latin typeface="Calibri" pitchFamily="34" charset="0"/>
              </a:rPr>
              <a:pPr/>
              <a:t>15</a:t>
            </a:fld>
            <a:endParaRPr kumimoji="0" lang="en-US" dirty="0" smtClean="0">
              <a:solidFill>
                <a:prstClr val="black"/>
              </a:solidFill>
              <a:latin typeface="Calibri" pitchFamily="34" charset="0"/>
            </a:endParaRPr>
          </a:p>
        </p:txBody>
      </p:sp>
      <p:sp>
        <p:nvSpPr>
          <p:cNvPr id="2" name="Date Placeholder 1"/>
          <p:cNvSpPr>
            <a:spLocks noGrp="1"/>
          </p:cNvSpPr>
          <p:nvPr>
            <p:ph type="dt" idx="10"/>
          </p:nvPr>
        </p:nvSpPr>
        <p:spPr/>
        <p:txBody>
          <a:bodyPr/>
          <a:lstStyle/>
          <a:p>
            <a:fld id="{D4C09249-AA47-4FC5-8D2E-8DBB99EB4656}"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xfrm>
            <a:off x="924661" y="4446176"/>
            <a:ext cx="5161080" cy="4149123"/>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1000base-LX	 singlemode</a:t>
            </a:r>
          </a:p>
          <a:p>
            <a:r>
              <a:rPr lang="en-US" dirty="0" smtClean="0"/>
              <a:t>	10km GBIC - $300</a:t>
            </a:r>
          </a:p>
          <a:p>
            <a:r>
              <a:rPr lang="en-US" dirty="0" smtClean="0"/>
              <a:t>	80km GBIC - $2,000</a:t>
            </a:r>
          </a:p>
          <a:p>
            <a:endParaRPr lang="en-US" dirty="0" smtClean="0"/>
          </a:p>
        </p:txBody>
      </p:sp>
      <p:sp>
        <p:nvSpPr>
          <p:cNvPr id="195591" name="Slide Number Placeholder 6"/>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3288" eaLnBrk="0" hangingPunct="0">
              <a:defRPr kumimoji="1" sz="1000">
                <a:solidFill>
                  <a:schemeClr val="tx1"/>
                </a:solidFill>
                <a:latin typeface="Times New Roman" pitchFamily="18" charset="0"/>
              </a:defRPr>
            </a:lvl1pPr>
            <a:lvl2pPr marL="742950" indent="-285750" defTabSz="903288" eaLnBrk="0" hangingPunct="0">
              <a:defRPr kumimoji="1" sz="1000">
                <a:solidFill>
                  <a:schemeClr val="tx1"/>
                </a:solidFill>
                <a:latin typeface="Times New Roman" pitchFamily="18" charset="0"/>
              </a:defRPr>
            </a:lvl2pPr>
            <a:lvl3pPr marL="1143000" indent="-228600" defTabSz="903288" eaLnBrk="0" hangingPunct="0">
              <a:defRPr kumimoji="1" sz="1000">
                <a:solidFill>
                  <a:schemeClr val="tx1"/>
                </a:solidFill>
                <a:latin typeface="Times New Roman" pitchFamily="18" charset="0"/>
              </a:defRPr>
            </a:lvl3pPr>
            <a:lvl4pPr marL="1600200" indent="-228600" defTabSz="903288" eaLnBrk="0" hangingPunct="0">
              <a:defRPr kumimoji="1" sz="1000">
                <a:solidFill>
                  <a:schemeClr val="tx1"/>
                </a:solidFill>
                <a:latin typeface="Times New Roman" pitchFamily="18" charset="0"/>
              </a:defRPr>
            </a:lvl4pPr>
            <a:lvl5pPr marL="2057400" indent="-228600" defTabSz="903288" eaLnBrk="0" hangingPunct="0">
              <a:defRPr kumimoji="1" sz="1000">
                <a:solidFill>
                  <a:schemeClr val="tx1"/>
                </a:solidFill>
                <a:latin typeface="Times New Roman" pitchFamily="18" charset="0"/>
              </a:defRPr>
            </a:lvl5pPr>
            <a:lvl6pPr marL="2514600" indent="-228600" defTabSz="903288" eaLnBrk="0" fontAlgn="base" hangingPunct="0">
              <a:spcBef>
                <a:spcPct val="0"/>
              </a:spcBef>
              <a:spcAft>
                <a:spcPct val="0"/>
              </a:spcAft>
              <a:defRPr kumimoji="1" sz="1000">
                <a:solidFill>
                  <a:schemeClr val="tx1"/>
                </a:solidFill>
                <a:latin typeface="Times New Roman" pitchFamily="18" charset="0"/>
              </a:defRPr>
            </a:lvl6pPr>
            <a:lvl7pPr marL="2971800" indent="-228600" defTabSz="903288" eaLnBrk="0" fontAlgn="base" hangingPunct="0">
              <a:spcBef>
                <a:spcPct val="0"/>
              </a:spcBef>
              <a:spcAft>
                <a:spcPct val="0"/>
              </a:spcAft>
              <a:defRPr kumimoji="1" sz="1000">
                <a:solidFill>
                  <a:schemeClr val="tx1"/>
                </a:solidFill>
                <a:latin typeface="Times New Roman" pitchFamily="18" charset="0"/>
              </a:defRPr>
            </a:lvl7pPr>
            <a:lvl8pPr marL="3429000" indent="-228600" defTabSz="903288" eaLnBrk="0" fontAlgn="base" hangingPunct="0">
              <a:spcBef>
                <a:spcPct val="0"/>
              </a:spcBef>
              <a:spcAft>
                <a:spcPct val="0"/>
              </a:spcAft>
              <a:defRPr kumimoji="1" sz="1000">
                <a:solidFill>
                  <a:schemeClr val="tx1"/>
                </a:solidFill>
                <a:latin typeface="Times New Roman" pitchFamily="18" charset="0"/>
              </a:defRPr>
            </a:lvl8pPr>
            <a:lvl9pPr marL="3886200" indent="-228600" defTabSz="903288" eaLnBrk="0" fontAlgn="base" hangingPunct="0">
              <a:spcBef>
                <a:spcPct val="0"/>
              </a:spcBef>
              <a:spcAft>
                <a:spcPct val="0"/>
              </a:spcAft>
              <a:defRPr kumimoji="1" sz="1000">
                <a:solidFill>
                  <a:schemeClr val="tx1"/>
                </a:solidFill>
                <a:latin typeface="Times New Roman" pitchFamily="18" charset="0"/>
              </a:defRPr>
            </a:lvl9pPr>
          </a:lstStyle>
          <a:p>
            <a:fld id="{A54FA4FC-3C44-4DD0-936B-CAEAEC183444}" type="slidenum">
              <a:rPr kumimoji="0" lang="en-US" smtClean="0">
                <a:solidFill>
                  <a:prstClr val="black"/>
                </a:solidFill>
                <a:latin typeface="Calibri" pitchFamily="34" charset="0"/>
              </a:rPr>
              <a:pPr/>
              <a:t>16</a:t>
            </a:fld>
            <a:endParaRPr kumimoji="0" lang="en-US" dirty="0" smtClean="0">
              <a:solidFill>
                <a:prstClr val="black"/>
              </a:solidFill>
              <a:latin typeface="Calibri" pitchFamily="34" charset="0"/>
            </a:endParaRPr>
          </a:p>
        </p:txBody>
      </p:sp>
      <p:sp>
        <p:nvSpPr>
          <p:cNvPr id="2" name="Date Placeholder 1"/>
          <p:cNvSpPr>
            <a:spLocks noGrp="1"/>
          </p:cNvSpPr>
          <p:nvPr>
            <p:ph type="dt" idx="10"/>
          </p:nvPr>
        </p:nvSpPr>
        <p:spPr/>
        <p:txBody>
          <a:bodyPr/>
          <a:lstStyle/>
          <a:p>
            <a:fld id="{9D9B5055-E368-4BBB-87E3-605186770771}"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4661" y="4446176"/>
            <a:ext cx="5161080" cy="4149123"/>
          </a:xfrm>
          <a:prstGeom prst="rect">
            <a:avLst/>
          </a:prstGeom>
        </p:spPr>
        <p:txBody>
          <a:bodyPr/>
          <a:lstStyle/>
          <a:p>
            <a:r>
              <a:rPr lang="en-US" dirty="0" smtClean="0"/>
              <a:t>Examples of fiber optic connectors.</a:t>
            </a:r>
            <a:endParaRPr lang="en-US" dirty="0"/>
          </a:p>
        </p:txBody>
      </p:sp>
      <p:sp>
        <p:nvSpPr>
          <p:cNvPr id="4" name="Slide Number Placeholder 3"/>
          <p:cNvSpPr>
            <a:spLocks noGrp="1"/>
          </p:cNvSpPr>
          <p:nvPr>
            <p:ph type="sldNum" sz="quarter" idx="10"/>
          </p:nvPr>
        </p:nvSpPr>
        <p:spPr/>
        <p:txBody>
          <a:bodyPr/>
          <a:lstStyle/>
          <a:p>
            <a:pPr>
              <a:defRPr/>
            </a:pPr>
            <a:fld id="{322C6DAB-8FD2-46FA-B79B-5411130A6C11}" type="slidenum">
              <a:rPr lang="en-US" smtClean="0">
                <a:solidFill>
                  <a:prstClr val="black"/>
                </a:solidFill>
              </a:rPr>
              <a:pPr>
                <a:defRPr/>
              </a:pPr>
              <a:t>17</a:t>
            </a:fld>
            <a:endParaRPr lang="en-US" dirty="0">
              <a:solidFill>
                <a:prstClr val="black"/>
              </a:solidFill>
            </a:endParaRPr>
          </a:p>
        </p:txBody>
      </p:sp>
      <p:sp>
        <p:nvSpPr>
          <p:cNvPr id="5" name="Date Placeholder 4"/>
          <p:cNvSpPr>
            <a:spLocks noGrp="1"/>
          </p:cNvSpPr>
          <p:nvPr>
            <p:ph type="dt" idx="11"/>
          </p:nvPr>
        </p:nvSpPr>
        <p:spPr/>
        <p:txBody>
          <a:bodyPr/>
          <a:lstStyle/>
          <a:p>
            <a:fld id="{BC3E151E-5FC2-4FF8-9E75-170799D6B01B}" type="datetime1">
              <a:rPr lang="en-US" smtClean="0"/>
              <a:t>6/3/2014</a:t>
            </a:fld>
            <a:endParaRPr lang="en-US" dirty="0"/>
          </a:p>
        </p:txBody>
      </p:sp>
      <p:sp>
        <p:nvSpPr>
          <p:cNvPr id="8" name="Header Placeholder 7"/>
          <p:cNvSpPr>
            <a:spLocks noGrp="1"/>
          </p:cNvSpPr>
          <p:nvPr>
            <p:ph type="hdr" sz="quarter" idx="12"/>
          </p:nvPr>
        </p:nvSpPr>
        <p:spPr/>
        <p:txBody>
          <a:bodyPr/>
          <a:lstStyle/>
          <a:p>
            <a:r>
              <a:rPr lang="en-US" dirty="0" smtClean="0"/>
              <a:t>Course 1</a:t>
            </a:r>
            <a:endParaRPr lang="en-US" dirty="0"/>
          </a:p>
        </p:txBody>
      </p:sp>
    </p:spTree>
    <p:extLst>
      <p:ext uri="{BB962C8B-B14F-4D97-AF65-F5344CB8AC3E}">
        <p14:creationId xmlns:p14="http://schemas.microsoft.com/office/powerpoint/2010/main" val="3652380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xfrm>
            <a:off x="924661" y="4446176"/>
            <a:ext cx="5161080" cy="4149123"/>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The LC connector resembles a small  SC connector.</a:t>
            </a:r>
          </a:p>
          <a:p>
            <a:r>
              <a:rPr lang="en-US" dirty="0" smtClean="0"/>
              <a:t>Lucent Technologies developed the LC connector for use in TelCo</a:t>
            </a:r>
            <a:r>
              <a:rPr lang="en-US" dirty="0"/>
              <a:t> </a:t>
            </a:r>
            <a:r>
              <a:rPr lang="en-US" dirty="0" smtClean="0"/>
              <a:t>environments.</a:t>
            </a:r>
          </a:p>
          <a:p>
            <a:endParaRPr lang="en-US" dirty="0" smtClean="0"/>
          </a:p>
        </p:txBody>
      </p:sp>
      <p:sp>
        <p:nvSpPr>
          <p:cNvPr id="196615" name="Slide Number Placeholder 6"/>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3288" eaLnBrk="0" hangingPunct="0">
              <a:defRPr kumimoji="1" sz="1000">
                <a:solidFill>
                  <a:schemeClr val="tx1"/>
                </a:solidFill>
                <a:latin typeface="Times New Roman" pitchFamily="18" charset="0"/>
              </a:defRPr>
            </a:lvl1pPr>
            <a:lvl2pPr marL="742950" indent="-285750" defTabSz="903288" eaLnBrk="0" hangingPunct="0">
              <a:defRPr kumimoji="1" sz="1000">
                <a:solidFill>
                  <a:schemeClr val="tx1"/>
                </a:solidFill>
                <a:latin typeface="Times New Roman" pitchFamily="18" charset="0"/>
              </a:defRPr>
            </a:lvl2pPr>
            <a:lvl3pPr marL="1143000" indent="-228600" defTabSz="903288" eaLnBrk="0" hangingPunct="0">
              <a:defRPr kumimoji="1" sz="1000">
                <a:solidFill>
                  <a:schemeClr val="tx1"/>
                </a:solidFill>
                <a:latin typeface="Times New Roman" pitchFamily="18" charset="0"/>
              </a:defRPr>
            </a:lvl3pPr>
            <a:lvl4pPr marL="1600200" indent="-228600" defTabSz="903288" eaLnBrk="0" hangingPunct="0">
              <a:defRPr kumimoji="1" sz="1000">
                <a:solidFill>
                  <a:schemeClr val="tx1"/>
                </a:solidFill>
                <a:latin typeface="Times New Roman" pitchFamily="18" charset="0"/>
              </a:defRPr>
            </a:lvl4pPr>
            <a:lvl5pPr marL="2057400" indent="-228600" defTabSz="903288" eaLnBrk="0" hangingPunct="0">
              <a:defRPr kumimoji="1" sz="1000">
                <a:solidFill>
                  <a:schemeClr val="tx1"/>
                </a:solidFill>
                <a:latin typeface="Times New Roman" pitchFamily="18" charset="0"/>
              </a:defRPr>
            </a:lvl5pPr>
            <a:lvl6pPr marL="2514600" indent="-228600" defTabSz="903288" eaLnBrk="0" fontAlgn="base" hangingPunct="0">
              <a:spcBef>
                <a:spcPct val="0"/>
              </a:spcBef>
              <a:spcAft>
                <a:spcPct val="0"/>
              </a:spcAft>
              <a:defRPr kumimoji="1" sz="1000">
                <a:solidFill>
                  <a:schemeClr val="tx1"/>
                </a:solidFill>
                <a:latin typeface="Times New Roman" pitchFamily="18" charset="0"/>
              </a:defRPr>
            </a:lvl6pPr>
            <a:lvl7pPr marL="2971800" indent="-228600" defTabSz="903288" eaLnBrk="0" fontAlgn="base" hangingPunct="0">
              <a:spcBef>
                <a:spcPct val="0"/>
              </a:spcBef>
              <a:spcAft>
                <a:spcPct val="0"/>
              </a:spcAft>
              <a:defRPr kumimoji="1" sz="1000">
                <a:solidFill>
                  <a:schemeClr val="tx1"/>
                </a:solidFill>
                <a:latin typeface="Times New Roman" pitchFamily="18" charset="0"/>
              </a:defRPr>
            </a:lvl7pPr>
            <a:lvl8pPr marL="3429000" indent="-228600" defTabSz="903288" eaLnBrk="0" fontAlgn="base" hangingPunct="0">
              <a:spcBef>
                <a:spcPct val="0"/>
              </a:spcBef>
              <a:spcAft>
                <a:spcPct val="0"/>
              </a:spcAft>
              <a:defRPr kumimoji="1" sz="1000">
                <a:solidFill>
                  <a:schemeClr val="tx1"/>
                </a:solidFill>
                <a:latin typeface="Times New Roman" pitchFamily="18" charset="0"/>
              </a:defRPr>
            </a:lvl8pPr>
            <a:lvl9pPr marL="3886200" indent="-228600" defTabSz="903288" eaLnBrk="0" fontAlgn="base" hangingPunct="0">
              <a:spcBef>
                <a:spcPct val="0"/>
              </a:spcBef>
              <a:spcAft>
                <a:spcPct val="0"/>
              </a:spcAft>
              <a:defRPr kumimoji="1" sz="1000">
                <a:solidFill>
                  <a:schemeClr val="tx1"/>
                </a:solidFill>
                <a:latin typeface="Times New Roman" pitchFamily="18" charset="0"/>
              </a:defRPr>
            </a:lvl9pPr>
          </a:lstStyle>
          <a:p>
            <a:fld id="{DD01F88F-0029-4545-88CE-FAB992B9CD0F}" type="slidenum">
              <a:rPr kumimoji="0" lang="en-US" smtClean="0">
                <a:solidFill>
                  <a:prstClr val="black"/>
                </a:solidFill>
                <a:latin typeface="Calibri" pitchFamily="34" charset="0"/>
              </a:rPr>
              <a:pPr/>
              <a:t>18</a:t>
            </a:fld>
            <a:endParaRPr kumimoji="0" lang="en-US" dirty="0" smtClean="0">
              <a:solidFill>
                <a:prstClr val="black"/>
              </a:solidFill>
              <a:latin typeface="Calibri" pitchFamily="34" charset="0"/>
            </a:endParaRPr>
          </a:p>
        </p:txBody>
      </p:sp>
      <p:sp>
        <p:nvSpPr>
          <p:cNvPr id="2" name="Date Placeholder 1"/>
          <p:cNvSpPr>
            <a:spLocks noGrp="1"/>
          </p:cNvSpPr>
          <p:nvPr>
            <p:ph type="dt" idx="10"/>
          </p:nvPr>
        </p:nvSpPr>
        <p:spPr/>
        <p:txBody>
          <a:bodyPr/>
          <a:lstStyle/>
          <a:p>
            <a:fld id="{E192D350-93EB-4FA7-9D45-73F6BEA1D0C9}"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PRESENTATION TITLE</a:t>
            </a:r>
            <a:endParaRPr lang="en-US" dirty="0"/>
          </a:p>
        </p:txBody>
      </p:sp>
      <p:sp>
        <p:nvSpPr>
          <p:cNvPr id="5" name="Date Placeholder 4"/>
          <p:cNvSpPr>
            <a:spLocks noGrp="1"/>
          </p:cNvSpPr>
          <p:nvPr>
            <p:ph type="dt" idx="11"/>
          </p:nvPr>
        </p:nvSpPr>
        <p:spPr/>
        <p:txBody>
          <a:bodyPr/>
          <a:lstStyle/>
          <a:p>
            <a:fld id="{1D431BDC-AE3E-42D9-8D76-0817587FEB86}" type="datetime1">
              <a:rPr lang="en-US" smtClean="0"/>
              <a:t>6/3/2014</a:t>
            </a:fld>
            <a:endParaRPr lang="en-US" dirty="0"/>
          </a:p>
        </p:txBody>
      </p:sp>
      <p:sp>
        <p:nvSpPr>
          <p:cNvPr id="6" name="Footer Placeholder 5"/>
          <p:cNvSpPr>
            <a:spLocks noGrp="1"/>
          </p:cNvSpPr>
          <p:nvPr>
            <p:ph type="ftr" sz="quarter" idx="12"/>
          </p:nvPr>
        </p:nvSpPr>
        <p:spPr/>
        <p:txBody>
          <a:bodyPr/>
          <a:lstStyle/>
          <a:p>
            <a:r>
              <a:rPr lang="en-US" dirty="0" smtClean="0"/>
              <a:t>Copyright © Red Lion Controls Inc.</a:t>
            </a:r>
            <a:endParaRPr lang="en-US" dirty="0"/>
          </a:p>
        </p:txBody>
      </p:sp>
      <p:sp>
        <p:nvSpPr>
          <p:cNvPr id="7" name="Slide Number Placeholder 6"/>
          <p:cNvSpPr>
            <a:spLocks noGrp="1"/>
          </p:cNvSpPr>
          <p:nvPr>
            <p:ph type="sldNum" sz="quarter" idx="13"/>
          </p:nvPr>
        </p:nvSpPr>
        <p:spPr/>
        <p:txBody>
          <a:bodyPr/>
          <a:lstStyle/>
          <a:p>
            <a:fld id="{7BF0D3B6-466C-4664-83B6-DA65A8BB2086}" type="slidenum">
              <a:rPr lang="en-US" smtClean="0"/>
              <a:pPr/>
              <a:t>19</a:t>
            </a:fld>
            <a:endParaRPr lang="en-US" dirty="0"/>
          </a:p>
        </p:txBody>
      </p:sp>
    </p:spTree>
    <p:extLst>
      <p:ext uri="{BB962C8B-B14F-4D97-AF65-F5344CB8AC3E}">
        <p14:creationId xmlns:p14="http://schemas.microsoft.com/office/powerpoint/2010/main" val="986956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PRESENTATION TITLE</a:t>
            </a:r>
            <a:endParaRPr lang="en-US" dirty="0"/>
          </a:p>
        </p:txBody>
      </p:sp>
      <p:sp>
        <p:nvSpPr>
          <p:cNvPr id="5" name="Date Placeholder 4"/>
          <p:cNvSpPr>
            <a:spLocks noGrp="1"/>
          </p:cNvSpPr>
          <p:nvPr>
            <p:ph type="dt" idx="11"/>
          </p:nvPr>
        </p:nvSpPr>
        <p:spPr/>
        <p:txBody>
          <a:bodyPr/>
          <a:lstStyle/>
          <a:p>
            <a:fld id="{1D431BDC-AE3E-42D9-8D76-0817587FEB86}" type="datetime1">
              <a:rPr lang="en-US" smtClean="0"/>
              <a:t>6/3/2014</a:t>
            </a:fld>
            <a:endParaRPr lang="en-US" dirty="0"/>
          </a:p>
        </p:txBody>
      </p:sp>
      <p:sp>
        <p:nvSpPr>
          <p:cNvPr id="6" name="Footer Placeholder 5"/>
          <p:cNvSpPr>
            <a:spLocks noGrp="1"/>
          </p:cNvSpPr>
          <p:nvPr>
            <p:ph type="ftr" sz="quarter" idx="12"/>
          </p:nvPr>
        </p:nvSpPr>
        <p:spPr/>
        <p:txBody>
          <a:bodyPr/>
          <a:lstStyle/>
          <a:p>
            <a:r>
              <a:rPr lang="en-US" dirty="0" smtClean="0"/>
              <a:t>Copyright © Red Lion Controls Inc.</a:t>
            </a:r>
            <a:endParaRPr lang="en-US" dirty="0"/>
          </a:p>
        </p:txBody>
      </p:sp>
      <p:sp>
        <p:nvSpPr>
          <p:cNvPr id="7" name="Slide Number Placeholder 6"/>
          <p:cNvSpPr>
            <a:spLocks noGrp="1"/>
          </p:cNvSpPr>
          <p:nvPr>
            <p:ph type="sldNum" sz="quarter" idx="13"/>
          </p:nvPr>
        </p:nvSpPr>
        <p:spPr/>
        <p:txBody>
          <a:bodyPr/>
          <a:lstStyle/>
          <a:p>
            <a:fld id="{7BF0D3B6-466C-4664-83B6-DA65A8BB2086}" type="slidenum">
              <a:rPr lang="en-US" smtClean="0"/>
              <a:pPr/>
              <a:t>20</a:t>
            </a:fld>
            <a:endParaRPr lang="en-US" dirty="0"/>
          </a:p>
        </p:txBody>
      </p:sp>
    </p:spTree>
    <p:extLst>
      <p:ext uri="{BB962C8B-B14F-4D97-AF65-F5344CB8AC3E}">
        <p14:creationId xmlns:p14="http://schemas.microsoft.com/office/powerpoint/2010/main" val="986956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924661" y="4446176"/>
            <a:ext cx="5161080" cy="4149123"/>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Red</a:t>
            </a:r>
            <a:r>
              <a:rPr lang="en-US" baseline="0" dirty="0" smtClean="0"/>
              <a:t> Lion</a:t>
            </a:r>
            <a:r>
              <a:rPr lang="en-US" dirty="0" smtClean="0"/>
              <a:t> blows away the competition with true industrial specs.</a:t>
            </a:r>
          </a:p>
          <a:p>
            <a:r>
              <a:rPr lang="en-US" dirty="0" smtClean="0"/>
              <a:t>Designed to handle nuclear applications.</a:t>
            </a:r>
          </a:p>
          <a:p>
            <a:r>
              <a:rPr lang="en-US" dirty="0" smtClean="0"/>
              <a:t>Best in class for all types of industrial environments. </a:t>
            </a:r>
          </a:p>
        </p:txBody>
      </p:sp>
      <p:sp>
        <p:nvSpPr>
          <p:cNvPr id="2" name="Date Placeholder 1"/>
          <p:cNvSpPr>
            <a:spLocks noGrp="1"/>
          </p:cNvSpPr>
          <p:nvPr>
            <p:ph type="dt" idx="10"/>
          </p:nvPr>
        </p:nvSpPr>
        <p:spPr/>
        <p:txBody>
          <a:bodyPr/>
          <a:lstStyle/>
          <a:p>
            <a:fld id="{F9419791-E350-442C-BAF8-5102C340215E}" type="datetime1">
              <a:rPr lang="en-US" smtClean="0"/>
              <a:t>6/3/2014</a:t>
            </a:fld>
            <a:endParaRPr lang="en-US" dirty="0"/>
          </a:p>
        </p:txBody>
      </p:sp>
      <p:sp>
        <p:nvSpPr>
          <p:cNvPr id="4" name="Slide Number Placeholder 3"/>
          <p:cNvSpPr>
            <a:spLocks noGrp="1"/>
          </p:cNvSpPr>
          <p:nvPr>
            <p:ph type="sldNum" sz="quarter" idx="12"/>
          </p:nvPr>
        </p:nvSpPr>
        <p:spPr/>
        <p:txBody>
          <a:bodyPr/>
          <a:lstStyle/>
          <a:p>
            <a:pPr>
              <a:defRPr/>
            </a:pPr>
            <a:fld id="{D3121DC1-9C2B-4ADB-9513-9E5117E5435F}" type="slidenum">
              <a:rPr lang="en-US" smtClean="0"/>
              <a:pPr>
                <a:defRPr/>
              </a:pPr>
              <a:t>21</a:t>
            </a:fld>
            <a:endParaRPr lang="en-US" dirty="0"/>
          </a:p>
        </p:txBody>
      </p:sp>
      <p:sp>
        <p:nvSpPr>
          <p:cNvPr id="6" name="Header Placeholder 5"/>
          <p:cNvSpPr>
            <a:spLocks noGrp="1"/>
          </p:cNvSpPr>
          <p:nvPr>
            <p:ph type="hdr" sz="quarter" idx="13"/>
          </p:nvPr>
        </p:nvSpPr>
        <p:spPr/>
        <p:txBody>
          <a:bodyPr/>
          <a:lstStyle/>
          <a:p>
            <a:r>
              <a:rPr lang="en-US" dirty="0" smtClean="0"/>
              <a:t>Course 1</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dirty="0" smtClean="0"/>
              <a:t>The </a:t>
            </a:r>
            <a:r>
              <a:rPr lang="en-US" b="1" dirty="0" smtClean="0"/>
              <a:t>Port Counters </a:t>
            </a:r>
            <a:r>
              <a:rPr lang="en-US" dirty="0" smtClean="0"/>
              <a:t>Window presents all of the data points collected on the ports. Highlighting the port in the port list will display the data for that port.</a:t>
            </a:r>
          </a:p>
          <a:p>
            <a:pPr>
              <a:spcBef>
                <a:spcPts val="0"/>
              </a:spcBef>
              <a:spcAft>
                <a:spcPts val="1200"/>
              </a:spcAft>
            </a:pPr>
            <a:r>
              <a:rPr lang="en-US" dirty="0" smtClean="0"/>
              <a:t>At 10Mbs/half duplex, anything over 17% usage is unusable.</a:t>
            </a:r>
          </a:p>
          <a:p>
            <a:pPr>
              <a:spcBef>
                <a:spcPts val="0"/>
              </a:spcBef>
              <a:spcAft>
                <a:spcPts val="1200"/>
              </a:spcAft>
            </a:pPr>
            <a:r>
              <a:rPr lang="en-US" dirty="0" smtClean="0"/>
              <a:t>Usage – Percentage of speed the port is running.</a:t>
            </a:r>
          </a:p>
          <a:p>
            <a:pPr>
              <a:spcBef>
                <a:spcPts val="0"/>
              </a:spcBef>
              <a:spcAft>
                <a:spcPts val="1200"/>
              </a:spcAft>
            </a:pPr>
            <a:r>
              <a:rPr lang="en-US" dirty="0" smtClean="0"/>
              <a:t>Octet is the same as byte.</a:t>
            </a:r>
          </a:p>
          <a:p>
            <a:pPr>
              <a:spcBef>
                <a:spcPts val="0"/>
              </a:spcBef>
              <a:spcAft>
                <a:spcPts val="1200"/>
              </a:spcAft>
            </a:pPr>
            <a:r>
              <a:rPr lang="en-US" dirty="0" smtClean="0"/>
              <a:t>Fiber Optics – validation tool for your fiber.  Intermittent issues, RX FCS, RX Fragment, RX Symbol errors will increment with fiber issues.</a:t>
            </a:r>
          </a:p>
          <a:p>
            <a:pPr>
              <a:spcBef>
                <a:spcPts val="0"/>
              </a:spcBef>
              <a:spcAft>
                <a:spcPts val="1200"/>
              </a:spcAft>
            </a:pPr>
            <a:r>
              <a:rPr lang="en-US" dirty="0" smtClean="0"/>
              <a:t>A very expensive fluke meter ($20K) will NOT tell you this information.</a:t>
            </a:r>
          </a:p>
          <a:p>
            <a:pPr>
              <a:spcBef>
                <a:spcPts val="0"/>
              </a:spcBef>
              <a:spcAft>
                <a:spcPts val="1200"/>
              </a:spcAft>
            </a:pPr>
            <a:r>
              <a:rPr lang="en-US" b="1" dirty="0" smtClean="0"/>
              <a:t>Note you get the IP address connected to the ports.  Note on camera 3 we are now set-up for Full Duplex (from past slide error).  SNMP only gives you data over time. Point out that this application is using fiber. With N-View,  the user has the capability to look at DB and see if there is loss</a:t>
            </a:r>
            <a:r>
              <a:rPr lang="en-US" b="1" strike="sngStrike" dirty="0" smtClean="0"/>
              <a:t> </a:t>
            </a:r>
            <a:r>
              <a:rPr lang="en-US" b="1" dirty="0" smtClean="0"/>
              <a:t>by observing RX Alignment counters which will increment on a bad fiber connection.  No other company offers this feature.  You could spend $1000 on a fluke meter to get only a portion of this information!!</a:t>
            </a:r>
          </a:p>
          <a:p>
            <a:endParaRPr lang="en-US" b="1"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PRESENTATION TITLE</a:t>
            </a:r>
            <a:endParaRPr lang="en-US" dirty="0"/>
          </a:p>
        </p:txBody>
      </p:sp>
      <p:sp>
        <p:nvSpPr>
          <p:cNvPr id="5" name="Date Placeholder 4"/>
          <p:cNvSpPr>
            <a:spLocks noGrp="1"/>
          </p:cNvSpPr>
          <p:nvPr>
            <p:ph type="dt" idx="11"/>
          </p:nvPr>
        </p:nvSpPr>
        <p:spPr/>
        <p:txBody>
          <a:bodyPr/>
          <a:lstStyle/>
          <a:p>
            <a:fld id="{32F1E053-92B4-4919-9F4E-78158DD126C8}" type="datetime1">
              <a:rPr lang="en-US" smtClean="0"/>
              <a:t>6/3/2014</a:t>
            </a:fld>
            <a:endParaRPr lang="en-US" dirty="0"/>
          </a:p>
        </p:txBody>
      </p:sp>
      <p:sp>
        <p:nvSpPr>
          <p:cNvPr id="6" name="Footer Placeholder 5"/>
          <p:cNvSpPr>
            <a:spLocks noGrp="1"/>
          </p:cNvSpPr>
          <p:nvPr>
            <p:ph type="ftr" sz="quarter" idx="12"/>
          </p:nvPr>
        </p:nvSpPr>
        <p:spPr/>
        <p:txBody>
          <a:bodyPr/>
          <a:lstStyle/>
          <a:p>
            <a:r>
              <a:rPr lang="en-US" dirty="0" smtClean="0"/>
              <a:t>Copyright © Red Lion Controls Inc.</a:t>
            </a:r>
            <a:endParaRPr lang="en-US" dirty="0"/>
          </a:p>
        </p:txBody>
      </p:sp>
      <p:sp>
        <p:nvSpPr>
          <p:cNvPr id="7" name="Slide Number Placeholder 6"/>
          <p:cNvSpPr>
            <a:spLocks noGrp="1"/>
          </p:cNvSpPr>
          <p:nvPr>
            <p:ph type="sldNum" sz="quarter" idx="13"/>
          </p:nvPr>
        </p:nvSpPr>
        <p:spPr/>
        <p:txBody>
          <a:bodyPr/>
          <a:lstStyle/>
          <a:p>
            <a:fld id="{7BF0D3B6-466C-4664-83B6-DA65A8BB2086}" type="slidenum">
              <a:rPr lang="en-US" smtClean="0"/>
              <a:pPr/>
              <a:t>29</a:t>
            </a:fld>
            <a:endParaRPr lang="en-US" dirty="0"/>
          </a:p>
        </p:txBody>
      </p:sp>
    </p:spTree>
    <p:extLst>
      <p:ext uri="{BB962C8B-B14F-4D97-AF65-F5344CB8AC3E}">
        <p14:creationId xmlns:p14="http://schemas.microsoft.com/office/powerpoint/2010/main" val="153684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xfrm>
            <a:off x="925513" y="4446869"/>
            <a:ext cx="5159375" cy="4419704"/>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spcBef>
                <a:spcPts val="0"/>
              </a:spcBef>
              <a:spcAft>
                <a:spcPts val="1200"/>
              </a:spcAft>
            </a:pPr>
            <a:r>
              <a:rPr lang="en-US" b="1" dirty="0" smtClean="0"/>
              <a:t>Networking</a:t>
            </a:r>
            <a:r>
              <a:rPr lang="en-US" dirty="0" smtClean="0"/>
              <a:t> allows one computer or device to send information to and from another computer or device. </a:t>
            </a:r>
          </a:p>
          <a:p>
            <a:pPr>
              <a:spcBef>
                <a:spcPts val="0"/>
              </a:spcBef>
              <a:spcAft>
                <a:spcPts val="1200"/>
              </a:spcAft>
            </a:pPr>
            <a:r>
              <a:rPr lang="en-US" dirty="0" smtClean="0"/>
              <a:t>The Internet is the most conspicuous example of computer networking, linking millions of computers around the world, but smaller networks play a large role in information access on a daily basis. </a:t>
            </a:r>
            <a:endParaRPr lang="en-US" b="1" dirty="0" smtClean="0"/>
          </a:p>
          <a:p>
            <a:pPr>
              <a:spcBef>
                <a:spcPts val="0"/>
              </a:spcBef>
              <a:spcAft>
                <a:spcPts val="1200"/>
              </a:spcAft>
            </a:pPr>
            <a:r>
              <a:rPr lang="en-US" b="1" dirty="0" smtClean="0"/>
              <a:t>Bob Metcalfe</a:t>
            </a:r>
            <a:r>
              <a:rPr lang="en-US" dirty="0" smtClean="0"/>
              <a:t> designed and tested the first Ethernet network while working on a way to link Xerox’s computer to a printer.  </a:t>
            </a:r>
          </a:p>
          <a:p>
            <a:pPr>
              <a:spcBef>
                <a:spcPts val="0"/>
              </a:spcBef>
              <a:spcAft>
                <a:spcPts val="1200"/>
              </a:spcAft>
            </a:pPr>
            <a:r>
              <a:rPr lang="en-US" dirty="0" smtClean="0"/>
              <a:t>The original Ethernet described communication over a </a:t>
            </a:r>
            <a:r>
              <a:rPr lang="en-US" b="1" dirty="0" smtClean="0"/>
              <a:t>single cable</a:t>
            </a:r>
            <a:r>
              <a:rPr lang="en-US" dirty="0" smtClean="0"/>
              <a:t> shared by all devices on the network. Once a device attached to this cable, it had the ability to communicate with any other attached device. This allows the network to expand to accommodate new devices without requiring any modification to those devices already on the network. </a:t>
            </a:r>
          </a:p>
          <a:p>
            <a:pPr>
              <a:spcBef>
                <a:spcPts val="0"/>
              </a:spcBef>
              <a:spcAft>
                <a:spcPts val="1200"/>
              </a:spcAft>
            </a:pPr>
            <a:r>
              <a:rPr lang="en-US" dirty="0" smtClean="0"/>
              <a:t>He chose to base the name on the word "ether" as a way of describing an essential feature of the system: the physical medium (i.e., a cable) carries bits to all stations, in the same way that the old "luminiferous ether" was once thought to propagate electromagnetic waves through space. Thus, Ethernet was born.” </a:t>
            </a:r>
          </a:p>
          <a:p>
            <a:pPr>
              <a:spcBef>
                <a:spcPts val="0"/>
              </a:spcBef>
              <a:spcAft>
                <a:spcPts val="1200"/>
              </a:spcAft>
            </a:pPr>
            <a:r>
              <a:rPr lang="en-US" dirty="0" smtClean="0"/>
              <a:t>Ethernet has become the most popular and most widely deployed network technology in the world.</a:t>
            </a:r>
          </a:p>
          <a:p>
            <a:endParaRPr lang="en-US" dirty="0" smtClean="0"/>
          </a:p>
        </p:txBody>
      </p:sp>
      <p:sp>
        <p:nvSpPr>
          <p:cNvPr id="1966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8050" eaLnBrk="0" hangingPunct="0">
              <a:defRPr kumimoji="1" sz="1000">
                <a:solidFill>
                  <a:schemeClr val="tx1"/>
                </a:solidFill>
                <a:latin typeface="Times New Roman" pitchFamily="18" charset="0"/>
              </a:defRPr>
            </a:lvl1pPr>
            <a:lvl2pPr marL="742950" indent="-285750" defTabSz="908050" eaLnBrk="0" hangingPunct="0">
              <a:defRPr kumimoji="1" sz="1000">
                <a:solidFill>
                  <a:schemeClr val="tx1"/>
                </a:solidFill>
                <a:latin typeface="Times New Roman" pitchFamily="18" charset="0"/>
              </a:defRPr>
            </a:lvl2pPr>
            <a:lvl3pPr marL="1143000" indent="-228600" defTabSz="908050" eaLnBrk="0" hangingPunct="0">
              <a:defRPr kumimoji="1" sz="1000">
                <a:solidFill>
                  <a:schemeClr val="tx1"/>
                </a:solidFill>
                <a:latin typeface="Times New Roman" pitchFamily="18" charset="0"/>
              </a:defRPr>
            </a:lvl3pPr>
            <a:lvl4pPr marL="1600200" indent="-228600" defTabSz="908050" eaLnBrk="0" hangingPunct="0">
              <a:defRPr kumimoji="1" sz="1000">
                <a:solidFill>
                  <a:schemeClr val="tx1"/>
                </a:solidFill>
                <a:latin typeface="Times New Roman" pitchFamily="18" charset="0"/>
              </a:defRPr>
            </a:lvl4pPr>
            <a:lvl5pPr marL="2057400" indent="-228600" defTabSz="908050" eaLnBrk="0" hangingPunct="0">
              <a:defRPr kumimoji="1" sz="1000">
                <a:solidFill>
                  <a:schemeClr val="tx1"/>
                </a:solidFill>
                <a:latin typeface="Times New Roman" pitchFamily="18" charset="0"/>
              </a:defRPr>
            </a:lvl5pPr>
            <a:lvl6pPr marL="2514600" indent="-228600" defTabSz="908050" eaLnBrk="0" fontAlgn="base" hangingPunct="0">
              <a:spcBef>
                <a:spcPct val="0"/>
              </a:spcBef>
              <a:spcAft>
                <a:spcPct val="0"/>
              </a:spcAft>
              <a:defRPr kumimoji="1" sz="1000">
                <a:solidFill>
                  <a:schemeClr val="tx1"/>
                </a:solidFill>
                <a:latin typeface="Times New Roman" pitchFamily="18" charset="0"/>
              </a:defRPr>
            </a:lvl6pPr>
            <a:lvl7pPr marL="2971800" indent="-228600" defTabSz="908050" eaLnBrk="0" fontAlgn="base" hangingPunct="0">
              <a:spcBef>
                <a:spcPct val="0"/>
              </a:spcBef>
              <a:spcAft>
                <a:spcPct val="0"/>
              </a:spcAft>
              <a:defRPr kumimoji="1" sz="1000">
                <a:solidFill>
                  <a:schemeClr val="tx1"/>
                </a:solidFill>
                <a:latin typeface="Times New Roman" pitchFamily="18" charset="0"/>
              </a:defRPr>
            </a:lvl7pPr>
            <a:lvl8pPr marL="3429000" indent="-228600" defTabSz="908050" eaLnBrk="0" fontAlgn="base" hangingPunct="0">
              <a:spcBef>
                <a:spcPct val="0"/>
              </a:spcBef>
              <a:spcAft>
                <a:spcPct val="0"/>
              </a:spcAft>
              <a:defRPr kumimoji="1" sz="1000">
                <a:solidFill>
                  <a:schemeClr val="tx1"/>
                </a:solidFill>
                <a:latin typeface="Times New Roman" pitchFamily="18" charset="0"/>
              </a:defRPr>
            </a:lvl8pPr>
            <a:lvl9pPr marL="3886200" indent="-228600" defTabSz="908050" eaLnBrk="0" fontAlgn="base" hangingPunct="0">
              <a:spcBef>
                <a:spcPct val="0"/>
              </a:spcBef>
              <a:spcAft>
                <a:spcPct val="0"/>
              </a:spcAft>
              <a:defRPr kumimoji="1" sz="1000">
                <a:solidFill>
                  <a:schemeClr val="tx1"/>
                </a:solidFill>
                <a:latin typeface="Times New Roman" pitchFamily="18" charset="0"/>
              </a:defRPr>
            </a:lvl9pPr>
          </a:lstStyle>
          <a:p>
            <a:fld id="{459953DC-0303-4954-9174-6398590153EE}" type="slidenum">
              <a:rPr kumimoji="0" lang="en-US" smtClean="0">
                <a:latin typeface="Calibri" pitchFamily="34" charset="0"/>
              </a:rPr>
              <a:pPr/>
              <a:t>4</a:t>
            </a:fld>
            <a:endParaRPr kumimoji="0" lang="en-US" dirty="0" smtClean="0">
              <a:latin typeface="Calibri" pitchFamily="34" charset="0"/>
            </a:endParaRPr>
          </a:p>
        </p:txBody>
      </p:sp>
      <p:sp>
        <p:nvSpPr>
          <p:cNvPr id="2" name="Date Placeholder 1"/>
          <p:cNvSpPr>
            <a:spLocks noGrp="1"/>
          </p:cNvSpPr>
          <p:nvPr>
            <p:ph type="dt" idx="10"/>
          </p:nvPr>
        </p:nvSpPr>
        <p:spPr/>
        <p:txBody>
          <a:bodyPr/>
          <a:lstStyle/>
          <a:p>
            <a:fld id="{FA3259F9-B0BB-4405-86D3-D80C6C1EDF57}"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ln w="9525"/>
        </p:spPr>
        <p:txBody>
          <a:bodyPr/>
          <a:lstStyle/>
          <a:p>
            <a:pPr marL="327876" indent="-327876">
              <a:spcBef>
                <a:spcPct val="20000"/>
              </a:spcBef>
              <a:buFontTx/>
              <a:buChar char="•"/>
              <a:defRPr/>
            </a:pPr>
            <a:r>
              <a:rPr lang="en-US" sz="800" dirty="0"/>
              <a:t>HIGHEST BANDWIDTH</a:t>
            </a:r>
          </a:p>
          <a:p>
            <a:pPr marL="327876" indent="-327876">
              <a:spcBef>
                <a:spcPct val="20000"/>
              </a:spcBef>
              <a:buFontTx/>
              <a:buChar char="•"/>
              <a:defRPr/>
            </a:pPr>
            <a:r>
              <a:rPr lang="en-US" sz="800" dirty="0"/>
              <a:t>LOWEST COST SWITCHES</a:t>
            </a:r>
          </a:p>
          <a:p>
            <a:pPr marL="327876" indent="-327876">
              <a:spcBef>
                <a:spcPct val="20000"/>
              </a:spcBef>
              <a:buFontTx/>
              <a:buChar char="•"/>
              <a:defRPr/>
            </a:pPr>
            <a:r>
              <a:rPr lang="en-US" sz="800" dirty="0"/>
              <a:t>LOWEST LATENCY</a:t>
            </a:r>
          </a:p>
          <a:p>
            <a:pPr marL="327876" indent="-327876">
              <a:spcBef>
                <a:spcPct val="20000"/>
              </a:spcBef>
              <a:buFontTx/>
              <a:buChar char="•"/>
              <a:defRPr/>
            </a:pPr>
            <a:r>
              <a:rPr lang="en-US" sz="800" dirty="0"/>
              <a:t>GREATEST DETERMINISM</a:t>
            </a:r>
          </a:p>
          <a:p>
            <a:pPr marL="327876" indent="-327876">
              <a:spcBef>
                <a:spcPct val="20000"/>
              </a:spcBef>
              <a:buFontTx/>
              <a:buChar char="•"/>
              <a:defRPr/>
            </a:pPr>
            <a:r>
              <a:rPr lang="en-US" sz="800" dirty="0"/>
              <a:t>HIGHER CABLING COSTS</a:t>
            </a:r>
          </a:p>
          <a:p>
            <a:pPr marL="327876" indent="-327876">
              <a:spcBef>
                <a:spcPct val="20000"/>
              </a:spcBef>
              <a:buFontTx/>
              <a:buChar char="•"/>
              <a:defRPr/>
            </a:pPr>
            <a:r>
              <a:rPr lang="en-US" sz="800" dirty="0"/>
              <a:t>NO MEDIA REDUNDANCY</a:t>
            </a:r>
          </a:p>
          <a:p>
            <a:pPr marL="327876" indent="-327876">
              <a:spcBef>
                <a:spcPct val="20000"/>
              </a:spcBef>
              <a:buFontTx/>
              <a:buChar char="•"/>
              <a:defRPr/>
            </a:pPr>
            <a:r>
              <a:rPr lang="en-US" sz="800" dirty="0"/>
              <a:t>NO EQUIPMENT REDUNDANCY</a:t>
            </a:r>
          </a:p>
          <a:p>
            <a:pPr>
              <a:defRPr/>
            </a:pPr>
            <a:endParaRPr lang="en-US" dirty="0" smtClean="0"/>
          </a:p>
        </p:txBody>
      </p:sp>
      <p:sp>
        <p:nvSpPr>
          <p:cNvPr id="331780" name="Slide Number Placeholder 3"/>
          <p:cNvSpPr>
            <a:spLocks noGrp="1"/>
          </p:cNvSpPr>
          <p:nvPr>
            <p:ph type="sldNum" sz="quarter" idx="5"/>
          </p:nvPr>
        </p:nvSpPr>
        <p:spPr>
          <a:xfrm>
            <a:off x="4007247" y="8818362"/>
            <a:ext cx="3003153" cy="451908"/>
          </a:xfrm>
          <a:prstGeom prst="rect">
            <a:avLst/>
          </a:prstGeom>
        </p:spPr>
        <p:txBody>
          <a:bodyPr/>
          <a:lstStyle/>
          <a:p>
            <a:pPr defTabSz="904803">
              <a:defRPr/>
            </a:pPr>
            <a:fld id="{074A505F-ACC8-428B-A4EA-A5270DE605AD}" type="slidenum">
              <a:rPr lang="en-US" smtClean="0"/>
              <a:pPr defTabSz="904803">
                <a:defRPr/>
              </a:pPr>
              <a:t>34</a:t>
            </a:fld>
            <a:endParaRPr lang="en-US" dirty="0" smtClean="0"/>
          </a:p>
        </p:txBody>
      </p:sp>
      <p:sp>
        <p:nvSpPr>
          <p:cNvPr id="2" name="Date Placeholder 1"/>
          <p:cNvSpPr>
            <a:spLocks noGrp="1"/>
          </p:cNvSpPr>
          <p:nvPr>
            <p:ph type="dt" idx="10"/>
          </p:nvPr>
        </p:nvSpPr>
        <p:spPr/>
        <p:txBody>
          <a:bodyPr/>
          <a:lstStyle/>
          <a:p>
            <a:fld id="{FA21E55E-68E0-4E27-B620-A79F8578404D}" type="datetime1">
              <a:rPr lang="en-US" smtClean="0"/>
              <a:t>6/3/2014</a:t>
            </a:fld>
            <a:endParaRPr lang="en-US" dirty="0"/>
          </a:p>
        </p:txBody>
      </p:sp>
      <p:sp>
        <p:nvSpPr>
          <p:cNvPr id="3" name="Header Placeholder 2"/>
          <p:cNvSpPr>
            <a:spLocks noGrp="1"/>
          </p:cNvSpPr>
          <p:nvPr>
            <p:ph type="hdr" sz="quarter" idx="11"/>
          </p:nvPr>
        </p:nvSpPr>
        <p:spPr/>
        <p:txBody>
          <a:bodyPr/>
          <a:lstStyle/>
          <a:p>
            <a:r>
              <a:rPr lang="en-US" dirty="0" smtClean="0"/>
              <a:t>Course 2</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ln w="9525"/>
        </p:spPr>
        <p:txBody>
          <a:bodyPr/>
          <a:lstStyle/>
          <a:p>
            <a:pPr marL="327876" indent="-327876">
              <a:spcBef>
                <a:spcPct val="20000"/>
              </a:spcBef>
              <a:buFontTx/>
              <a:buChar char="•"/>
              <a:defRPr/>
            </a:pPr>
            <a:r>
              <a:rPr lang="en-US" sz="800" dirty="0"/>
              <a:t>MEDIUM BANDWIDTH</a:t>
            </a:r>
          </a:p>
          <a:p>
            <a:pPr marL="327876" indent="-327876">
              <a:spcBef>
                <a:spcPct val="20000"/>
              </a:spcBef>
              <a:buFontTx/>
              <a:buChar char="•"/>
              <a:defRPr/>
            </a:pPr>
            <a:r>
              <a:rPr lang="en-US" sz="800" dirty="0"/>
              <a:t>LOW COST SWITCHES</a:t>
            </a:r>
          </a:p>
          <a:p>
            <a:pPr marL="327876" indent="-327876">
              <a:spcBef>
                <a:spcPct val="20000"/>
              </a:spcBef>
              <a:buFontTx/>
              <a:buChar char="•"/>
              <a:defRPr/>
            </a:pPr>
            <a:r>
              <a:rPr lang="en-US" sz="800" dirty="0"/>
              <a:t>MEDIUM LATENCY</a:t>
            </a:r>
          </a:p>
          <a:p>
            <a:pPr marL="327876" indent="-327876">
              <a:spcBef>
                <a:spcPct val="20000"/>
              </a:spcBef>
              <a:buFontTx/>
              <a:buChar char="•"/>
              <a:defRPr/>
            </a:pPr>
            <a:r>
              <a:rPr lang="en-US" sz="800" dirty="0"/>
              <a:t>MEDIUM DETERMINISM</a:t>
            </a:r>
          </a:p>
          <a:p>
            <a:pPr marL="327876" indent="-327876">
              <a:spcBef>
                <a:spcPct val="20000"/>
              </a:spcBef>
              <a:buFontTx/>
              <a:buChar char="•"/>
              <a:defRPr/>
            </a:pPr>
            <a:r>
              <a:rPr lang="en-US" sz="800" dirty="0"/>
              <a:t>NO MEDIA REDUNDANCY</a:t>
            </a:r>
          </a:p>
          <a:p>
            <a:pPr marL="327876" indent="-327876">
              <a:spcBef>
                <a:spcPct val="20000"/>
              </a:spcBef>
              <a:buFontTx/>
              <a:buChar char="•"/>
              <a:defRPr/>
            </a:pPr>
            <a:r>
              <a:rPr lang="en-US" sz="800" dirty="0"/>
              <a:t>LOWER CABLING COSTS</a:t>
            </a:r>
          </a:p>
          <a:p>
            <a:pPr>
              <a:defRPr/>
            </a:pPr>
            <a:endParaRPr lang="en-US" dirty="0" smtClean="0"/>
          </a:p>
        </p:txBody>
      </p:sp>
      <p:sp>
        <p:nvSpPr>
          <p:cNvPr id="332804" name="Slide Number Placeholder 3"/>
          <p:cNvSpPr>
            <a:spLocks noGrp="1"/>
          </p:cNvSpPr>
          <p:nvPr>
            <p:ph type="sldNum" sz="quarter" idx="5"/>
          </p:nvPr>
        </p:nvSpPr>
        <p:spPr>
          <a:xfrm>
            <a:off x="4007247" y="8818362"/>
            <a:ext cx="3003153" cy="451908"/>
          </a:xfrm>
          <a:prstGeom prst="rect">
            <a:avLst/>
          </a:prstGeom>
        </p:spPr>
        <p:txBody>
          <a:bodyPr/>
          <a:lstStyle/>
          <a:p>
            <a:pPr defTabSz="904803">
              <a:defRPr/>
            </a:pPr>
            <a:fld id="{CDA3F0DA-FA79-4FCC-99D0-DBF7083F900F}" type="slidenum">
              <a:rPr lang="en-US" smtClean="0"/>
              <a:pPr defTabSz="904803">
                <a:defRPr/>
              </a:pPr>
              <a:t>35</a:t>
            </a:fld>
            <a:endParaRPr lang="en-US" dirty="0" smtClean="0"/>
          </a:p>
        </p:txBody>
      </p:sp>
      <p:sp>
        <p:nvSpPr>
          <p:cNvPr id="2" name="Date Placeholder 1"/>
          <p:cNvSpPr>
            <a:spLocks noGrp="1"/>
          </p:cNvSpPr>
          <p:nvPr>
            <p:ph type="dt" idx="10"/>
          </p:nvPr>
        </p:nvSpPr>
        <p:spPr/>
        <p:txBody>
          <a:bodyPr/>
          <a:lstStyle/>
          <a:p>
            <a:fld id="{334C768B-8C6B-4BCA-8A34-FBE4AF425D4A}" type="datetime1">
              <a:rPr lang="en-US" smtClean="0"/>
              <a:t>6/3/2014</a:t>
            </a:fld>
            <a:endParaRPr lang="en-US" dirty="0"/>
          </a:p>
        </p:txBody>
      </p:sp>
      <p:sp>
        <p:nvSpPr>
          <p:cNvPr id="3" name="Header Placeholder 2"/>
          <p:cNvSpPr>
            <a:spLocks noGrp="1"/>
          </p:cNvSpPr>
          <p:nvPr>
            <p:ph type="hdr" sz="quarter" idx="11"/>
          </p:nvPr>
        </p:nvSpPr>
        <p:spPr/>
        <p:txBody>
          <a:bodyPr/>
          <a:lstStyle/>
          <a:p>
            <a:r>
              <a:rPr lang="en-US" dirty="0" smtClean="0"/>
              <a:t>Course 2</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ln w="9525"/>
        </p:spPr>
        <p:txBody>
          <a:bodyPr/>
          <a:lstStyle/>
          <a:p>
            <a:pPr marL="327876" indent="-327876">
              <a:spcBef>
                <a:spcPct val="20000"/>
              </a:spcBef>
              <a:buFontTx/>
              <a:buChar char="•"/>
              <a:defRPr/>
            </a:pPr>
            <a:r>
              <a:rPr lang="en-US" sz="800" dirty="0"/>
              <a:t>LOWEST BANDWIDTH</a:t>
            </a:r>
          </a:p>
          <a:p>
            <a:pPr marL="327876" indent="-327876">
              <a:spcBef>
                <a:spcPct val="20000"/>
              </a:spcBef>
              <a:buFontTx/>
              <a:buChar char="•"/>
              <a:defRPr/>
            </a:pPr>
            <a:r>
              <a:rPr lang="en-US" sz="800" dirty="0"/>
              <a:t>LOW COST SWITCHES</a:t>
            </a:r>
          </a:p>
          <a:p>
            <a:pPr marL="327876" indent="-327876">
              <a:spcBef>
                <a:spcPct val="20000"/>
              </a:spcBef>
              <a:buFontTx/>
              <a:buChar char="•"/>
              <a:defRPr/>
            </a:pPr>
            <a:r>
              <a:rPr lang="en-US" sz="800" dirty="0"/>
              <a:t>HIGH LATENCY</a:t>
            </a:r>
          </a:p>
          <a:p>
            <a:pPr marL="327876" indent="-327876">
              <a:spcBef>
                <a:spcPct val="20000"/>
              </a:spcBef>
              <a:buFontTx/>
              <a:buChar char="•"/>
              <a:defRPr/>
            </a:pPr>
            <a:r>
              <a:rPr lang="en-US" sz="800" dirty="0"/>
              <a:t>LOW DETERMINISM</a:t>
            </a:r>
          </a:p>
          <a:p>
            <a:pPr marL="327876" indent="-327876">
              <a:spcBef>
                <a:spcPct val="20000"/>
              </a:spcBef>
              <a:buFontTx/>
              <a:buChar char="•"/>
              <a:defRPr/>
            </a:pPr>
            <a:r>
              <a:rPr lang="en-US" sz="800" dirty="0"/>
              <a:t>NO MEDIA REDUNDANCY</a:t>
            </a:r>
          </a:p>
          <a:p>
            <a:pPr marL="327876" indent="-327876">
              <a:spcBef>
                <a:spcPct val="20000"/>
              </a:spcBef>
              <a:buFontTx/>
              <a:buChar char="•"/>
              <a:defRPr/>
            </a:pPr>
            <a:r>
              <a:rPr lang="en-US" sz="800" dirty="0"/>
              <a:t>NO EQUIPMENT REDUNDANCY</a:t>
            </a:r>
          </a:p>
          <a:p>
            <a:pPr marL="327876" indent="-327876">
              <a:spcBef>
                <a:spcPct val="20000"/>
              </a:spcBef>
              <a:buFontTx/>
              <a:buChar char="•"/>
              <a:defRPr/>
            </a:pPr>
            <a:r>
              <a:rPr lang="en-US" sz="800" dirty="0"/>
              <a:t>LOWEST CABLING COSTS</a:t>
            </a:r>
            <a:endParaRPr lang="en-US" sz="1700" dirty="0"/>
          </a:p>
          <a:p>
            <a:pPr>
              <a:defRPr/>
            </a:pPr>
            <a:endParaRPr lang="en-US" dirty="0" smtClean="0"/>
          </a:p>
        </p:txBody>
      </p:sp>
      <p:sp>
        <p:nvSpPr>
          <p:cNvPr id="333828" name="Slide Number Placeholder 3"/>
          <p:cNvSpPr>
            <a:spLocks noGrp="1"/>
          </p:cNvSpPr>
          <p:nvPr>
            <p:ph type="sldNum" sz="quarter" idx="5"/>
          </p:nvPr>
        </p:nvSpPr>
        <p:spPr>
          <a:xfrm>
            <a:off x="4007247" y="8818362"/>
            <a:ext cx="3003153" cy="451908"/>
          </a:xfrm>
          <a:prstGeom prst="rect">
            <a:avLst/>
          </a:prstGeom>
        </p:spPr>
        <p:txBody>
          <a:bodyPr/>
          <a:lstStyle/>
          <a:p>
            <a:pPr defTabSz="904803">
              <a:defRPr/>
            </a:pPr>
            <a:fld id="{CF4CD990-1E6B-4F61-BE01-31F2DB42B8D6}" type="slidenum">
              <a:rPr lang="en-US" smtClean="0"/>
              <a:pPr defTabSz="904803">
                <a:defRPr/>
              </a:pPr>
              <a:t>36</a:t>
            </a:fld>
            <a:endParaRPr lang="en-US" dirty="0" smtClean="0"/>
          </a:p>
        </p:txBody>
      </p:sp>
      <p:sp>
        <p:nvSpPr>
          <p:cNvPr id="2" name="Date Placeholder 1"/>
          <p:cNvSpPr>
            <a:spLocks noGrp="1"/>
          </p:cNvSpPr>
          <p:nvPr>
            <p:ph type="dt" idx="10"/>
          </p:nvPr>
        </p:nvSpPr>
        <p:spPr/>
        <p:txBody>
          <a:bodyPr/>
          <a:lstStyle/>
          <a:p>
            <a:fld id="{A3DF3A56-C797-4F52-8B24-B9DE617372B8}" type="datetime1">
              <a:rPr lang="en-US" smtClean="0"/>
              <a:t>6/3/2014</a:t>
            </a:fld>
            <a:endParaRPr lang="en-US" dirty="0"/>
          </a:p>
        </p:txBody>
      </p:sp>
      <p:sp>
        <p:nvSpPr>
          <p:cNvPr id="3" name="Header Placeholder 2"/>
          <p:cNvSpPr>
            <a:spLocks noGrp="1"/>
          </p:cNvSpPr>
          <p:nvPr>
            <p:ph type="hdr" sz="quarter" idx="11"/>
          </p:nvPr>
        </p:nvSpPr>
        <p:spPr/>
        <p:txBody>
          <a:bodyPr/>
          <a:lstStyle/>
          <a:p>
            <a:r>
              <a:rPr lang="en-US" dirty="0" smtClean="0"/>
              <a:t>Course 2</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13"/>
          <p:cNvSpPr>
            <a:spLocks noGrp="1" noChangeArrowheads="1"/>
          </p:cNvSpPr>
          <p:nvPr>
            <p:ph type="sldNum" sz="quarter" idx="5"/>
          </p:nvPr>
        </p:nvSpPr>
        <p:spPr>
          <a:xfrm>
            <a:off x="4007247" y="8818362"/>
            <a:ext cx="3003153" cy="45190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eaLnBrk="0" hangingPunct="0">
              <a:defRPr kumimoji="1" sz="1000">
                <a:solidFill>
                  <a:schemeClr val="tx1"/>
                </a:solidFill>
                <a:latin typeface="Times New Roman" pitchFamily="18" charset="0"/>
              </a:defRPr>
            </a:lvl1pPr>
            <a:lvl2pPr marL="742950" indent="-285750" defTabSz="904875" eaLnBrk="0" hangingPunct="0">
              <a:defRPr kumimoji="1" sz="1000">
                <a:solidFill>
                  <a:schemeClr val="tx1"/>
                </a:solidFill>
                <a:latin typeface="Times New Roman" pitchFamily="18" charset="0"/>
              </a:defRPr>
            </a:lvl2pPr>
            <a:lvl3pPr marL="1143000" indent="-228600" defTabSz="904875" eaLnBrk="0" hangingPunct="0">
              <a:defRPr kumimoji="1" sz="1000">
                <a:solidFill>
                  <a:schemeClr val="tx1"/>
                </a:solidFill>
                <a:latin typeface="Times New Roman" pitchFamily="18" charset="0"/>
              </a:defRPr>
            </a:lvl3pPr>
            <a:lvl4pPr marL="1600200" indent="-228600" defTabSz="904875" eaLnBrk="0" hangingPunct="0">
              <a:defRPr kumimoji="1" sz="1000">
                <a:solidFill>
                  <a:schemeClr val="tx1"/>
                </a:solidFill>
                <a:latin typeface="Times New Roman" pitchFamily="18" charset="0"/>
              </a:defRPr>
            </a:lvl4pPr>
            <a:lvl5pPr marL="2057400" indent="-228600" defTabSz="904875" eaLnBrk="0" hangingPunct="0">
              <a:defRPr kumimoji="1" sz="1000">
                <a:solidFill>
                  <a:schemeClr val="tx1"/>
                </a:solidFill>
                <a:latin typeface="Times New Roman" pitchFamily="18" charset="0"/>
              </a:defRPr>
            </a:lvl5pPr>
            <a:lvl6pPr marL="2514600" indent="-228600" defTabSz="904875" eaLnBrk="0" fontAlgn="base" hangingPunct="0">
              <a:spcBef>
                <a:spcPct val="0"/>
              </a:spcBef>
              <a:spcAft>
                <a:spcPct val="0"/>
              </a:spcAft>
              <a:defRPr kumimoji="1" sz="1000">
                <a:solidFill>
                  <a:schemeClr val="tx1"/>
                </a:solidFill>
                <a:latin typeface="Times New Roman" pitchFamily="18" charset="0"/>
              </a:defRPr>
            </a:lvl6pPr>
            <a:lvl7pPr marL="2971800" indent="-228600" defTabSz="904875" eaLnBrk="0" fontAlgn="base" hangingPunct="0">
              <a:spcBef>
                <a:spcPct val="0"/>
              </a:spcBef>
              <a:spcAft>
                <a:spcPct val="0"/>
              </a:spcAft>
              <a:defRPr kumimoji="1" sz="1000">
                <a:solidFill>
                  <a:schemeClr val="tx1"/>
                </a:solidFill>
                <a:latin typeface="Times New Roman" pitchFamily="18" charset="0"/>
              </a:defRPr>
            </a:lvl7pPr>
            <a:lvl8pPr marL="3429000" indent="-228600" defTabSz="904875" eaLnBrk="0" fontAlgn="base" hangingPunct="0">
              <a:spcBef>
                <a:spcPct val="0"/>
              </a:spcBef>
              <a:spcAft>
                <a:spcPct val="0"/>
              </a:spcAft>
              <a:defRPr kumimoji="1" sz="1000">
                <a:solidFill>
                  <a:schemeClr val="tx1"/>
                </a:solidFill>
                <a:latin typeface="Times New Roman" pitchFamily="18" charset="0"/>
              </a:defRPr>
            </a:lvl8pPr>
            <a:lvl9pPr marL="3886200" indent="-228600" defTabSz="904875" eaLnBrk="0" fontAlgn="base" hangingPunct="0">
              <a:spcBef>
                <a:spcPct val="0"/>
              </a:spcBef>
              <a:spcAft>
                <a:spcPct val="0"/>
              </a:spcAft>
              <a:defRPr kumimoji="1" sz="1000">
                <a:solidFill>
                  <a:schemeClr val="tx1"/>
                </a:solidFill>
                <a:latin typeface="Times New Roman" pitchFamily="18" charset="0"/>
              </a:defRPr>
            </a:lvl9pPr>
          </a:lstStyle>
          <a:p>
            <a:fld id="{657B121E-2F08-4285-BD64-2A59591488B1}" type="slidenum">
              <a:rPr kumimoji="0" lang="en-US" smtClean="0">
                <a:latin typeface="Calibri" pitchFamily="34" charset="0"/>
              </a:rPr>
              <a:pPr/>
              <a:t>37</a:t>
            </a:fld>
            <a:endParaRPr kumimoji="0" lang="en-US" dirty="0" smtClean="0">
              <a:latin typeface="Calibri" pitchFamily="34" charset="0"/>
            </a:endParaRPr>
          </a:p>
        </p:txBody>
      </p:sp>
      <p:sp>
        <p:nvSpPr>
          <p:cNvPr id="294915" name="Rectangle 2"/>
          <p:cNvSpPr>
            <a:spLocks noGrp="1" noRot="1" noChangeAspect="1" noChangeArrowheads="1" noTextEdit="1"/>
          </p:cNvSpPr>
          <p:nvPr>
            <p:ph type="sldImg"/>
          </p:nvPr>
        </p:nvSpPr>
        <p:spPr>
          <a:xfrm>
            <a:off x="1182688" y="698500"/>
            <a:ext cx="4645025" cy="3484563"/>
          </a:xfrm>
          <a:ln/>
        </p:spPr>
      </p:sp>
      <p:sp>
        <p:nvSpPr>
          <p:cNvPr id="294916" name="Rectangle 3"/>
          <p:cNvSpPr>
            <a:spLocks noGrp="1" noChangeArrowheads="1"/>
          </p:cNvSpPr>
          <p:nvPr>
            <p:ph type="body" idx="1"/>
          </p:nvPr>
        </p:nvSpPr>
        <p:spPr>
          <a:xfrm>
            <a:off x="701523" y="4415831"/>
            <a:ext cx="5607356" cy="4182661"/>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228600" indent="-228600"/>
            <a:r>
              <a:rPr lang="en-US" b="1" dirty="0" smtClean="0">
                <a:solidFill>
                  <a:srgbClr val="C00000"/>
                </a:solidFill>
              </a:rPr>
              <a:t>Animation </a:t>
            </a:r>
          </a:p>
          <a:p>
            <a:r>
              <a:rPr lang="en-US" b="1" dirty="0" smtClean="0">
                <a:solidFill>
                  <a:srgbClr val="C00000"/>
                </a:solidFill>
              </a:rPr>
              <a:t>No</a:t>
            </a:r>
            <a:r>
              <a:rPr lang="en-US" b="1" baseline="0" dirty="0" smtClean="0">
                <a:solidFill>
                  <a:srgbClr val="C00000"/>
                </a:solidFill>
              </a:rPr>
              <a:t> clicks are required in this slide.  The animations will play through the blinking</a:t>
            </a:r>
            <a:r>
              <a:rPr lang="en-US" b="1" dirty="0" smtClean="0">
                <a:solidFill>
                  <a:srgbClr val="C00000"/>
                </a:solidFill>
              </a:rPr>
              <a:t> </a:t>
            </a:r>
            <a:r>
              <a:rPr lang="en-US" b="1" baseline="0" dirty="0" smtClean="0">
                <a:solidFill>
                  <a:srgbClr val="C00000"/>
                </a:solidFill>
              </a:rPr>
              <a:t>arrows, then click to go to the next slide:  ring break.</a:t>
            </a:r>
          </a:p>
          <a:p>
            <a:pPr marL="228600" indent="-228600"/>
            <a:endParaRPr lang="en-US" baseline="0" dirty="0" smtClean="0"/>
          </a:p>
          <a:p>
            <a:pPr marL="228600" indent="-228600"/>
            <a:r>
              <a:rPr lang="en-US" dirty="0" smtClean="0"/>
              <a:t>A Ring Manager is required.  There are two choices:</a:t>
            </a:r>
          </a:p>
          <a:p>
            <a:pPr marL="228600" indent="-228600">
              <a:buFontTx/>
              <a:buAutoNum type="arabicParenR"/>
            </a:pPr>
            <a:r>
              <a:rPr lang="en-US" dirty="0" smtClean="0"/>
              <a:t>Proprietary health check packet &amp; time outs. Heal times range from &lt; 300ms to &lt; 5ms (allegedly).</a:t>
            </a:r>
          </a:p>
          <a:p>
            <a:pPr marL="228600" indent="-228600">
              <a:buFontTx/>
              <a:buAutoNum type="arabicParenR"/>
            </a:pPr>
            <a:r>
              <a:rPr lang="en-US" dirty="0" smtClean="0"/>
              <a:t> STP or RSTP BPDU health check packets. IEEE 802.1W with Fast Edge heals </a:t>
            </a:r>
            <a:br>
              <a:rPr lang="en-US" dirty="0" smtClean="0"/>
            </a:br>
            <a:r>
              <a:rPr lang="en-US" dirty="0" smtClean="0"/>
              <a:t>~1-2 seconds.</a:t>
            </a:r>
          </a:p>
          <a:p>
            <a:pPr marL="690563" lvl="1" indent="-228600"/>
            <a:endParaRPr lang="en-US" sz="500" dirty="0" smtClean="0">
              <a:latin typeface="Calibri" pitchFamily="34" charset="0"/>
            </a:endParaRPr>
          </a:p>
          <a:p>
            <a:pPr marL="228600" indent="-228600"/>
            <a:r>
              <a:rPr lang="en-US" sz="1300" dirty="0" smtClean="0"/>
              <a:t>A Periodic Health Check Packet is transmitted by the RM on designated ports.</a:t>
            </a:r>
          </a:p>
          <a:p>
            <a:pPr marL="228600" indent="-228600"/>
            <a:endParaRPr lang="en-US" sz="500" dirty="0" smtClean="0"/>
          </a:p>
          <a:p>
            <a:r>
              <a:rPr lang="en-US" sz="1300" dirty="0" smtClean="0"/>
              <a:t>When loop is detected by the RM, it blocks the ring by disabling one of the loop port.  This prevents broadcast and multicast storms.</a:t>
            </a:r>
          </a:p>
          <a:p>
            <a:pPr marL="228600" indent="-228600"/>
            <a:endParaRPr lang="en-US" dirty="0" smtClean="0"/>
          </a:p>
        </p:txBody>
      </p:sp>
      <p:sp>
        <p:nvSpPr>
          <p:cNvPr id="2" name="Date Placeholder 1"/>
          <p:cNvSpPr>
            <a:spLocks noGrp="1"/>
          </p:cNvSpPr>
          <p:nvPr>
            <p:ph type="dt" idx="10"/>
          </p:nvPr>
        </p:nvSpPr>
        <p:spPr/>
        <p:txBody>
          <a:bodyPr/>
          <a:lstStyle/>
          <a:p>
            <a:fld id="{EB82827A-BF8D-4CD6-ADF1-23F6E89F2C17}" type="datetime1">
              <a:rPr lang="en-US" smtClean="0"/>
              <a:t>6/3/2014</a:t>
            </a:fld>
            <a:endParaRPr lang="en-US" dirty="0"/>
          </a:p>
        </p:txBody>
      </p:sp>
      <p:sp>
        <p:nvSpPr>
          <p:cNvPr id="3" name="Header Placeholder 2"/>
          <p:cNvSpPr>
            <a:spLocks noGrp="1"/>
          </p:cNvSpPr>
          <p:nvPr>
            <p:ph type="hdr" sz="quarter" idx="11"/>
          </p:nvPr>
        </p:nvSpPr>
        <p:spPr/>
        <p:txBody>
          <a:bodyPr/>
          <a:lstStyle/>
          <a:p>
            <a:r>
              <a:rPr lang="en-US" dirty="0" smtClean="0"/>
              <a:t>Course 2</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3"/>
          <p:cNvSpPr>
            <a:spLocks noGrp="1" noChangeArrowheads="1"/>
          </p:cNvSpPr>
          <p:nvPr>
            <p:ph type="sldNum" sz="quarter" idx="5"/>
          </p:nvPr>
        </p:nvSpPr>
        <p:spPr>
          <a:xfrm>
            <a:off x="4007247" y="8818362"/>
            <a:ext cx="3003153" cy="451908"/>
          </a:xfrm>
          <a:prstGeom prst="rect">
            <a:avLst/>
          </a:prstGeom>
        </p:spPr>
        <p:txBody>
          <a:bodyPr/>
          <a:lstStyle/>
          <a:p>
            <a:pPr>
              <a:defRPr/>
            </a:pPr>
            <a:fld id="{A90EB13D-EA5B-4562-8074-243F59852E3F}" type="slidenum">
              <a:rPr lang="en-US"/>
              <a:pPr>
                <a:defRPr/>
              </a:pPr>
              <a:t>39</a:t>
            </a:fld>
            <a:endParaRPr lang="en-US" dirty="0"/>
          </a:p>
        </p:txBody>
      </p:sp>
      <p:sp>
        <p:nvSpPr>
          <p:cNvPr id="284675" name="Rectangle 2"/>
          <p:cNvSpPr>
            <a:spLocks noGrp="1" noRot="1" noChangeAspect="1" noChangeArrowheads="1" noTextEdit="1"/>
          </p:cNvSpPr>
          <p:nvPr>
            <p:ph type="sldImg"/>
          </p:nvPr>
        </p:nvSpPr>
        <p:spPr>
          <a:xfrm>
            <a:off x="1149350" y="677863"/>
            <a:ext cx="4719638" cy="3540125"/>
          </a:xfrm>
          <a:ln/>
        </p:spPr>
      </p:sp>
      <p:sp>
        <p:nvSpPr>
          <p:cNvPr id="284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dirty="0" smtClean="0"/>
          </a:p>
        </p:txBody>
      </p:sp>
      <p:sp>
        <p:nvSpPr>
          <p:cNvPr id="2" name="Date Placeholder 1"/>
          <p:cNvSpPr>
            <a:spLocks noGrp="1"/>
          </p:cNvSpPr>
          <p:nvPr>
            <p:ph type="dt" idx="10"/>
          </p:nvPr>
        </p:nvSpPr>
        <p:spPr/>
        <p:txBody>
          <a:bodyPr/>
          <a:lstStyle/>
          <a:p>
            <a:fld id="{DD8C4CC4-BA84-4650-B263-922956639D52}" type="datetime1">
              <a:rPr lang="en-US" smtClean="0"/>
              <a:t>6/3/2014</a:t>
            </a:fld>
            <a:endParaRPr lang="en-US" dirty="0"/>
          </a:p>
        </p:txBody>
      </p:sp>
      <p:sp>
        <p:nvSpPr>
          <p:cNvPr id="3" name="Header Placeholder 2"/>
          <p:cNvSpPr>
            <a:spLocks noGrp="1"/>
          </p:cNvSpPr>
          <p:nvPr>
            <p:ph type="hdr" sz="quarter" idx="11"/>
          </p:nvPr>
        </p:nvSpPr>
        <p:spPr/>
        <p:txBody>
          <a:bodyPr/>
          <a:lstStyle/>
          <a:p>
            <a:r>
              <a:rPr lang="en-US" dirty="0" smtClean="0"/>
              <a:t>Course 2</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13"/>
          <p:cNvSpPr>
            <a:spLocks noGrp="1" noChangeArrowheads="1"/>
          </p:cNvSpPr>
          <p:nvPr>
            <p:ph type="sldNum" sz="quarter" idx="5"/>
          </p:nvPr>
        </p:nvSpPr>
        <p:spPr>
          <a:xfrm>
            <a:off x="4007247" y="8818362"/>
            <a:ext cx="3003153" cy="45190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eaLnBrk="0" hangingPunct="0">
              <a:defRPr kumimoji="1" sz="1000">
                <a:solidFill>
                  <a:schemeClr val="tx1"/>
                </a:solidFill>
                <a:latin typeface="Times New Roman" pitchFamily="18" charset="0"/>
              </a:defRPr>
            </a:lvl1pPr>
            <a:lvl2pPr marL="742950" indent="-285750" defTabSz="904875" eaLnBrk="0" hangingPunct="0">
              <a:defRPr kumimoji="1" sz="1000">
                <a:solidFill>
                  <a:schemeClr val="tx1"/>
                </a:solidFill>
                <a:latin typeface="Times New Roman" pitchFamily="18" charset="0"/>
              </a:defRPr>
            </a:lvl2pPr>
            <a:lvl3pPr marL="1143000" indent="-228600" defTabSz="904875" eaLnBrk="0" hangingPunct="0">
              <a:defRPr kumimoji="1" sz="1000">
                <a:solidFill>
                  <a:schemeClr val="tx1"/>
                </a:solidFill>
                <a:latin typeface="Times New Roman" pitchFamily="18" charset="0"/>
              </a:defRPr>
            </a:lvl3pPr>
            <a:lvl4pPr marL="1600200" indent="-228600" defTabSz="904875" eaLnBrk="0" hangingPunct="0">
              <a:defRPr kumimoji="1" sz="1000">
                <a:solidFill>
                  <a:schemeClr val="tx1"/>
                </a:solidFill>
                <a:latin typeface="Times New Roman" pitchFamily="18" charset="0"/>
              </a:defRPr>
            </a:lvl4pPr>
            <a:lvl5pPr marL="2057400" indent="-228600" defTabSz="904875" eaLnBrk="0" hangingPunct="0">
              <a:defRPr kumimoji="1" sz="1000">
                <a:solidFill>
                  <a:schemeClr val="tx1"/>
                </a:solidFill>
                <a:latin typeface="Times New Roman" pitchFamily="18" charset="0"/>
              </a:defRPr>
            </a:lvl5pPr>
            <a:lvl6pPr marL="2514600" indent="-228600" defTabSz="904875" eaLnBrk="0" fontAlgn="base" hangingPunct="0">
              <a:spcBef>
                <a:spcPct val="0"/>
              </a:spcBef>
              <a:spcAft>
                <a:spcPct val="0"/>
              </a:spcAft>
              <a:defRPr kumimoji="1" sz="1000">
                <a:solidFill>
                  <a:schemeClr val="tx1"/>
                </a:solidFill>
                <a:latin typeface="Times New Roman" pitchFamily="18" charset="0"/>
              </a:defRPr>
            </a:lvl6pPr>
            <a:lvl7pPr marL="2971800" indent="-228600" defTabSz="904875" eaLnBrk="0" fontAlgn="base" hangingPunct="0">
              <a:spcBef>
                <a:spcPct val="0"/>
              </a:spcBef>
              <a:spcAft>
                <a:spcPct val="0"/>
              </a:spcAft>
              <a:defRPr kumimoji="1" sz="1000">
                <a:solidFill>
                  <a:schemeClr val="tx1"/>
                </a:solidFill>
                <a:latin typeface="Times New Roman" pitchFamily="18" charset="0"/>
              </a:defRPr>
            </a:lvl7pPr>
            <a:lvl8pPr marL="3429000" indent="-228600" defTabSz="904875" eaLnBrk="0" fontAlgn="base" hangingPunct="0">
              <a:spcBef>
                <a:spcPct val="0"/>
              </a:spcBef>
              <a:spcAft>
                <a:spcPct val="0"/>
              </a:spcAft>
              <a:defRPr kumimoji="1" sz="1000">
                <a:solidFill>
                  <a:schemeClr val="tx1"/>
                </a:solidFill>
                <a:latin typeface="Times New Roman" pitchFamily="18" charset="0"/>
              </a:defRPr>
            </a:lvl8pPr>
            <a:lvl9pPr marL="3886200" indent="-228600" defTabSz="904875" eaLnBrk="0" fontAlgn="base" hangingPunct="0">
              <a:spcBef>
                <a:spcPct val="0"/>
              </a:spcBef>
              <a:spcAft>
                <a:spcPct val="0"/>
              </a:spcAft>
              <a:defRPr kumimoji="1" sz="1000">
                <a:solidFill>
                  <a:schemeClr val="tx1"/>
                </a:solidFill>
                <a:latin typeface="Times New Roman" pitchFamily="18" charset="0"/>
              </a:defRPr>
            </a:lvl9pPr>
          </a:lstStyle>
          <a:p>
            <a:fld id="{559F3A8B-6C36-4B0B-BF1E-52ED08314B30}" type="slidenum">
              <a:rPr kumimoji="0" lang="en-US" smtClean="0">
                <a:latin typeface="Calibri" pitchFamily="34" charset="0"/>
              </a:rPr>
              <a:pPr/>
              <a:t>41</a:t>
            </a:fld>
            <a:endParaRPr kumimoji="0" lang="en-US" dirty="0" smtClean="0">
              <a:latin typeface="Calibri" pitchFamily="34" charset="0"/>
            </a:endParaRPr>
          </a:p>
        </p:txBody>
      </p:sp>
      <p:sp>
        <p:nvSpPr>
          <p:cNvPr id="295939" name="Rectangle 2"/>
          <p:cNvSpPr>
            <a:spLocks noGrp="1" noRot="1" noChangeAspect="1" noChangeArrowheads="1" noTextEdit="1"/>
          </p:cNvSpPr>
          <p:nvPr>
            <p:ph type="sldImg"/>
          </p:nvPr>
        </p:nvSpPr>
        <p:spPr>
          <a:xfrm>
            <a:off x="1182688" y="698500"/>
            <a:ext cx="4645025" cy="3484563"/>
          </a:xfrm>
          <a:ln/>
        </p:spPr>
      </p:sp>
      <p:sp>
        <p:nvSpPr>
          <p:cNvPr id="295940" name="Rectangle 3"/>
          <p:cNvSpPr>
            <a:spLocks noGrp="1" noChangeArrowheads="1"/>
          </p:cNvSpPr>
          <p:nvPr>
            <p:ph type="body" idx="1"/>
          </p:nvPr>
        </p:nvSpPr>
        <p:spPr>
          <a:xfrm>
            <a:off x="701523" y="4415831"/>
            <a:ext cx="5607356" cy="4182661"/>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228600" indent="-228600"/>
            <a:r>
              <a:rPr lang="en-US" b="1" dirty="0">
                <a:solidFill>
                  <a:srgbClr val="C00000"/>
                </a:solidFill>
              </a:rPr>
              <a:t>Animation </a:t>
            </a:r>
          </a:p>
          <a:p>
            <a:r>
              <a:rPr lang="en-US" dirty="0" smtClean="0">
                <a:solidFill>
                  <a:srgbClr val="C00000"/>
                </a:solidFill>
              </a:rPr>
              <a:t>Timings:  Slide plays from beginning to break.</a:t>
            </a:r>
            <a:r>
              <a:rPr lang="en-US" baseline="0" dirty="0" smtClean="0">
                <a:solidFill>
                  <a:srgbClr val="C00000"/>
                </a:solidFill>
              </a:rPr>
              <a:t>  </a:t>
            </a:r>
          </a:p>
          <a:p>
            <a:r>
              <a:rPr lang="en-US" baseline="0" dirty="0" smtClean="0">
                <a:solidFill>
                  <a:srgbClr val="C00000"/>
                </a:solidFill>
              </a:rPr>
              <a:t>Click – block disappears and arrows appear showing that the ring has changed to a linear topology.  Click to proceed to next slide:  ring healing</a:t>
            </a:r>
          </a:p>
          <a:p>
            <a:endParaRPr lang="en-US" baseline="0" dirty="0" smtClean="0"/>
          </a:p>
          <a:p>
            <a:r>
              <a:rPr lang="en-US" dirty="0" smtClean="0"/>
              <a:t>Installing the toughest network infrastructure products and safeguarding cable in conduit or protected runs help to insure reliability.  There is always the unforeseen accident lurking in the wings, remember Murphy’s law.  In order to Build a reliable industrial network one must consider many possibilities.  Ever had a forklift accident.</a:t>
            </a:r>
          </a:p>
        </p:txBody>
      </p:sp>
      <p:sp>
        <p:nvSpPr>
          <p:cNvPr id="2" name="Date Placeholder 1"/>
          <p:cNvSpPr>
            <a:spLocks noGrp="1"/>
          </p:cNvSpPr>
          <p:nvPr>
            <p:ph type="dt" idx="10"/>
          </p:nvPr>
        </p:nvSpPr>
        <p:spPr/>
        <p:txBody>
          <a:bodyPr/>
          <a:lstStyle/>
          <a:p>
            <a:fld id="{BF5ADF92-9F2C-45FB-B05E-EC4866A5A490}" type="datetime1">
              <a:rPr lang="en-US" smtClean="0"/>
              <a:t>6/3/2014</a:t>
            </a:fld>
            <a:endParaRPr lang="en-US" dirty="0"/>
          </a:p>
        </p:txBody>
      </p:sp>
      <p:sp>
        <p:nvSpPr>
          <p:cNvPr id="3" name="Header Placeholder 2"/>
          <p:cNvSpPr>
            <a:spLocks noGrp="1"/>
          </p:cNvSpPr>
          <p:nvPr>
            <p:ph type="hdr" sz="quarter" idx="11"/>
          </p:nvPr>
        </p:nvSpPr>
        <p:spPr/>
        <p:txBody>
          <a:bodyPr/>
          <a:lstStyle/>
          <a:p>
            <a:r>
              <a:rPr lang="en-US" dirty="0" smtClean="0"/>
              <a:t>Course 2</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13"/>
          <p:cNvSpPr>
            <a:spLocks noGrp="1" noChangeArrowheads="1"/>
          </p:cNvSpPr>
          <p:nvPr>
            <p:ph type="sldNum" sz="quarter" idx="5"/>
          </p:nvPr>
        </p:nvSpPr>
        <p:spPr>
          <a:xfrm>
            <a:off x="4007247" y="8818362"/>
            <a:ext cx="3003153" cy="45190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eaLnBrk="0" hangingPunct="0">
              <a:defRPr kumimoji="1" sz="1000">
                <a:solidFill>
                  <a:schemeClr val="tx1"/>
                </a:solidFill>
                <a:latin typeface="Times New Roman" pitchFamily="18" charset="0"/>
              </a:defRPr>
            </a:lvl1pPr>
            <a:lvl2pPr marL="742950" indent="-285750" defTabSz="904875" eaLnBrk="0" hangingPunct="0">
              <a:defRPr kumimoji="1" sz="1000">
                <a:solidFill>
                  <a:schemeClr val="tx1"/>
                </a:solidFill>
                <a:latin typeface="Times New Roman" pitchFamily="18" charset="0"/>
              </a:defRPr>
            </a:lvl2pPr>
            <a:lvl3pPr marL="1143000" indent="-228600" defTabSz="904875" eaLnBrk="0" hangingPunct="0">
              <a:defRPr kumimoji="1" sz="1000">
                <a:solidFill>
                  <a:schemeClr val="tx1"/>
                </a:solidFill>
                <a:latin typeface="Times New Roman" pitchFamily="18" charset="0"/>
              </a:defRPr>
            </a:lvl3pPr>
            <a:lvl4pPr marL="1600200" indent="-228600" defTabSz="904875" eaLnBrk="0" hangingPunct="0">
              <a:defRPr kumimoji="1" sz="1000">
                <a:solidFill>
                  <a:schemeClr val="tx1"/>
                </a:solidFill>
                <a:latin typeface="Times New Roman" pitchFamily="18" charset="0"/>
              </a:defRPr>
            </a:lvl4pPr>
            <a:lvl5pPr marL="2057400" indent="-228600" defTabSz="904875" eaLnBrk="0" hangingPunct="0">
              <a:defRPr kumimoji="1" sz="1000">
                <a:solidFill>
                  <a:schemeClr val="tx1"/>
                </a:solidFill>
                <a:latin typeface="Times New Roman" pitchFamily="18" charset="0"/>
              </a:defRPr>
            </a:lvl5pPr>
            <a:lvl6pPr marL="2514600" indent="-228600" defTabSz="904875" eaLnBrk="0" fontAlgn="base" hangingPunct="0">
              <a:spcBef>
                <a:spcPct val="0"/>
              </a:spcBef>
              <a:spcAft>
                <a:spcPct val="0"/>
              </a:spcAft>
              <a:defRPr kumimoji="1" sz="1000">
                <a:solidFill>
                  <a:schemeClr val="tx1"/>
                </a:solidFill>
                <a:latin typeface="Times New Roman" pitchFamily="18" charset="0"/>
              </a:defRPr>
            </a:lvl6pPr>
            <a:lvl7pPr marL="2971800" indent="-228600" defTabSz="904875" eaLnBrk="0" fontAlgn="base" hangingPunct="0">
              <a:spcBef>
                <a:spcPct val="0"/>
              </a:spcBef>
              <a:spcAft>
                <a:spcPct val="0"/>
              </a:spcAft>
              <a:defRPr kumimoji="1" sz="1000">
                <a:solidFill>
                  <a:schemeClr val="tx1"/>
                </a:solidFill>
                <a:latin typeface="Times New Roman" pitchFamily="18" charset="0"/>
              </a:defRPr>
            </a:lvl7pPr>
            <a:lvl8pPr marL="3429000" indent="-228600" defTabSz="904875" eaLnBrk="0" fontAlgn="base" hangingPunct="0">
              <a:spcBef>
                <a:spcPct val="0"/>
              </a:spcBef>
              <a:spcAft>
                <a:spcPct val="0"/>
              </a:spcAft>
              <a:defRPr kumimoji="1" sz="1000">
                <a:solidFill>
                  <a:schemeClr val="tx1"/>
                </a:solidFill>
                <a:latin typeface="Times New Roman" pitchFamily="18" charset="0"/>
              </a:defRPr>
            </a:lvl8pPr>
            <a:lvl9pPr marL="3886200" indent="-228600" defTabSz="904875" eaLnBrk="0" fontAlgn="base" hangingPunct="0">
              <a:spcBef>
                <a:spcPct val="0"/>
              </a:spcBef>
              <a:spcAft>
                <a:spcPct val="0"/>
              </a:spcAft>
              <a:defRPr kumimoji="1" sz="1000">
                <a:solidFill>
                  <a:schemeClr val="tx1"/>
                </a:solidFill>
                <a:latin typeface="Times New Roman" pitchFamily="18" charset="0"/>
              </a:defRPr>
            </a:lvl9pPr>
          </a:lstStyle>
          <a:p>
            <a:fld id="{F8F5180E-4235-45E9-9E6C-060C6984BC3E}" type="slidenum">
              <a:rPr kumimoji="0" lang="en-US" smtClean="0">
                <a:latin typeface="Calibri" pitchFamily="34" charset="0"/>
              </a:rPr>
              <a:pPr/>
              <a:t>42</a:t>
            </a:fld>
            <a:endParaRPr kumimoji="0" lang="en-US" dirty="0" smtClean="0">
              <a:latin typeface="Calibri" pitchFamily="34" charset="0"/>
            </a:endParaRPr>
          </a:p>
        </p:txBody>
      </p:sp>
      <p:sp>
        <p:nvSpPr>
          <p:cNvPr id="296963" name="Rectangle 2"/>
          <p:cNvSpPr>
            <a:spLocks noGrp="1" noRot="1" noChangeAspect="1" noChangeArrowheads="1" noTextEdit="1"/>
          </p:cNvSpPr>
          <p:nvPr>
            <p:ph type="sldImg"/>
          </p:nvPr>
        </p:nvSpPr>
        <p:spPr>
          <a:xfrm>
            <a:off x="1182688" y="698500"/>
            <a:ext cx="4645025" cy="3484563"/>
          </a:xfrm>
          <a:ln/>
        </p:spPr>
      </p:sp>
      <p:sp>
        <p:nvSpPr>
          <p:cNvPr id="296964" name="Rectangle 3"/>
          <p:cNvSpPr>
            <a:spLocks noGrp="1" noChangeArrowheads="1"/>
          </p:cNvSpPr>
          <p:nvPr>
            <p:ph type="body" idx="1"/>
          </p:nvPr>
        </p:nvSpPr>
        <p:spPr>
          <a:xfrm>
            <a:off x="701523" y="4415831"/>
            <a:ext cx="5607356" cy="4182661"/>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z="500" dirty="0" smtClean="0"/>
          </a:p>
          <a:p>
            <a:pPr marL="228600" indent="-228600"/>
            <a:r>
              <a:rPr lang="en-US" sz="1400" b="1" dirty="0">
                <a:solidFill>
                  <a:srgbClr val="C00000"/>
                </a:solidFill>
              </a:rPr>
              <a:t>Animation </a:t>
            </a:r>
            <a:endParaRPr lang="en-US" sz="1300" dirty="0" smtClean="0"/>
          </a:p>
          <a:p>
            <a:r>
              <a:rPr lang="en-US" sz="1300" dirty="0" smtClean="0"/>
              <a:t>When loop is broken, the ring manager flushes its ARL and reverts to a normal non-blocking switch.  Ring topology reverts to fiber backbone.</a:t>
            </a:r>
          </a:p>
        </p:txBody>
      </p:sp>
      <p:sp>
        <p:nvSpPr>
          <p:cNvPr id="2" name="Date Placeholder 1"/>
          <p:cNvSpPr>
            <a:spLocks noGrp="1"/>
          </p:cNvSpPr>
          <p:nvPr>
            <p:ph type="dt" idx="10"/>
          </p:nvPr>
        </p:nvSpPr>
        <p:spPr/>
        <p:txBody>
          <a:bodyPr/>
          <a:lstStyle/>
          <a:p>
            <a:fld id="{9B40311E-884D-48DF-AFBE-3316FAD5FC06}" type="datetime1">
              <a:rPr lang="en-US" smtClean="0"/>
              <a:t>6/3/2014</a:t>
            </a:fld>
            <a:endParaRPr lang="en-US" dirty="0"/>
          </a:p>
        </p:txBody>
      </p:sp>
      <p:sp>
        <p:nvSpPr>
          <p:cNvPr id="3" name="Header Placeholder 2"/>
          <p:cNvSpPr>
            <a:spLocks noGrp="1"/>
          </p:cNvSpPr>
          <p:nvPr>
            <p:ph type="hdr" sz="quarter" idx="11"/>
          </p:nvPr>
        </p:nvSpPr>
        <p:spPr/>
        <p:txBody>
          <a:bodyPr/>
          <a:lstStyle/>
          <a:p>
            <a:r>
              <a:rPr lang="en-US" dirty="0" smtClean="0"/>
              <a:t>Course 2</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MS PGothic" pitchFamily="34" charset="-128"/>
            </a:endParaRPr>
          </a:p>
        </p:txBody>
      </p:sp>
      <p:sp>
        <p:nvSpPr>
          <p:cNvPr id="172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8" eaLnBrk="0" hangingPunct="0">
              <a:defRPr sz="2900">
                <a:solidFill>
                  <a:srgbClr val="000099"/>
                </a:solidFill>
                <a:latin typeface="Arial Black" pitchFamily="34" charset="0"/>
              </a:defRPr>
            </a:lvl1pPr>
            <a:lvl2pPr marL="748814" indent="-288005" defTabSz="916818" eaLnBrk="0" hangingPunct="0">
              <a:defRPr sz="2900">
                <a:solidFill>
                  <a:srgbClr val="000099"/>
                </a:solidFill>
                <a:latin typeface="Arial Black" pitchFamily="34" charset="0"/>
              </a:defRPr>
            </a:lvl2pPr>
            <a:lvl3pPr marL="1152021" indent="-230404" defTabSz="916818" eaLnBrk="0" hangingPunct="0">
              <a:defRPr sz="2900">
                <a:solidFill>
                  <a:srgbClr val="000099"/>
                </a:solidFill>
                <a:latin typeface="Arial Black" pitchFamily="34" charset="0"/>
              </a:defRPr>
            </a:lvl3pPr>
            <a:lvl4pPr marL="1612830" indent="-230404" defTabSz="916818" eaLnBrk="0" hangingPunct="0">
              <a:defRPr sz="2900">
                <a:solidFill>
                  <a:srgbClr val="000099"/>
                </a:solidFill>
                <a:latin typeface="Arial Black" pitchFamily="34" charset="0"/>
              </a:defRPr>
            </a:lvl4pPr>
            <a:lvl5pPr marL="2073639" indent="-230404" defTabSz="916818" eaLnBrk="0" hangingPunct="0">
              <a:defRPr sz="2900">
                <a:solidFill>
                  <a:srgbClr val="000099"/>
                </a:solidFill>
                <a:latin typeface="Arial Black" pitchFamily="34" charset="0"/>
              </a:defRPr>
            </a:lvl5pPr>
            <a:lvl6pPr marL="2534448" indent="-230404" defTabSz="916818" eaLnBrk="0" fontAlgn="base" hangingPunct="0">
              <a:spcBef>
                <a:spcPct val="0"/>
              </a:spcBef>
              <a:spcAft>
                <a:spcPct val="0"/>
              </a:spcAft>
              <a:defRPr sz="2900">
                <a:solidFill>
                  <a:srgbClr val="000099"/>
                </a:solidFill>
                <a:latin typeface="Arial Black" pitchFamily="34" charset="0"/>
              </a:defRPr>
            </a:lvl6pPr>
            <a:lvl7pPr marL="2995256" indent="-230404" defTabSz="916818" eaLnBrk="0" fontAlgn="base" hangingPunct="0">
              <a:spcBef>
                <a:spcPct val="0"/>
              </a:spcBef>
              <a:spcAft>
                <a:spcPct val="0"/>
              </a:spcAft>
              <a:defRPr sz="2900">
                <a:solidFill>
                  <a:srgbClr val="000099"/>
                </a:solidFill>
                <a:latin typeface="Arial Black" pitchFamily="34" charset="0"/>
              </a:defRPr>
            </a:lvl7pPr>
            <a:lvl8pPr marL="3456065" indent="-230404" defTabSz="916818" eaLnBrk="0" fontAlgn="base" hangingPunct="0">
              <a:spcBef>
                <a:spcPct val="0"/>
              </a:spcBef>
              <a:spcAft>
                <a:spcPct val="0"/>
              </a:spcAft>
              <a:defRPr sz="2900">
                <a:solidFill>
                  <a:srgbClr val="000099"/>
                </a:solidFill>
                <a:latin typeface="Arial Black" pitchFamily="34" charset="0"/>
              </a:defRPr>
            </a:lvl8pPr>
            <a:lvl9pPr marL="3916873" indent="-230404" defTabSz="916818" eaLnBrk="0" fontAlgn="base" hangingPunct="0">
              <a:spcBef>
                <a:spcPct val="0"/>
              </a:spcBef>
              <a:spcAft>
                <a:spcPct val="0"/>
              </a:spcAft>
              <a:defRPr sz="2900">
                <a:solidFill>
                  <a:srgbClr val="000099"/>
                </a:solidFill>
                <a:latin typeface="Arial Black" pitchFamily="34" charset="0"/>
              </a:defRPr>
            </a:lvl9pPr>
          </a:lstStyle>
          <a:p>
            <a:fld id="{D22322D6-55A3-464C-AB39-38E217305783}" type="slidenum">
              <a:rPr lang="en-US" sz="1000">
                <a:solidFill>
                  <a:schemeClr val="tx1"/>
                </a:solidFill>
                <a:latin typeface="Times New Roman" pitchFamily="18" charset="0"/>
                <a:ea typeface="MS PGothic" pitchFamily="34" charset="-128"/>
              </a:rPr>
              <a:pPr/>
              <a:t>44</a:t>
            </a:fld>
            <a:endParaRPr lang="en-US" sz="1000" dirty="0">
              <a:solidFill>
                <a:schemeClr val="tx1"/>
              </a:solidFill>
              <a:latin typeface="Times New Roman" pitchFamily="18" charset="0"/>
              <a:ea typeface="MS PGothic" pitchFamily="34" charset="-128"/>
            </a:endParaRPr>
          </a:p>
        </p:txBody>
      </p:sp>
      <p:sp>
        <p:nvSpPr>
          <p:cNvPr id="172037" name="Footer Placeholder 5"/>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8" eaLnBrk="0" hangingPunct="0">
              <a:defRPr sz="2900">
                <a:solidFill>
                  <a:srgbClr val="000099"/>
                </a:solidFill>
                <a:latin typeface="Arial Black" pitchFamily="34" charset="0"/>
              </a:defRPr>
            </a:lvl1pPr>
            <a:lvl2pPr marL="748814" indent="-288005" defTabSz="916818" eaLnBrk="0" hangingPunct="0">
              <a:defRPr sz="2900">
                <a:solidFill>
                  <a:srgbClr val="000099"/>
                </a:solidFill>
                <a:latin typeface="Arial Black" pitchFamily="34" charset="0"/>
              </a:defRPr>
            </a:lvl2pPr>
            <a:lvl3pPr marL="1152021" indent="-230404" defTabSz="916818" eaLnBrk="0" hangingPunct="0">
              <a:defRPr sz="2900">
                <a:solidFill>
                  <a:srgbClr val="000099"/>
                </a:solidFill>
                <a:latin typeface="Arial Black" pitchFamily="34" charset="0"/>
              </a:defRPr>
            </a:lvl3pPr>
            <a:lvl4pPr marL="1612830" indent="-230404" defTabSz="916818" eaLnBrk="0" hangingPunct="0">
              <a:defRPr sz="2900">
                <a:solidFill>
                  <a:srgbClr val="000099"/>
                </a:solidFill>
                <a:latin typeface="Arial Black" pitchFamily="34" charset="0"/>
              </a:defRPr>
            </a:lvl4pPr>
            <a:lvl5pPr marL="2073639" indent="-230404" defTabSz="916818" eaLnBrk="0" hangingPunct="0">
              <a:defRPr sz="2900">
                <a:solidFill>
                  <a:srgbClr val="000099"/>
                </a:solidFill>
                <a:latin typeface="Arial Black" pitchFamily="34" charset="0"/>
              </a:defRPr>
            </a:lvl5pPr>
            <a:lvl6pPr marL="2534448" indent="-230404" defTabSz="916818" eaLnBrk="0" fontAlgn="base" hangingPunct="0">
              <a:spcBef>
                <a:spcPct val="0"/>
              </a:spcBef>
              <a:spcAft>
                <a:spcPct val="0"/>
              </a:spcAft>
              <a:defRPr sz="2900">
                <a:solidFill>
                  <a:srgbClr val="000099"/>
                </a:solidFill>
                <a:latin typeface="Arial Black" pitchFamily="34" charset="0"/>
              </a:defRPr>
            </a:lvl6pPr>
            <a:lvl7pPr marL="2995256" indent="-230404" defTabSz="916818" eaLnBrk="0" fontAlgn="base" hangingPunct="0">
              <a:spcBef>
                <a:spcPct val="0"/>
              </a:spcBef>
              <a:spcAft>
                <a:spcPct val="0"/>
              </a:spcAft>
              <a:defRPr sz="2900">
                <a:solidFill>
                  <a:srgbClr val="000099"/>
                </a:solidFill>
                <a:latin typeface="Arial Black" pitchFamily="34" charset="0"/>
              </a:defRPr>
            </a:lvl7pPr>
            <a:lvl8pPr marL="3456065" indent="-230404" defTabSz="916818" eaLnBrk="0" fontAlgn="base" hangingPunct="0">
              <a:spcBef>
                <a:spcPct val="0"/>
              </a:spcBef>
              <a:spcAft>
                <a:spcPct val="0"/>
              </a:spcAft>
              <a:defRPr sz="2900">
                <a:solidFill>
                  <a:srgbClr val="000099"/>
                </a:solidFill>
                <a:latin typeface="Arial Black" pitchFamily="34" charset="0"/>
              </a:defRPr>
            </a:lvl8pPr>
            <a:lvl9pPr marL="3916873" indent="-230404" defTabSz="916818" eaLnBrk="0" fontAlgn="base" hangingPunct="0">
              <a:spcBef>
                <a:spcPct val="0"/>
              </a:spcBef>
              <a:spcAft>
                <a:spcPct val="0"/>
              </a:spcAft>
              <a:defRPr sz="2900">
                <a:solidFill>
                  <a:srgbClr val="000099"/>
                </a:solidFill>
                <a:latin typeface="Arial Black" pitchFamily="34" charset="0"/>
              </a:defRPr>
            </a:lvl9pPr>
          </a:lstStyle>
          <a:p>
            <a:r>
              <a:rPr lang="en-US" sz="1000" dirty="0">
                <a:solidFill>
                  <a:schemeClr val="tx1"/>
                </a:solidFill>
                <a:latin typeface="Times New Roman" pitchFamily="18" charset="0"/>
                <a:ea typeface="MS PGothic" pitchFamily="34" charset="-128"/>
              </a:rPr>
              <a:t>N-Tron</a:t>
            </a:r>
          </a:p>
        </p:txBody>
      </p:sp>
      <p:sp>
        <p:nvSpPr>
          <p:cNvPr id="172038" name="Date Placeholder 6"/>
          <p:cNvSpPr>
            <a:spLocks noGrp="1"/>
          </p:cNvSpPr>
          <p:nvPr>
            <p:ph type="dt" sz="quarter" idx="1"/>
          </p:nvPr>
        </p:nvSpPr>
        <p:spPr>
          <a:xfrm>
            <a:off x="3970134" y="1"/>
            <a:ext cx="303864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1" tIns="46081" rIns="92161" bIns="46081"/>
          <a:lstStyle>
            <a:lvl1pPr defTabSz="916818" eaLnBrk="0" hangingPunct="0">
              <a:defRPr sz="2900">
                <a:solidFill>
                  <a:srgbClr val="000099"/>
                </a:solidFill>
                <a:latin typeface="Arial Black" pitchFamily="34" charset="0"/>
              </a:defRPr>
            </a:lvl1pPr>
            <a:lvl2pPr marL="748814" indent="-288005" defTabSz="916818" eaLnBrk="0" hangingPunct="0">
              <a:defRPr sz="2900">
                <a:solidFill>
                  <a:srgbClr val="000099"/>
                </a:solidFill>
                <a:latin typeface="Arial Black" pitchFamily="34" charset="0"/>
              </a:defRPr>
            </a:lvl2pPr>
            <a:lvl3pPr marL="1152021" indent="-230404" defTabSz="916818" eaLnBrk="0" hangingPunct="0">
              <a:defRPr sz="2900">
                <a:solidFill>
                  <a:srgbClr val="000099"/>
                </a:solidFill>
                <a:latin typeface="Arial Black" pitchFamily="34" charset="0"/>
              </a:defRPr>
            </a:lvl3pPr>
            <a:lvl4pPr marL="1612830" indent="-230404" defTabSz="916818" eaLnBrk="0" hangingPunct="0">
              <a:defRPr sz="2900">
                <a:solidFill>
                  <a:srgbClr val="000099"/>
                </a:solidFill>
                <a:latin typeface="Arial Black" pitchFamily="34" charset="0"/>
              </a:defRPr>
            </a:lvl4pPr>
            <a:lvl5pPr marL="2073639" indent="-230404" defTabSz="916818" eaLnBrk="0" hangingPunct="0">
              <a:defRPr sz="2900">
                <a:solidFill>
                  <a:srgbClr val="000099"/>
                </a:solidFill>
                <a:latin typeface="Arial Black" pitchFamily="34" charset="0"/>
              </a:defRPr>
            </a:lvl5pPr>
            <a:lvl6pPr marL="2534448" indent="-230404" defTabSz="916818" eaLnBrk="0" fontAlgn="base" hangingPunct="0">
              <a:spcBef>
                <a:spcPct val="0"/>
              </a:spcBef>
              <a:spcAft>
                <a:spcPct val="0"/>
              </a:spcAft>
              <a:defRPr sz="2900">
                <a:solidFill>
                  <a:srgbClr val="000099"/>
                </a:solidFill>
                <a:latin typeface="Arial Black" pitchFamily="34" charset="0"/>
              </a:defRPr>
            </a:lvl6pPr>
            <a:lvl7pPr marL="2995256" indent="-230404" defTabSz="916818" eaLnBrk="0" fontAlgn="base" hangingPunct="0">
              <a:spcBef>
                <a:spcPct val="0"/>
              </a:spcBef>
              <a:spcAft>
                <a:spcPct val="0"/>
              </a:spcAft>
              <a:defRPr sz="2900">
                <a:solidFill>
                  <a:srgbClr val="000099"/>
                </a:solidFill>
                <a:latin typeface="Arial Black" pitchFamily="34" charset="0"/>
              </a:defRPr>
            </a:lvl7pPr>
            <a:lvl8pPr marL="3456065" indent="-230404" defTabSz="916818" eaLnBrk="0" fontAlgn="base" hangingPunct="0">
              <a:spcBef>
                <a:spcPct val="0"/>
              </a:spcBef>
              <a:spcAft>
                <a:spcPct val="0"/>
              </a:spcAft>
              <a:defRPr sz="2900">
                <a:solidFill>
                  <a:srgbClr val="000099"/>
                </a:solidFill>
                <a:latin typeface="Arial Black" pitchFamily="34" charset="0"/>
              </a:defRPr>
            </a:lvl8pPr>
            <a:lvl9pPr marL="3916873" indent="-230404" defTabSz="916818" eaLnBrk="0" fontAlgn="base" hangingPunct="0">
              <a:spcBef>
                <a:spcPct val="0"/>
              </a:spcBef>
              <a:spcAft>
                <a:spcPct val="0"/>
              </a:spcAft>
              <a:defRPr sz="2900">
                <a:solidFill>
                  <a:srgbClr val="000099"/>
                </a:solidFill>
                <a:latin typeface="Arial Black" pitchFamily="34" charset="0"/>
              </a:defRPr>
            </a:lvl9pPr>
          </a:lstStyle>
          <a:p>
            <a:r>
              <a:rPr lang="en-US" sz="1000" dirty="0">
                <a:solidFill>
                  <a:schemeClr val="tx1"/>
                </a:solidFill>
                <a:latin typeface="Times New Roman" pitchFamily="18" charset="0"/>
                <a:ea typeface="MS PGothic" pitchFamily="34" charset="-128"/>
              </a:rPr>
              <a:t>Course I</a:t>
            </a:r>
          </a:p>
        </p:txBody>
      </p:sp>
      <p:sp>
        <p:nvSpPr>
          <p:cNvPr id="172039" name="Header Placeholder 7"/>
          <p:cNvSpPr>
            <a:spLocks noGrp="1"/>
          </p:cNvSpPr>
          <p:nvPr>
            <p:ph type="hdr" sz="quarter"/>
          </p:nvPr>
        </p:nvSpPr>
        <p:spPr>
          <a:xfrm>
            <a:off x="1" y="1"/>
            <a:ext cx="3038649"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1" tIns="46081" rIns="92161" bIns="46081"/>
          <a:lstStyle>
            <a:lvl1pPr defTabSz="916818" eaLnBrk="0" hangingPunct="0">
              <a:defRPr sz="2900">
                <a:solidFill>
                  <a:srgbClr val="000099"/>
                </a:solidFill>
                <a:latin typeface="Arial Black" pitchFamily="34" charset="0"/>
              </a:defRPr>
            </a:lvl1pPr>
            <a:lvl2pPr marL="748814" indent="-288005" defTabSz="916818" eaLnBrk="0" hangingPunct="0">
              <a:defRPr sz="2900">
                <a:solidFill>
                  <a:srgbClr val="000099"/>
                </a:solidFill>
                <a:latin typeface="Arial Black" pitchFamily="34" charset="0"/>
              </a:defRPr>
            </a:lvl2pPr>
            <a:lvl3pPr marL="1152021" indent="-230404" defTabSz="916818" eaLnBrk="0" hangingPunct="0">
              <a:defRPr sz="2900">
                <a:solidFill>
                  <a:srgbClr val="000099"/>
                </a:solidFill>
                <a:latin typeface="Arial Black" pitchFamily="34" charset="0"/>
              </a:defRPr>
            </a:lvl3pPr>
            <a:lvl4pPr marL="1612830" indent="-230404" defTabSz="916818" eaLnBrk="0" hangingPunct="0">
              <a:defRPr sz="2900">
                <a:solidFill>
                  <a:srgbClr val="000099"/>
                </a:solidFill>
                <a:latin typeface="Arial Black" pitchFamily="34" charset="0"/>
              </a:defRPr>
            </a:lvl4pPr>
            <a:lvl5pPr marL="2073639" indent="-230404" defTabSz="916818" eaLnBrk="0" hangingPunct="0">
              <a:defRPr sz="2900">
                <a:solidFill>
                  <a:srgbClr val="000099"/>
                </a:solidFill>
                <a:latin typeface="Arial Black" pitchFamily="34" charset="0"/>
              </a:defRPr>
            </a:lvl5pPr>
            <a:lvl6pPr marL="2534448" indent="-230404" defTabSz="916818" eaLnBrk="0" fontAlgn="base" hangingPunct="0">
              <a:spcBef>
                <a:spcPct val="0"/>
              </a:spcBef>
              <a:spcAft>
                <a:spcPct val="0"/>
              </a:spcAft>
              <a:defRPr sz="2900">
                <a:solidFill>
                  <a:srgbClr val="000099"/>
                </a:solidFill>
                <a:latin typeface="Arial Black" pitchFamily="34" charset="0"/>
              </a:defRPr>
            </a:lvl6pPr>
            <a:lvl7pPr marL="2995256" indent="-230404" defTabSz="916818" eaLnBrk="0" fontAlgn="base" hangingPunct="0">
              <a:spcBef>
                <a:spcPct val="0"/>
              </a:spcBef>
              <a:spcAft>
                <a:spcPct val="0"/>
              </a:spcAft>
              <a:defRPr sz="2900">
                <a:solidFill>
                  <a:srgbClr val="000099"/>
                </a:solidFill>
                <a:latin typeface="Arial Black" pitchFamily="34" charset="0"/>
              </a:defRPr>
            </a:lvl7pPr>
            <a:lvl8pPr marL="3456065" indent="-230404" defTabSz="916818" eaLnBrk="0" fontAlgn="base" hangingPunct="0">
              <a:spcBef>
                <a:spcPct val="0"/>
              </a:spcBef>
              <a:spcAft>
                <a:spcPct val="0"/>
              </a:spcAft>
              <a:defRPr sz="2900">
                <a:solidFill>
                  <a:srgbClr val="000099"/>
                </a:solidFill>
                <a:latin typeface="Arial Black" pitchFamily="34" charset="0"/>
              </a:defRPr>
            </a:lvl8pPr>
            <a:lvl9pPr marL="3916873" indent="-230404" defTabSz="916818" eaLnBrk="0" fontAlgn="base" hangingPunct="0">
              <a:spcBef>
                <a:spcPct val="0"/>
              </a:spcBef>
              <a:spcAft>
                <a:spcPct val="0"/>
              </a:spcAft>
              <a:defRPr sz="2900">
                <a:solidFill>
                  <a:srgbClr val="000099"/>
                </a:solidFill>
                <a:latin typeface="Arial Black" pitchFamily="34" charset="0"/>
              </a:defRPr>
            </a:lvl9pPr>
          </a:lstStyle>
          <a:p>
            <a:endParaRPr lang="en-US" sz="1000" dirty="0">
              <a:solidFill>
                <a:schemeClr val="tx1"/>
              </a:solidFill>
              <a:latin typeface="Times New Roman" pitchFamily="18" charset="0"/>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MS PGothic" pitchFamily="34" charset="-128"/>
            </a:endParaRPr>
          </a:p>
        </p:txBody>
      </p:sp>
      <p:sp>
        <p:nvSpPr>
          <p:cNvPr id="172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8" eaLnBrk="0" hangingPunct="0">
              <a:defRPr sz="2900">
                <a:solidFill>
                  <a:srgbClr val="000099"/>
                </a:solidFill>
                <a:latin typeface="Arial Black" pitchFamily="34" charset="0"/>
              </a:defRPr>
            </a:lvl1pPr>
            <a:lvl2pPr marL="748814" indent="-288005" defTabSz="916818" eaLnBrk="0" hangingPunct="0">
              <a:defRPr sz="2900">
                <a:solidFill>
                  <a:srgbClr val="000099"/>
                </a:solidFill>
                <a:latin typeface="Arial Black" pitchFamily="34" charset="0"/>
              </a:defRPr>
            </a:lvl2pPr>
            <a:lvl3pPr marL="1152021" indent="-230404" defTabSz="916818" eaLnBrk="0" hangingPunct="0">
              <a:defRPr sz="2900">
                <a:solidFill>
                  <a:srgbClr val="000099"/>
                </a:solidFill>
                <a:latin typeface="Arial Black" pitchFamily="34" charset="0"/>
              </a:defRPr>
            </a:lvl3pPr>
            <a:lvl4pPr marL="1612830" indent="-230404" defTabSz="916818" eaLnBrk="0" hangingPunct="0">
              <a:defRPr sz="2900">
                <a:solidFill>
                  <a:srgbClr val="000099"/>
                </a:solidFill>
                <a:latin typeface="Arial Black" pitchFamily="34" charset="0"/>
              </a:defRPr>
            </a:lvl4pPr>
            <a:lvl5pPr marL="2073639" indent="-230404" defTabSz="916818" eaLnBrk="0" hangingPunct="0">
              <a:defRPr sz="2900">
                <a:solidFill>
                  <a:srgbClr val="000099"/>
                </a:solidFill>
                <a:latin typeface="Arial Black" pitchFamily="34" charset="0"/>
              </a:defRPr>
            </a:lvl5pPr>
            <a:lvl6pPr marL="2534448" indent="-230404" defTabSz="916818" eaLnBrk="0" fontAlgn="base" hangingPunct="0">
              <a:spcBef>
                <a:spcPct val="0"/>
              </a:spcBef>
              <a:spcAft>
                <a:spcPct val="0"/>
              </a:spcAft>
              <a:defRPr sz="2900">
                <a:solidFill>
                  <a:srgbClr val="000099"/>
                </a:solidFill>
                <a:latin typeface="Arial Black" pitchFamily="34" charset="0"/>
              </a:defRPr>
            </a:lvl6pPr>
            <a:lvl7pPr marL="2995256" indent="-230404" defTabSz="916818" eaLnBrk="0" fontAlgn="base" hangingPunct="0">
              <a:spcBef>
                <a:spcPct val="0"/>
              </a:spcBef>
              <a:spcAft>
                <a:spcPct val="0"/>
              </a:spcAft>
              <a:defRPr sz="2900">
                <a:solidFill>
                  <a:srgbClr val="000099"/>
                </a:solidFill>
                <a:latin typeface="Arial Black" pitchFamily="34" charset="0"/>
              </a:defRPr>
            </a:lvl7pPr>
            <a:lvl8pPr marL="3456065" indent="-230404" defTabSz="916818" eaLnBrk="0" fontAlgn="base" hangingPunct="0">
              <a:spcBef>
                <a:spcPct val="0"/>
              </a:spcBef>
              <a:spcAft>
                <a:spcPct val="0"/>
              </a:spcAft>
              <a:defRPr sz="2900">
                <a:solidFill>
                  <a:srgbClr val="000099"/>
                </a:solidFill>
                <a:latin typeface="Arial Black" pitchFamily="34" charset="0"/>
              </a:defRPr>
            </a:lvl8pPr>
            <a:lvl9pPr marL="3916873" indent="-230404" defTabSz="916818" eaLnBrk="0" fontAlgn="base" hangingPunct="0">
              <a:spcBef>
                <a:spcPct val="0"/>
              </a:spcBef>
              <a:spcAft>
                <a:spcPct val="0"/>
              </a:spcAft>
              <a:defRPr sz="2900">
                <a:solidFill>
                  <a:srgbClr val="000099"/>
                </a:solidFill>
                <a:latin typeface="Arial Black" pitchFamily="34" charset="0"/>
              </a:defRPr>
            </a:lvl9pPr>
          </a:lstStyle>
          <a:p>
            <a:fld id="{D22322D6-55A3-464C-AB39-38E217305783}" type="slidenum">
              <a:rPr lang="en-US" sz="1000">
                <a:solidFill>
                  <a:schemeClr val="tx1"/>
                </a:solidFill>
                <a:latin typeface="Times New Roman" pitchFamily="18" charset="0"/>
                <a:ea typeface="MS PGothic" pitchFamily="34" charset="-128"/>
              </a:rPr>
              <a:pPr/>
              <a:t>45</a:t>
            </a:fld>
            <a:endParaRPr lang="en-US" sz="1000" dirty="0">
              <a:solidFill>
                <a:schemeClr val="tx1"/>
              </a:solidFill>
              <a:latin typeface="Times New Roman" pitchFamily="18" charset="0"/>
              <a:ea typeface="MS PGothic" pitchFamily="34" charset="-128"/>
            </a:endParaRPr>
          </a:p>
        </p:txBody>
      </p:sp>
      <p:sp>
        <p:nvSpPr>
          <p:cNvPr id="172037" name="Footer Placeholder 5"/>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818" eaLnBrk="0" hangingPunct="0">
              <a:defRPr sz="2900">
                <a:solidFill>
                  <a:srgbClr val="000099"/>
                </a:solidFill>
                <a:latin typeface="Arial Black" pitchFamily="34" charset="0"/>
              </a:defRPr>
            </a:lvl1pPr>
            <a:lvl2pPr marL="748814" indent="-288005" defTabSz="916818" eaLnBrk="0" hangingPunct="0">
              <a:defRPr sz="2900">
                <a:solidFill>
                  <a:srgbClr val="000099"/>
                </a:solidFill>
                <a:latin typeface="Arial Black" pitchFamily="34" charset="0"/>
              </a:defRPr>
            </a:lvl2pPr>
            <a:lvl3pPr marL="1152021" indent="-230404" defTabSz="916818" eaLnBrk="0" hangingPunct="0">
              <a:defRPr sz="2900">
                <a:solidFill>
                  <a:srgbClr val="000099"/>
                </a:solidFill>
                <a:latin typeface="Arial Black" pitchFamily="34" charset="0"/>
              </a:defRPr>
            </a:lvl3pPr>
            <a:lvl4pPr marL="1612830" indent="-230404" defTabSz="916818" eaLnBrk="0" hangingPunct="0">
              <a:defRPr sz="2900">
                <a:solidFill>
                  <a:srgbClr val="000099"/>
                </a:solidFill>
                <a:latin typeface="Arial Black" pitchFamily="34" charset="0"/>
              </a:defRPr>
            </a:lvl4pPr>
            <a:lvl5pPr marL="2073639" indent="-230404" defTabSz="916818" eaLnBrk="0" hangingPunct="0">
              <a:defRPr sz="2900">
                <a:solidFill>
                  <a:srgbClr val="000099"/>
                </a:solidFill>
                <a:latin typeface="Arial Black" pitchFamily="34" charset="0"/>
              </a:defRPr>
            </a:lvl5pPr>
            <a:lvl6pPr marL="2534448" indent="-230404" defTabSz="916818" eaLnBrk="0" fontAlgn="base" hangingPunct="0">
              <a:spcBef>
                <a:spcPct val="0"/>
              </a:spcBef>
              <a:spcAft>
                <a:spcPct val="0"/>
              </a:spcAft>
              <a:defRPr sz="2900">
                <a:solidFill>
                  <a:srgbClr val="000099"/>
                </a:solidFill>
                <a:latin typeface="Arial Black" pitchFamily="34" charset="0"/>
              </a:defRPr>
            </a:lvl6pPr>
            <a:lvl7pPr marL="2995256" indent="-230404" defTabSz="916818" eaLnBrk="0" fontAlgn="base" hangingPunct="0">
              <a:spcBef>
                <a:spcPct val="0"/>
              </a:spcBef>
              <a:spcAft>
                <a:spcPct val="0"/>
              </a:spcAft>
              <a:defRPr sz="2900">
                <a:solidFill>
                  <a:srgbClr val="000099"/>
                </a:solidFill>
                <a:latin typeface="Arial Black" pitchFamily="34" charset="0"/>
              </a:defRPr>
            </a:lvl7pPr>
            <a:lvl8pPr marL="3456065" indent="-230404" defTabSz="916818" eaLnBrk="0" fontAlgn="base" hangingPunct="0">
              <a:spcBef>
                <a:spcPct val="0"/>
              </a:spcBef>
              <a:spcAft>
                <a:spcPct val="0"/>
              </a:spcAft>
              <a:defRPr sz="2900">
                <a:solidFill>
                  <a:srgbClr val="000099"/>
                </a:solidFill>
                <a:latin typeface="Arial Black" pitchFamily="34" charset="0"/>
              </a:defRPr>
            </a:lvl8pPr>
            <a:lvl9pPr marL="3916873" indent="-230404" defTabSz="916818" eaLnBrk="0" fontAlgn="base" hangingPunct="0">
              <a:spcBef>
                <a:spcPct val="0"/>
              </a:spcBef>
              <a:spcAft>
                <a:spcPct val="0"/>
              </a:spcAft>
              <a:defRPr sz="2900">
                <a:solidFill>
                  <a:srgbClr val="000099"/>
                </a:solidFill>
                <a:latin typeface="Arial Black" pitchFamily="34" charset="0"/>
              </a:defRPr>
            </a:lvl9pPr>
          </a:lstStyle>
          <a:p>
            <a:r>
              <a:rPr lang="en-US" sz="1000" dirty="0">
                <a:solidFill>
                  <a:schemeClr val="tx1"/>
                </a:solidFill>
                <a:latin typeface="Times New Roman" pitchFamily="18" charset="0"/>
                <a:ea typeface="MS PGothic" pitchFamily="34" charset="-128"/>
              </a:rPr>
              <a:t>N-Tron</a:t>
            </a:r>
          </a:p>
        </p:txBody>
      </p:sp>
      <p:sp>
        <p:nvSpPr>
          <p:cNvPr id="172038" name="Date Placeholder 6"/>
          <p:cNvSpPr>
            <a:spLocks noGrp="1"/>
          </p:cNvSpPr>
          <p:nvPr>
            <p:ph type="dt" sz="quarter" idx="1"/>
          </p:nvPr>
        </p:nvSpPr>
        <p:spPr>
          <a:xfrm>
            <a:off x="3970134" y="1"/>
            <a:ext cx="303864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1" tIns="46081" rIns="92161" bIns="46081"/>
          <a:lstStyle>
            <a:lvl1pPr defTabSz="916818" eaLnBrk="0" hangingPunct="0">
              <a:defRPr sz="2900">
                <a:solidFill>
                  <a:srgbClr val="000099"/>
                </a:solidFill>
                <a:latin typeface="Arial Black" pitchFamily="34" charset="0"/>
              </a:defRPr>
            </a:lvl1pPr>
            <a:lvl2pPr marL="748814" indent="-288005" defTabSz="916818" eaLnBrk="0" hangingPunct="0">
              <a:defRPr sz="2900">
                <a:solidFill>
                  <a:srgbClr val="000099"/>
                </a:solidFill>
                <a:latin typeface="Arial Black" pitchFamily="34" charset="0"/>
              </a:defRPr>
            </a:lvl2pPr>
            <a:lvl3pPr marL="1152021" indent="-230404" defTabSz="916818" eaLnBrk="0" hangingPunct="0">
              <a:defRPr sz="2900">
                <a:solidFill>
                  <a:srgbClr val="000099"/>
                </a:solidFill>
                <a:latin typeface="Arial Black" pitchFamily="34" charset="0"/>
              </a:defRPr>
            </a:lvl3pPr>
            <a:lvl4pPr marL="1612830" indent="-230404" defTabSz="916818" eaLnBrk="0" hangingPunct="0">
              <a:defRPr sz="2900">
                <a:solidFill>
                  <a:srgbClr val="000099"/>
                </a:solidFill>
                <a:latin typeface="Arial Black" pitchFamily="34" charset="0"/>
              </a:defRPr>
            </a:lvl4pPr>
            <a:lvl5pPr marL="2073639" indent="-230404" defTabSz="916818" eaLnBrk="0" hangingPunct="0">
              <a:defRPr sz="2900">
                <a:solidFill>
                  <a:srgbClr val="000099"/>
                </a:solidFill>
                <a:latin typeface="Arial Black" pitchFamily="34" charset="0"/>
              </a:defRPr>
            </a:lvl5pPr>
            <a:lvl6pPr marL="2534448" indent="-230404" defTabSz="916818" eaLnBrk="0" fontAlgn="base" hangingPunct="0">
              <a:spcBef>
                <a:spcPct val="0"/>
              </a:spcBef>
              <a:spcAft>
                <a:spcPct val="0"/>
              </a:spcAft>
              <a:defRPr sz="2900">
                <a:solidFill>
                  <a:srgbClr val="000099"/>
                </a:solidFill>
                <a:latin typeface="Arial Black" pitchFamily="34" charset="0"/>
              </a:defRPr>
            </a:lvl6pPr>
            <a:lvl7pPr marL="2995256" indent="-230404" defTabSz="916818" eaLnBrk="0" fontAlgn="base" hangingPunct="0">
              <a:spcBef>
                <a:spcPct val="0"/>
              </a:spcBef>
              <a:spcAft>
                <a:spcPct val="0"/>
              </a:spcAft>
              <a:defRPr sz="2900">
                <a:solidFill>
                  <a:srgbClr val="000099"/>
                </a:solidFill>
                <a:latin typeface="Arial Black" pitchFamily="34" charset="0"/>
              </a:defRPr>
            </a:lvl7pPr>
            <a:lvl8pPr marL="3456065" indent="-230404" defTabSz="916818" eaLnBrk="0" fontAlgn="base" hangingPunct="0">
              <a:spcBef>
                <a:spcPct val="0"/>
              </a:spcBef>
              <a:spcAft>
                <a:spcPct val="0"/>
              </a:spcAft>
              <a:defRPr sz="2900">
                <a:solidFill>
                  <a:srgbClr val="000099"/>
                </a:solidFill>
                <a:latin typeface="Arial Black" pitchFamily="34" charset="0"/>
              </a:defRPr>
            </a:lvl8pPr>
            <a:lvl9pPr marL="3916873" indent="-230404" defTabSz="916818" eaLnBrk="0" fontAlgn="base" hangingPunct="0">
              <a:spcBef>
                <a:spcPct val="0"/>
              </a:spcBef>
              <a:spcAft>
                <a:spcPct val="0"/>
              </a:spcAft>
              <a:defRPr sz="2900">
                <a:solidFill>
                  <a:srgbClr val="000099"/>
                </a:solidFill>
                <a:latin typeface="Arial Black" pitchFamily="34" charset="0"/>
              </a:defRPr>
            </a:lvl9pPr>
          </a:lstStyle>
          <a:p>
            <a:r>
              <a:rPr lang="en-US" sz="1000" dirty="0">
                <a:solidFill>
                  <a:schemeClr val="tx1"/>
                </a:solidFill>
                <a:latin typeface="Times New Roman" pitchFamily="18" charset="0"/>
                <a:ea typeface="MS PGothic" pitchFamily="34" charset="-128"/>
              </a:rPr>
              <a:t>Course I</a:t>
            </a:r>
          </a:p>
        </p:txBody>
      </p:sp>
      <p:sp>
        <p:nvSpPr>
          <p:cNvPr id="172039" name="Header Placeholder 7"/>
          <p:cNvSpPr>
            <a:spLocks noGrp="1"/>
          </p:cNvSpPr>
          <p:nvPr>
            <p:ph type="hdr" sz="quarter"/>
          </p:nvPr>
        </p:nvSpPr>
        <p:spPr>
          <a:xfrm>
            <a:off x="1" y="1"/>
            <a:ext cx="3038649"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1" tIns="46081" rIns="92161" bIns="46081"/>
          <a:lstStyle>
            <a:lvl1pPr defTabSz="916818" eaLnBrk="0" hangingPunct="0">
              <a:defRPr sz="2900">
                <a:solidFill>
                  <a:srgbClr val="000099"/>
                </a:solidFill>
                <a:latin typeface="Arial Black" pitchFamily="34" charset="0"/>
              </a:defRPr>
            </a:lvl1pPr>
            <a:lvl2pPr marL="748814" indent="-288005" defTabSz="916818" eaLnBrk="0" hangingPunct="0">
              <a:defRPr sz="2900">
                <a:solidFill>
                  <a:srgbClr val="000099"/>
                </a:solidFill>
                <a:latin typeface="Arial Black" pitchFamily="34" charset="0"/>
              </a:defRPr>
            </a:lvl2pPr>
            <a:lvl3pPr marL="1152021" indent="-230404" defTabSz="916818" eaLnBrk="0" hangingPunct="0">
              <a:defRPr sz="2900">
                <a:solidFill>
                  <a:srgbClr val="000099"/>
                </a:solidFill>
                <a:latin typeface="Arial Black" pitchFamily="34" charset="0"/>
              </a:defRPr>
            </a:lvl3pPr>
            <a:lvl4pPr marL="1612830" indent="-230404" defTabSz="916818" eaLnBrk="0" hangingPunct="0">
              <a:defRPr sz="2900">
                <a:solidFill>
                  <a:srgbClr val="000099"/>
                </a:solidFill>
                <a:latin typeface="Arial Black" pitchFamily="34" charset="0"/>
              </a:defRPr>
            </a:lvl4pPr>
            <a:lvl5pPr marL="2073639" indent="-230404" defTabSz="916818" eaLnBrk="0" hangingPunct="0">
              <a:defRPr sz="2900">
                <a:solidFill>
                  <a:srgbClr val="000099"/>
                </a:solidFill>
                <a:latin typeface="Arial Black" pitchFamily="34" charset="0"/>
              </a:defRPr>
            </a:lvl5pPr>
            <a:lvl6pPr marL="2534448" indent="-230404" defTabSz="916818" eaLnBrk="0" fontAlgn="base" hangingPunct="0">
              <a:spcBef>
                <a:spcPct val="0"/>
              </a:spcBef>
              <a:spcAft>
                <a:spcPct val="0"/>
              </a:spcAft>
              <a:defRPr sz="2900">
                <a:solidFill>
                  <a:srgbClr val="000099"/>
                </a:solidFill>
                <a:latin typeface="Arial Black" pitchFamily="34" charset="0"/>
              </a:defRPr>
            </a:lvl6pPr>
            <a:lvl7pPr marL="2995256" indent="-230404" defTabSz="916818" eaLnBrk="0" fontAlgn="base" hangingPunct="0">
              <a:spcBef>
                <a:spcPct val="0"/>
              </a:spcBef>
              <a:spcAft>
                <a:spcPct val="0"/>
              </a:spcAft>
              <a:defRPr sz="2900">
                <a:solidFill>
                  <a:srgbClr val="000099"/>
                </a:solidFill>
                <a:latin typeface="Arial Black" pitchFamily="34" charset="0"/>
              </a:defRPr>
            </a:lvl7pPr>
            <a:lvl8pPr marL="3456065" indent="-230404" defTabSz="916818" eaLnBrk="0" fontAlgn="base" hangingPunct="0">
              <a:spcBef>
                <a:spcPct val="0"/>
              </a:spcBef>
              <a:spcAft>
                <a:spcPct val="0"/>
              </a:spcAft>
              <a:defRPr sz="2900">
                <a:solidFill>
                  <a:srgbClr val="000099"/>
                </a:solidFill>
                <a:latin typeface="Arial Black" pitchFamily="34" charset="0"/>
              </a:defRPr>
            </a:lvl8pPr>
            <a:lvl9pPr marL="3916873" indent="-230404" defTabSz="916818" eaLnBrk="0" fontAlgn="base" hangingPunct="0">
              <a:spcBef>
                <a:spcPct val="0"/>
              </a:spcBef>
              <a:spcAft>
                <a:spcPct val="0"/>
              </a:spcAft>
              <a:defRPr sz="2900">
                <a:solidFill>
                  <a:srgbClr val="000099"/>
                </a:solidFill>
                <a:latin typeface="Arial Black" pitchFamily="34" charset="0"/>
              </a:defRPr>
            </a:lvl9pPr>
          </a:lstStyle>
          <a:p>
            <a:endParaRPr lang="en-US" sz="1000" dirty="0">
              <a:solidFill>
                <a:schemeClr val="tx1"/>
              </a:solidFill>
              <a:latin typeface="Times New Roman" pitchFamily="18" charset="0"/>
              <a:ea typeface="MS PGothic"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215">
              <a:defRPr>
                <a:solidFill>
                  <a:schemeClr val="tx1"/>
                </a:solidFill>
                <a:latin typeface="Calibri" pitchFamily="34" charset="0"/>
                <a:cs typeface="Arial" pitchFamily="34" charset="0"/>
              </a:defRPr>
            </a:lvl1pPr>
            <a:lvl2pPr marL="757066" indent="-291179" defTabSz="917215">
              <a:defRPr>
                <a:solidFill>
                  <a:schemeClr val="tx1"/>
                </a:solidFill>
                <a:latin typeface="Calibri" pitchFamily="34" charset="0"/>
                <a:cs typeface="Arial" pitchFamily="34" charset="0"/>
              </a:defRPr>
            </a:lvl2pPr>
            <a:lvl3pPr marL="1164717" indent="-232943" defTabSz="917215">
              <a:defRPr>
                <a:solidFill>
                  <a:schemeClr val="tx1"/>
                </a:solidFill>
                <a:latin typeface="Calibri" pitchFamily="34" charset="0"/>
                <a:cs typeface="Arial" pitchFamily="34" charset="0"/>
              </a:defRPr>
            </a:lvl3pPr>
            <a:lvl4pPr marL="1630604" indent="-232943" defTabSz="917215">
              <a:defRPr>
                <a:solidFill>
                  <a:schemeClr val="tx1"/>
                </a:solidFill>
                <a:latin typeface="Calibri" pitchFamily="34" charset="0"/>
                <a:cs typeface="Arial" pitchFamily="34" charset="0"/>
              </a:defRPr>
            </a:lvl4pPr>
            <a:lvl5pPr marL="2096491" indent="-232943" defTabSz="917215">
              <a:defRPr>
                <a:solidFill>
                  <a:schemeClr val="tx1"/>
                </a:solidFill>
                <a:latin typeface="Calibri" pitchFamily="34" charset="0"/>
                <a:cs typeface="Arial" pitchFamily="34" charset="0"/>
              </a:defRPr>
            </a:lvl5pPr>
            <a:lvl6pPr marL="2562377" indent="-232943" defTabSz="917215" fontAlgn="base">
              <a:spcBef>
                <a:spcPct val="0"/>
              </a:spcBef>
              <a:spcAft>
                <a:spcPct val="0"/>
              </a:spcAft>
              <a:defRPr>
                <a:solidFill>
                  <a:schemeClr val="tx1"/>
                </a:solidFill>
                <a:latin typeface="Calibri" pitchFamily="34" charset="0"/>
                <a:cs typeface="Arial" pitchFamily="34" charset="0"/>
              </a:defRPr>
            </a:lvl6pPr>
            <a:lvl7pPr marL="3028264" indent="-232943" defTabSz="917215" fontAlgn="base">
              <a:spcBef>
                <a:spcPct val="0"/>
              </a:spcBef>
              <a:spcAft>
                <a:spcPct val="0"/>
              </a:spcAft>
              <a:defRPr>
                <a:solidFill>
                  <a:schemeClr val="tx1"/>
                </a:solidFill>
                <a:latin typeface="Calibri" pitchFamily="34" charset="0"/>
                <a:cs typeface="Arial" pitchFamily="34" charset="0"/>
              </a:defRPr>
            </a:lvl7pPr>
            <a:lvl8pPr marL="3494151" indent="-232943" defTabSz="917215" fontAlgn="base">
              <a:spcBef>
                <a:spcPct val="0"/>
              </a:spcBef>
              <a:spcAft>
                <a:spcPct val="0"/>
              </a:spcAft>
              <a:defRPr>
                <a:solidFill>
                  <a:schemeClr val="tx1"/>
                </a:solidFill>
                <a:latin typeface="Calibri" pitchFamily="34" charset="0"/>
                <a:cs typeface="Arial" pitchFamily="34" charset="0"/>
              </a:defRPr>
            </a:lvl8pPr>
            <a:lvl9pPr marL="3960038" indent="-232943" defTabSz="917215" fontAlgn="base">
              <a:spcBef>
                <a:spcPct val="0"/>
              </a:spcBef>
              <a:spcAft>
                <a:spcPct val="0"/>
              </a:spcAft>
              <a:defRPr>
                <a:solidFill>
                  <a:schemeClr val="tx1"/>
                </a:solidFill>
                <a:latin typeface="Calibri" pitchFamily="34" charset="0"/>
                <a:cs typeface="Arial" pitchFamily="34" charset="0"/>
              </a:defRPr>
            </a:lvl9pPr>
          </a:lstStyle>
          <a:p>
            <a:pPr eaLnBrk="0" fontAlgn="base" hangingPunct="0">
              <a:spcBef>
                <a:spcPct val="0"/>
              </a:spcBef>
              <a:spcAft>
                <a:spcPct val="0"/>
              </a:spcAft>
            </a:pPr>
            <a:fld id="{301C2044-F3E9-4602-AB03-F3B11FECBE93}" type="slidenum">
              <a:rPr lang="en-US" sz="1000">
                <a:latin typeface="Times New Roman" pitchFamily="18" charset="0"/>
              </a:rPr>
              <a:pPr eaLnBrk="0" fontAlgn="base" hangingPunct="0">
                <a:spcBef>
                  <a:spcPct val="0"/>
                </a:spcBef>
                <a:spcAft>
                  <a:spcPct val="0"/>
                </a:spcAft>
              </a:pPr>
              <a:t>48</a:t>
            </a:fld>
            <a:endParaRPr lang="en-US" sz="1000" dirty="0">
              <a:latin typeface="Times New Roman" pitchFamily="18" charset="0"/>
            </a:endParaRPr>
          </a:p>
        </p:txBody>
      </p:sp>
      <p:sp>
        <p:nvSpPr>
          <p:cNvPr id="486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Best in class Industrial Ethernet switch on the market.  Designed to meet nuclear standards.  Last man standing!</a:t>
            </a:r>
          </a:p>
          <a:p>
            <a:pPr>
              <a:spcBef>
                <a:spcPct val="0"/>
              </a:spcBef>
            </a:pPr>
            <a:r>
              <a:rPr lang="en-US" dirty="0" smtClean="0"/>
              <a:t>Only true plug &amp; play EtherNet/IP switch, no setup!  Stress that a switch failure at 2 a.m. can be replaced in minutes with no setup.</a:t>
            </a:r>
          </a:p>
          <a:p>
            <a:pPr>
              <a:spcBef>
                <a:spcPct val="0"/>
              </a:spcBef>
            </a:pPr>
            <a:r>
              <a:rPr lang="en-US" dirty="0" smtClean="0"/>
              <a:t>Only unmanaged switch with OPC monitoring</a:t>
            </a:r>
          </a:p>
          <a:p>
            <a:pPr>
              <a:spcBef>
                <a:spcPct val="0"/>
              </a:spcBef>
            </a:pPr>
            <a:endParaRPr lang="en-US" dirty="0" smtClean="0"/>
          </a:p>
          <a:p>
            <a:pPr>
              <a:spcBef>
                <a:spcPct val="0"/>
              </a:spcBef>
            </a:pPr>
            <a:r>
              <a:rPr lang="en-US" dirty="0" smtClean="0"/>
              <a:t>WE ARE Switches! That is our focus.</a:t>
            </a:r>
          </a:p>
          <a:p>
            <a:pPr>
              <a:spcBef>
                <a:spcPct val="0"/>
              </a:spcBef>
            </a:pPr>
            <a:endParaRPr lang="en-US" dirty="0" smtClean="0"/>
          </a:p>
          <a:p>
            <a:pPr>
              <a:spcBef>
                <a:spcPct val="0"/>
              </a:spcBef>
            </a:pPr>
            <a:r>
              <a:rPr lang="en-US" b="1" dirty="0" smtClean="0"/>
              <a:t>We are only in the Industrial Ethernet business and that is why we build a superior switch!</a:t>
            </a:r>
          </a:p>
          <a:p>
            <a:pPr>
              <a:spcBef>
                <a:spcPct val="0"/>
              </a:spcBef>
            </a:pP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3"/>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8050" eaLnBrk="0" hangingPunct="0">
              <a:defRPr kumimoji="1" sz="1000">
                <a:solidFill>
                  <a:schemeClr val="tx1"/>
                </a:solidFill>
                <a:latin typeface="Times New Roman" pitchFamily="18" charset="0"/>
              </a:defRPr>
            </a:lvl1pPr>
            <a:lvl2pPr marL="742950" indent="-285750" defTabSz="908050" eaLnBrk="0" hangingPunct="0">
              <a:defRPr kumimoji="1" sz="1000">
                <a:solidFill>
                  <a:schemeClr val="tx1"/>
                </a:solidFill>
                <a:latin typeface="Times New Roman" pitchFamily="18" charset="0"/>
              </a:defRPr>
            </a:lvl2pPr>
            <a:lvl3pPr marL="1143000" indent="-228600" defTabSz="908050" eaLnBrk="0" hangingPunct="0">
              <a:defRPr kumimoji="1" sz="1000">
                <a:solidFill>
                  <a:schemeClr val="tx1"/>
                </a:solidFill>
                <a:latin typeface="Times New Roman" pitchFamily="18" charset="0"/>
              </a:defRPr>
            </a:lvl3pPr>
            <a:lvl4pPr marL="1600200" indent="-228600" defTabSz="908050" eaLnBrk="0" hangingPunct="0">
              <a:defRPr kumimoji="1" sz="1000">
                <a:solidFill>
                  <a:schemeClr val="tx1"/>
                </a:solidFill>
                <a:latin typeface="Times New Roman" pitchFamily="18" charset="0"/>
              </a:defRPr>
            </a:lvl4pPr>
            <a:lvl5pPr marL="2057400" indent="-228600" defTabSz="908050" eaLnBrk="0" hangingPunct="0">
              <a:defRPr kumimoji="1" sz="1000">
                <a:solidFill>
                  <a:schemeClr val="tx1"/>
                </a:solidFill>
                <a:latin typeface="Times New Roman" pitchFamily="18" charset="0"/>
              </a:defRPr>
            </a:lvl5pPr>
            <a:lvl6pPr marL="2514600" indent="-228600" defTabSz="908050" eaLnBrk="0" fontAlgn="base" hangingPunct="0">
              <a:spcBef>
                <a:spcPct val="0"/>
              </a:spcBef>
              <a:spcAft>
                <a:spcPct val="0"/>
              </a:spcAft>
              <a:defRPr kumimoji="1" sz="1000">
                <a:solidFill>
                  <a:schemeClr val="tx1"/>
                </a:solidFill>
                <a:latin typeface="Times New Roman" pitchFamily="18" charset="0"/>
              </a:defRPr>
            </a:lvl6pPr>
            <a:lvl7pPr marL="2971800" indent="-228600" defTabSz="908050" eaLnBrk="0" fontAlgn="base" hangingPunct="0">
              <a:spcBef>
                <a:spcPct val="0"/>
              </a:spcBef>
              <a:spcAft>
                <a:spcPct val="0"/>
              </a:spcAft>
              <a:defRPr kumimoji="1" sz="1000">
                <a:solidFill>
                  <a:schemeClr val="tx1"/>
                </a:solidFill>
                <a:latin typeface="Times New Roman" pitchFamily="18" charset="0"/>
              </a:defRPr>
            </a:lvl7pPr>
            <a:lvl8pPr marL="3429000" indent="-228600" defTabSz="908050" eaLnBrk="0" fontAlgn="base" hangingPunct="0">
              <a:spcBef>
                <a:spcPct val="0"/>
              </a:spcBef>
              <a:spcAft>
                <a:spcPct val="0"/>
              </a:spcAft>
              <a:defRPr kumimoji="1" sz="1000">
                <a:solidFill>
                  <a:schemeClr val="tx1"/>
                </a:solidFill>
                <a:latin typeface="Times New Roman" pitchFamily="18" charset="0"/>
              </a:defRPr>
            </a:lvl8pPr>
            <a:lvl9pPr marL="3886200" indent="-228600" defTabSz="908050" eaLnBrk="0" fontAlgn="base" hangingPunct="0">
              <a:spcBef>
                <a:spcPct val="0"/>
              </a:spcBef>
              <a:spcAft>
                <a:spcPct val="0"/>
              </a:spcAft>
              <a:defRPr kumimoji="1" sz="1000">
                <a:solidFill>
                  <a:schemeClr val="tx1"/>
                </a:solidFill>
                <a:latin typeface="Times New Roman" pitchFamily="18" charset="0"/>
              </a:defRPr>
            </a:lvl9pPr>
          </a:lstStyle>
          <a:p>
            <a:fld id="{A6F98756-FE2D-4314-81BB-69AC001B2C4B}" type="slidenum">
              <a:rPr kumimoji="0" lang="en-US" smtClean="0">
                <a:latin typeface="Calibri" pitchFamily="34" charset="0"/>
              </a:rPr>
              <a:pPr/>
              <a:t>6</a:t>
            </a:fld>
            <a:endParaRPr kumimoji="0" lang="en-US" dirty="0" smtClean="0">
              <a:latin typeface="Calibri" pitchFamily="34" charset="0"/>
            </a:endParaRPr>
          </a:p>
        </p:txBody>
      </p:sp>
      <p:sp>
        <p:nvSpPr>
          <p:cNvPr id="199683" name="Slide Image Placeholder 1"/>
          <p:cNvSpPr>
            <a:spLocks noGrp="1" noRot="1" noChangeAspect="1" noTextEdit="1"/>
          </p:cNvSpPr>
          <p:nvPr>
            <p:ph type="sldImg"/>
          </p:nvPr>
        </p:nvSpPr>
        <p:spPr>
          <a:ln/>
        </p:spPr>
      </p:sp>
      <p:sp>
        <p:nvSpPr>
          <p:cNvPr id="199684" name="Notes Placeholder 2"/>
          <p:cNvSpPr>
            <a:spLocks noGrp="1"/>
          </p:cNvSpPr>
          <p:nvPr>
            <p:ph type="body" idx="1"/>
          </p:nvPr>
        </p:nvSpPr>
        <p:spPr>
          <a:xfrm>
            <a:off x="925513" y="4446870"/>
            <a:ext cx="5159375" cy="4148067"/>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0884" tIns="45442" rIns="90884" bIns="45442"/>
          <a:lstStyle/>
          <a:p>
            <a:r>
              <a:rPr lang="en-US" dirty="0" smtClean="0"/>
              <a:t>Historically, this medium has been coaxial copper cable, but today it is more commonly a twisted pair or fiber optic cabling. </a:t>
            </a:r>
          </a:p>
          <a:p>
            <a:r>
              <a:rPr lang="en-US" dirty="0" smtClean="0"/>
              <a:t>The original Ethernet described communication over a </a:t>
            </a:r>
            <a:r>
              <a:rPr lang="en-US" b="1" dirty="0" smtClean="0"/>
              <a:t>single cable</a:t>
            </a:r>
            <a:r>
              <a:rPr lang="en-US" dirty="0" smtClean="0"/>
              <a:t> shared by all devices on the network.</a:t>
            </a:r>
          </a:p>
        </p:txBody>
      </p:sp>
      <p:sp>
        <p:nvSpPr>
          <p:cNvPr id="2" name="Date Placeholder 1"/>
          <p:cNvSpPr>
            <a:spLocks noGrp="1"/>
          </p:cNvSpPr>
          <p:nvPr>
            <p:ph type="dt" idx="10"/>
          </p:nvPr>
        </p:nvSpPr>
        <p:spPr/>
        <p:txBody>
          <a:bodyPr/>
          <a:lstStyle/>
          <a:p>
            <a:fld id="{77039D8E-ABE4-44C6-AD3B-CB044AABD627}"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TITLE</a:t>
            </a:r>
            <a:endParaRPr lang="en-US" dirty="0"/>
          </a:p>
        </p:txBody>
      </p:sp>
      <p:sp>
        <p:nvSpPr>
          <p:cNvPr id="5" name="Date Placeholder 4"/>
          <p:cNvSpPr>
            <a:spLocks noGrp="1"/>
          </p:cNvSpPr>
          <p:nvPr>
            <p:ph type="dt" idx="11"/>
          </p:nvPr>
        </p:nvSpPr>
        <p:spPr/>
        <p:txBody>
          <a:bodyPr/>
          <a:lstStyle/>
          <a:p>
            <a:fld id="{D7B0885B-2320-449E-9FDD-F67259828186}" type="datetime1">
              <a:rPr lang="en-US" smtClean="0"/>
              <a:t>6/3/2014</a:t>
            </a:fld>
            <a:endParaRPr lang="en-US" dirty="0"/>
          </a:p>
        </p:txBody>
      </p:sp>
      <p:sp>
        <p:nvSpPr>
          <p:cNvPr id="6" name="Footer Placeholder 5"/>
          <p:cNvSpPr>
            <a:spLocks noGrp="1"/>
          </p:cNvSpPr>
          <p:nvPr>
            <p:ph type="ftr" sz="quarter" idx="12"/>
          </p:nvPr>
        </p:nvSpPr>
        <p:spPr/>
        <p:txBody>
          <a:bodyPr/>
          <a:lstStyle/>
          <a:p>
            <a:r>
              <a:rPr lang="en-US" smtClean="0"/>
              <a:t>Copyright © Red Lion Controls Inc.</a:t>
            </a:r>
            <a:endParaRPr lang="en-US" dirty="0"/>
          </a:p>
        </p:txBody>
      </p:sp>
      <p:sp>
        <p:nvSpPr>
          <p:cNvPr id="7" name="Slide Number Placeholder 6"/>
          <p:cNvSpPr>
            <a:spLocks noGrp="1"/>
          </p:cNvSpPr>
          <p:nvPr>
            <p:ph type="sldNum" sz="quarter" idx="13"/>
          </p:nvPr>
        </p:nvSpPr>
        <p:spPr/>
        <p:txBody>
          <a:bodyPr/>
          <a:lstStyle/>
          <a:p>
            <a:fld id="{7BF0D3B6-466C-4664-83B6-DA65A8BB2086}" type="slidenum">
              <a:rPr lang="en-US" smtClean="0"/>
              <a:pPr/>
              <a:t>60</a:t>
            </a:fld>
            <a:endParaRPr lang="en-US" dirty="0"/>
          </a:p>
        </p:txBody>
      </p:sp>
    </p:spTree>
    <p:extLst>
      <p:ext uri="{BB962C8B-B14F-4D97-AF65-F5344CB8AC3E}">
        <p14:creationId xmlns:p14="http://schemas.microsoft.com/office/powerpoint/2010/main" val="2948036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57066" indent="-291179" eaLnBrk="0" hangingPunct="0">
              <a:defRPr>
                <a:solidFill>
                  <a:schemeClr val="tx1"/>
                </a:solidFill>
                <a:latin typeface="Calibri" pitchFamily="34" charset="0"/>
                <a:cs typeface="Arial" pitchFamily="34" charset="0"/>
              </a:defRPr>
            </a:lvl2pPr>
            <a:lvl3pPr marL="1164717" indent="-232943" eaLnBrk="0" hangingPunct="0">
              <a:defRPr>
                <a:solidFill>
                  <a:schemeClr val="tx1"/>
                </a:solidFill>
                <a:latin typeface="Calibri" pitchFamily="34" charset="0"/>
                <a:cs typeface="Arial" pitchFamily="34" charset="0"/>
              </a:defRPr>
            </a:lvl3pPr>
            <a:lvl4pPr marL="1630604" indent="-232943" eaLnBrk="0" hangingPunct="0">
              <a:defRPr>
                <a:solidFill>
                  <a:schemeClr val="tx1"/>
                </a:solidFill>
                <a:latin typeface="Calibri" pitchFamily="34" charset="0"/>
                <a:cs typeface="Arial" pitchFamily="34" charset="0"/>
              </a:defRPr>
            </a:lvl4pPr>
            <a:lvl5pPr marL="2096491" indent="-232943" eaLnBrk="0" hangingPunct="0">
              <a:defRPr>
                <a:solidFill>
                  <a:schemeClr val="tx1"/>
                </a:solidFill>
                <a:latin typeface="Calibri" pitchFamily="34" charset="0"/>
                <a:cs typeface="Arial" pitchFamily="34" charset="0"/>
              </a:defRPr>
            </a:lvl5pPr>
            <a:lvl6pPr marL="2562377" indent="-232943" eaLnBrk="0" fontAlgn="base" hangingPunct="0">
              <a:spcBef>
                <a:spcPct val="0"/>
              </a:spcBef>
              <a:spcAft>
                <a:spcPct val="0"/>
              </a:spcAft>
              <a:defRPr>
                <a:solidFill>
                  <a:schemeClr val="tx1"/>
                </a:solidFill>
                <a:latin typeface="Calibri" pitchFamily="34" charset="0"/>
                <a:cs typeface="Arial" pitchFamily="34" charset="0"/>
              </a:defRPr>
            </a:lvl6pPr>
            <a:lvl7pPr marL="3028264" indent="-232943" eaLnBrk="0" fontAlgn="base" hangingPunct="0">
              <a:spcBef>
                <a:spcPct val="0"/>
              </a:spcBef>
              <a:spcAft>
                <a:spcPct val="0"/>
              </a:spcAft>
              <a:defRPr>
                <a:solidFill>
                  <a:schemeClr val="tx1"/>
                </a:solidFill>
                <a:latin typeface="Calibri" pitchFamily="34" charset="0"/>
                <a:cs typeface="Arial" pitchFamily="34" charset="0"/>
              </a:defRPr>
            </a:lvl7pPr>
            <a:lvl8pPr marL="3494151" indent="-232943" eaLnBrk="0" fontAlgn="base" hangingPunct="0">
              <a:spcBef>
                <a:spcPct val="0"/>
              </a:spcBef>
              <a:spcAft>
                <a:spcPct val="0"/>
              </a:spcAft>
              <a:defRPr>
                <a:solidFill>
                  <a:schemeClr val="tx1"/>
                </a:solidFill>
                <a:latin typeface="Calibri" pitchFamily="34" charset="0"/>
                <a:cs typeface="Arial" pitchFamily="34" charset="0"/>
              </a:defRPr>
            </a:lvl8pPr>
            <a:lvl9pPr marL="3960038" indent="-232943"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9B86D25E-5F4E-4D37-A627-652CD2FE442E}" type="slidenum">
              <a:rPr lang="en-US" smtClean="0">
                <a:latin typeface="Arial" pitchFamily="34" charset="0"/>
                <a:cs typeface="Helvetica" pitchFamily="34" charset="0"/>
              </a:rPr>
              <a:pPr eaLnBrk="1" fontAlgn="base" hangingPunct="1">
                <a:spcBef>
                  <a:spcPct val="0"/>
                </a:spcBef>
                <a:spcAft>
                  <a:spcPct val="0"/>
                </a:spcAft>
              </a:pPr>
              <a:t>74</a:t>
            </a:fld>
            <a:endParaRPr lang="en-US" dirty="0" smtClean="0">
              <a:latin typeface="Arial" pitchFamily="34" charset="0"/>
              <a:cs typeface="Helvetica"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cs typeface="Helvetic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57066" indent="-291179" eaLnBrk="0" hangingPunct="0">
              <a:defRPr>
                <a:solidFill>
                  <a:schemeClr val="tx1"/>
                </a:solidFill>
                <a:latin typeface="Calibri" pitchFamily="34" charset="0"/>
                <a:cs typeface="Arial" pitchFamily="34" charset="0"/>
              </a:defRPr>
            </a:lvl2pPr>
            <a:lvl3pPr marL="1164717" indent="-232943" eaLnBrk="0" hangingPunct="0">
              <a:defRPr>
                <a:solidFill>
                  <a:schemeClr val="tx1"/>
                </a:solidFill>
                <a:latin typeface="Calibri" pitchFamily="34" charset="0"/>
                <a:cs typeface="Arial" pitchFamily="34" charset="0"/>
              </a:defRPr>
            </a:lvl3pPr>
            <a:lvl4pPr marL="1630604" indent="-232943" eaLnBrk="0" hangingPunct="0">
              <a:defRPr>
                <a:solidFill>
                  <a:schemeClr val="tx1"/>
                </a:solidFill>
                <a:latin typeface="Calibri" pitchFamily="34" charset="0"/>
                <a:cs typeface="Arial" pitchFamily="34" charset="0"/>
              </a:defRPr>
            </a:lvl4pPr>
            <a:lvl5pPr marL="2096491" indent="-232943" eaLnBrk="0" hangingPunct="0">
              <a:defRPr>
                <a:solidFill>
                  <a:schemeClr val="tx1"/>
                </a:solidFill>
                <a:latin typeface="Calibri" pitchFamily="34" charset="0"/>
                <a:cs typeface="Arial" pitchFamily="34" charset="0"/>
              </a:defRPr>
            </a:lvl5pPr>
            <a:lvl6pPr marL="2562377" indent="-232943" eaLnBrk="0" fontAlgn="base" hangingPunct="0">
              <a:spcBef>
                <a:spcPct val="0"/>
              </a:spcBef>
              <a:spcAft>
                <a:spcPct val="0"/>
              </a:spcAft>
              <a:defRPr>
                <a:solidFill>
                  <a:schemeClr val="tx1"/>
                </a:solidFill>
                <a:latin typeface="Calibri" pitchFamily="34" charset="0"/>
                <a:cs typeface="Arial" pitchFamily="34" charset="0"/>
              </a:defRPr>
            </a:lvl6pPr>
            <a:lvl7pPr marL="3028264" indent="-232943" eaLnBrk="0" fontAlgn="base" hangingPunct="0">
              <a:spcBef>
                <a:spcPct val="0"/>
              </a:spcBef>
              <a:spcAft>
                <a:spcPct val="0"/>
              </a:spcAft>
              <a:defRPr>
                <a:solidFill>
                  <a:schemeClr val="tx1"/>
                </a:solidFill>
                <a:latin typeface="Calibri" pitchFamily="34" charset="0"/>
                <a:cs typeface="Arial" pitchFamily="34" charset="0"/>
              </a:defRPr>
            </a:lvl7pPr>
            <a:lvl8pPr marL="3494151" indent="-232943" eaLnBrk="0" fontAlgn="base" hangingPunct="0">
              <a:spcBef>
                <a:spcPct val="0"/>
              </a:spcBef>
              <a:spcAft>
                <a:spcPct val="0"/>
              </a:spcAft>
              <a:defRPr>
                <a:solidFill>
                  <a:schemeClr val="tx1"/>
                </a:solidFill>
                <a:latin typeface="Calibri" pitchFamily="34" charset="0"/>
                <a:cs typeface="Arial" pitchFamily="34" charset="0"/>
              </a:defRPr>
            </a:lvl8pPr>
            <a:lvl9pPr marL="3960038" indent="-232943"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9B86D25E-5F4E-4D37-A627-652CD2FE442E}" type="slidenum">
              <a:rPr lang="en-US" smtClean="0">
                <a:latin typeface="Arial" pitchFamily="34" charset="0"/>
                <a:cs typeface="Helvetica" pitchFamily="34" charset="0"/>
              </a:rPr>
              <a:pPr eaLnBrk="1" fontAlgn="base" hangingPunct="1">
                <a:spcBef>
                  <a:spcPct val="0"/>
                </a:spcBef>
                <a:spcAft>
                  <a:spcPct val="0"/>
                </a:spcAft>
              </a:pPr>
              <a:t>75</a:t>
            </a:fld>
            <a:endParaRPr lang="en-US" dirty="0" smtClean="0">
              <a:latin typeface="Arial" pitchFamily="34" charset="0"/>
              <a:cs typeface="Helvetica"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cs typeface="Helvetic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3"/>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8050" eaLnBrk="0" hangingPunct="0">
              <a:defRPr kumimoji="1" sz="1000">
                <a:solidFill>
                  <a:schemeClr val="tx1"/>
                </a:solidFill>
                <a:latin typeface="Times New Roman" pitchFamily="18" charset="0"/>
              </a:defRPr>
            </a:lvl1pPr>
            <a:lvl2pPr marL="742950" indent="-285750" defTabSz="908050" eaLnBrk="0" hangingPunct="0">
              <a:defRPr kumimoji="1" sz="1000">
                <a:solidFill>
                  <a:schemeClr val="tx1"/>
                </a:solidFill>
                <a:latin typeface="Times New Roman" pitchFamily="18" charset="0"/>
              </a:defRPr>
            </a:lvl2pPr>
            <a:lvl3pPr marL="1143000" indent="-228600" defTabSz="908050" eaLnBrk="0" hangingPunct="0">
              <a:defRPr kumimoji="1" sz="1000">
                <a:solidFill>
                  <a:schemeClr val="tx1"/>
                </a:solidFill>
                <a:latin typeface="Times New Roman" pitchFamily="18" charset="0"/>
              </a:defRPr>
            </a:lvl3pPr>
            <a:lvl4pPr marL="1600200" indent="-228600" defTabSz="908050" eaLnBrk="0" hangingPunct="0">
              <a:defRPr kumimoji="1" sz="1000">
                <a:solidFill>
                  <a:schemeClr val="tx1"/>
                </a:solidFill>
                <a:latin typeface="Times New Roman" pitchFamily="18" charset="0"/>
              </a:defRPr>
            </a:lvl4pPr>
            <a:lvl5pPr marL="2057400" indent="-228600" defTabSz="908050" eaLnBrk="0" hangingPunct="0">
              <a:defRPr kumimoji="1" sz="1000">
                <a:solidFill>
                  <a:schemeClr val="tx1"/>
                </a:solidFill>
                <a:latin typeface="Times New Roman" pitchFamily="18" charset="0"/>
              </a:defRPr>
            </a:lvl5pPr>
            <a:lvl6pPr marL="2514600" indent="-228600" defTabSz="908050" eaLnBrk="0" fontAlgn="base" hangingPunct="0">
              <a:spcBef>
                <a:spcPct val="0"/>
              </a:spcBef>
              <a:spcAft>
                <a:spcPct val="0"/>
              </a:spcAft>
              <a:defRPr kumimoji="1" sz="1000">
                <a:solidFill>
                  <a:schemeClr val="tx1"/>
                </a:solidFill>
                <a:latin typeface="Times New Roman" pitchFamily="18" charset="0"/>
              </a:defRPr>
            </a:lvl6pPr>
            <a:lvl7pPr marL="2971800" indent="-228600" defTabSz="908050" eaLnBrk="0" fontAlgn="base" hangingPunct="0">
              <a:spcBef>
                <a:spcPct val="0"/>
              </a:spcBef>
              <a:spcAft>
                <a:spcPct val="0"/>
              </a:spcAft>
              <a:defRPr kumimoji="1" sz="1000">
                <a:solidFill>
                  <a:schemeClr val="tx1"/>
                </a:solidFill>
                <a:latin typeface="Times New Roman" pitchFamily="18" charset="0"/>
              </a:defRPr>
            </a:lvl7pPr>
            <a:lvl8pPr marL="3429000" indent="-228600" defTabSz="908050" eaLnBrk="0" fontAlgn="base" hangingPunct="0">
              <a:spcBef>
                <a:spcPct val="0"/>
              </a:spcBef>
              <a:spcAft>
                <a:spcPct val="0"/>
              </a:spcAft>
              <a:defRPr kumimoji="1" sz="1000">
                <a:solidFill>
                  <a:schemeClr val="tx1"/>
                </a:solidFill>
                <a:latin typeface="Times New Roman" pitchFamily="18" charset="0"/>
              </a:defRPr>
            </a:lvl8pPr>
            <a:lvl9pPr marL="3886200" indent="-228600" defTabSz="908050" eaLnBrk="0" fontAlgn="base" hangingPunct="0">
              <a:spcBef>
                <a:spcPct val="0"/>
              </a:spcBef>
              <a:spcAft>
                <a:spcPct val="0"/>
              </a:spcAft>
              <a:defRPr kumimoji="1" sz="1000">
                <a:solidFill>
                  <a:schemeClr val="tx1"/>
                </a:solidFill>
                <a:latin typeface="Times New Roman" pitchFamily="18" charset="0"/>
              </a:defRPr>
            </a:lvl9pPr>
          </a:lstStyle>
          <a:p>
            <a:fld id="{4E12EDD3-74EB-494F-92BD-15D8D36CE231}" type="slidenum">
              <a:rPr kumimoji="0" lang="en-US" smtClean="0">
                <a:latin typeface="Calibri" pitchFamily="34" charset="0"/>
              </a:rPr>
              <a:pPr/>
              <a:t>7</a:t>
            </a:fld>
            <a:endParaRPr kumimoji="0" lang="en-US" dirty="0" smtClean="0">
              <a:latin typeface="Calibri" pitchFamily="34" charset="0"/>
            </a:endParaRPr>
          </a:p>
        </p:txBody>
      </p:sp>
      <p:sp>
        <p:nvSpPr>
          <p:cNvPr id="198659" name="Slide Image Placeholder 1"/>
          <p:cNvSpPr>
            <a:spLocks noGrp="1" noRot="1" noChangeAspect="1" noTextEdit="1"/>
          </p:cNvSpPr>
          <p:nvPr>
            <p:ph type="sldImg"/>
          </p:nvPr>
        </p:nvSpPr>
        <p:spPr>
          <a:ln/>
        </p:spPr>
      </p:sp>
      <p:sp>
        <p:nvSpPr>
          <p:cNvPr id="198660" name="Notes Placeholder 2"/>
          <p:cNvSpPr>
            <a:spLocks noGrp="1"/>
          </p:cNvSpPr>
          <p:nvPr>
            <p:ph type="body" idx="1"/>
          </p:nvPr>
        </p:nvSpPr>
        <p:spPr>
          <a:xfrm>
            <a:off x="925513" y="4446870"/>
            <a:ext cx="5159375" cy="4148067"/>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0884" tIns="45442" rIns="90884" bIns="45442"/>
          <a:lstStyle/>
          <a:p>
            <a:r>
              <a:rPr lang="en-US" dirty="0" smtClean="0"/>
              <a:t>100 meters = 328 feet</a:t>
            </a:r>
          </a:p>
          <a:p>
            <a:endParaRPr lang="en-US" dirty="0" smtClean="0"/>
          </a:p>
          <a:p>
            <a:r>
              <a:rPr lang="en-US" dirty="0" smtClean="0"/>
              <a:t>1000base-LX	 singlemode</a:t>
            </a:r>
          </a:p>
          <a:p>
            <a:r>
              <a:rPr lang="en-US" dirty="0" smtClean="0"/>
              <a:t>	10km GBIC - $300</a:t>
            </a:r>
          </a:p>
          <a:p>
            <a:r>
              <a:rPr lang="en-US" dirty="0" smtClean="0"/>
              <a:t>	70km GBIC - $2,000</a:t>
            </a:r>
          </a:p>
        </p:txBody>
      </p:sp>
      <p:sp>
        <p:nvSpPr>
          <p:cNvPr id="2" name="Date Placeholder 1"/>
          <p:cNvSpPr>
            <a:spLocks noGrp="1"/>
          </p:cNvSpPr>
          <p:nvPr>
            <p:ph type="dt" idx="10"/>
          </p:nvPr>
        </p:nvSpPr>
        <p:spPr/>
        <p:txBody>
          <a:bodyPr/>
          <a:lstStyle/>
          <a:p>
            <a:fld id="{D70CD6DA-03DE-4240-A68B-C4ED434ADFC2}"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3"/>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6463" eaLnBrk="0" hangingPunct="0">
              <a:defRPr kumimoji="1" sz="1000">
                <a:solidFill>
                  <a:schemeClr val="tx1"/>
                </a:solidFill>
                <a:latin typeface="Times New Roman" pitchFamily="18" charset="0"/>
              </a:defRPr>
            </a:lvl1pPr>
            <a:lvl2pPr marL="742950" indent="-285750" defTabSz="906463" eaLnBrk="0" hangingPunct="0">
              <a:defRPr kumimoji="1" sz="1000">
                <a:solidFill>
                  <a:schemeClr val="tx1"/>
                </a:solidFill>
                <a:latin typeface="Times New Roman" pitchFamily="18" charset="0"/>
              </a:defRPr>
            </a:lvl2pPr>
            <a:lvl3pPr marL="1143000" indent="-228600" defTabSz="906463" eaLnBrk="0" hangingPunct="0">
              <a:defRPr kumimoji="1" sz="1000">
                <a:solidFill>
                  <a:schemeClr val="tx1"/>
                </a:solidFill>
                <a:latin typeface="Times New Roman" pitchFamily="18" charset="0"/>
              </a:defRPr>
            </a:lvl3pPr>
            <a:lvl4pPr marL="1600200" indent="-228600" defTabSz="906463" eaLnBrk="0" hangingPunct="0">
              <a:defRPr kumimoji="1" sz="1000">
                <a:solidFill>
                  <a:schemeClr val="tx1"/>
                </a:solidFill>
                <a:latin typeface="Times New Roman" pitchFamily="18" charset="0"/>
              </a:defRPr>
            </a:lvl4pPr>
            <a:lvl5pPr marL="2057400" indent="-228600" defTabSz="906463" eaLnBrk="0" hangingPunct="0">
              <a:defRPr kumimoji="1" sz="1000">
                <a:solidFill>
                  <a:schemeClr val="tx1"/>
                </a:solidFill>
                <a:latin typeface="Times New Roman" pitchFamily="18" charset="0"/>
              </a:defRPr>
            </a:lvl5pPr>
            <a:lvl6pPr marL="2514600" indent="-228600" defTabSz="906463" eaLnBrk="0" fontAlgn="base" hangingPunct="0">
              <a:spcBef>
                <a:spcPct val="0"/>
              </a:spcBef>
              <a:spcAft>
                <a:spcPct val="0"/>
              </a:spcAft>
              <a:defRPr kumimoji="1" sz="1000">
                <a:solidFill>
                  <a:schemeClr val="tx1"/>
                </a:solidFill>
                <a:latin typeface="Times New Roman" pitchFamily="18" charset="0"/>
              </a:defRPr>
            </a:lvl6pPr>
            <a:lvl7pPr marL="2971800" indent="-228600" defTabSz="906463" eaLnBrk="0" fontAlgn="base" hangingPunct="0">
              <a:spcBef>
                <a:spcPct val="0"/>
              </a:spcBef>
              <a:spcAft>
                <a:spcPct val="0"/>
              </a:spcAft>
              <a:defRPr kumimoji="1" sz="1000">
                <a:solidFill>
                  <a:schemeClr val="tx1"/>
                </a:solidFill>
                <a:latin typeface="Times New Roman" pitchFamily="18" charset="0"/>
              </a:defRPr>
            </a:lvl7pPr>
            <a:lvl8pPr marL="3429000" indent="-228600" defTabSz="906463" eaLnBrk="0" fontAlgn="base" hangingPunct="0">
              <a:spcBef>
                <a:spcPct val="0"/>
              </a:spcBef>
              <a:spcAft>
                <a:spcPct val="0"/>
              </a:spcAft>
              <a:defRPr kumimoji="1" sz="1000">
                <a:solidFill>
                  <a:schemeClr val="tx1"/>
                </a:solidFill>
                <a:latin typeface="Times New Roman" pitchFamily="18" charset="0"/>
              </a:defRPr>
            </a:lvl8pPr>
            <a:lvl9pPr marL="3886200" indent="-228600" defTabSz="906463" eaLnBrk="0" fontAlgn="base" hangingPunct="0">
              <a:spcBef>
                <a:spcPct val="0"/>
              </a:spcBef>
              <a:spcAft>
                <a:spcPct val="0"/>
              </a:spcAft>
              <a:defRPr kumimoji="1" sz="1000">
                <a:solidFill>
                  <a:schemeClr val="tx1"/>
                </a:solidFill>
                <a:latin typeface="Times New Roman" pitchFamily="18" charset="0"/>
              </a:defRPr>
            </a:lvl9pPr>
          </a:lstStyle>
          <a:p>
            <a:fld id="{1ACA7ADF-EB8B-4E01-A998-08A70B542459}" type="slidenum">
              <a:rPr kumimoji="0" lang="en-US" smtClean="0">
                <a:latin typeface="Calibri" pitchFamily="34" charset="0"/>
              </a:rPr>
              <a:pPr/>
              <a:t>8</a:t>
            </a:fld>
            <a:endParaRPr kumimoji="0" lang="en-US" dirty="0" smtClean="0">
              <a:latin typeface="Calibri" pitchFamily="34" charset="0"/>
            </a:endParaRPr>
          </a:p>
        </p:txBody>
      </p:sp>
      <p:sp>
        <p:nvSpPr>
          <p:cNvPr id="200707" name="Slide Image Placeholder 1"/>
          <p:cNvSpPr>
            <a:spLocks noGrp="1" noRot="1" noChangeAspect="1" noTextEdit="1"/>
          </p:cNvSpPr>
          <p:nvPr>
            <p:ph type="sldImg"/>
          </p:nvPr>
        </p:nvSpPr>
        <p:spPr>
          <a:ln/>
        </p:spPr>
      </p:sp>
      <p:sp>
        <p:nvSpPr>
          <p:cNvPr id="200708" name="Notes Placeholder 2"/>
          <p:cNvSpPr>
            <a:spLocks noGrp="1"/>
          </p:cNvSpPr>
          <p:nvPr>
            <p:ph type="body" idx="1"/>
          </p:nvPr>
        </p:nvSpPr>
        <p:spPr>
          <a:xfrm>
            <a:off x="925513" y="4446870"/>
            <a:ext cx="5159375" cy="4148067"/>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0873" tIns="45437" rIns="90873" bIns="45437"/>
          <a:lstStyle/>
          <a:p>
            <a:r>
              <a:rPr lang="en-US" dirty="0" smtClean="0"/>
              <a:t>Categories 1 through 6 are based on the TIA-568 standards.  Most new wiring for LANs is CAT5e, which is an improved version of CAT5 that adds specifications for far end crosstalk</a:t>
            </a:r>
            <a:endParaRPr lang="en-US" b="1" dirty="0" smtClean="0"/>
          </a:p>
          <a:p>
            <a:endParaRPr lang="en-US" b="1" dirty="0" smtClean="0"/>
          </a:p>
          <a:p>
            <a:r>
              <a:rPr lang="en-US" dirty="0" smtClean="0"/>
              <a:t>Cat5e cable does not enable longer cable distances for Ethernet networks: cables are still limited to a maximum of 100 m (328 ft) in length (normal practice is to limit fixed ("horizontal") cables to 90 m to allow for up to 5 m of patch cable at each end).</a:t>
            </a:r>
          </a:p>
          <a:p>
            <a:endParaRPr lang="en-US" dirty="0" smtClean="0"/>
          </a:p>
          <a:p>
            <a:r>
              <a:rPr lang="en-US" dirty="0" smtClean="0"/>
              <a:t>Most Industrial control Components currently in production are running 10/100BaseT. Industrial networks should be constructed using Cat5e shielded </a:t>
            </a:r>
            <a:r>
              <a:rPr lang="en-US" dirty="0"/>
              <a:t>t</a:t>
            </a:r>
            <a:r>
              <a:rPr lang="en-US" dirty="0" smtClean="0"/>
              <a:t>wisted pair (STP) cable with a shielded RJ-45 connector on one end of the cable only. </a:t>
            </a:r>
          </a:p>
        </p:txBody>
      </p:sp>
      <p:sp>
        <p:nvSpPr>
          <p:cNvPr id="2" name="Date Placeholder 1"/>
          <p:cNvSpPr>
            <a:spLocks noGrp="1"/>
          </p:cNvSpPr>
          <p:nvPr>
            <p:ph type="dt" idx="10"/>
          </p:nvPr>
        </p:nvSpPr>
        <p:spPr/>
        <p:txBody>
          <a:bodyPr/>
          <a:lstStyle/>
          <a:p>
            <a:fld id="{A991B2E4-E3AD-4082-83C9-CAA77C04963A}"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xfrm>
            <a:off x="925513" y="4446870"/>
            <a:ext cx="5159375" cy="4148067"/>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dirty="0" smtClean="0"/>
          </a:p>
        </p:txBody>
      </p:sp>
      <p:sp>
        <p:nvSpPr>
          <p:cNvPr id="2027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8050" eaLnBrk="0" hangingPunct="0">
              <a:defRPr kumimoji="1" sz="1000">
                <a:solidFill>
                  <a:schemeClr val="tx1"/>
                </a:solidFill>
                <a:latin typeface="Times New Roman" pitchFamily="18" charset="0"/>
              </a:defRPr>
            </a:lvl1pPr>
            <a:lvl2pPr marL="742950" indent="-285750" defTabSz="908050" eaLnBrk="0" hangingPunct="0">
              <a:defRPr kumimoji="1" sz="1000">
                <a:solidFill>
                  <a:schemeClr val="tx1"/>
                </a:solidFill>
                <a:latin typeface="Times New Roman" pitchFamily="18" charset="0"/>
              </a:defRPr>
            </a:lvl2pPr>
            <a:lvl3pPr marL="1143000" indent="-228600" defTabSz="908050" eaLnBrk="0" hangingPunct="0">
              <a:defRPr kumimoji="1" sz="1000">
                <a:solidFill>
                  <a:schemeClr val="tx1"/>
                </a:solidFill>
                <a:latin typeface="Times New Roman" pitchFamily="18" charset="0"/>
              </a:defRPr>
            </a:lvl3pPr>
            <a:lvl4pPr marL="1600200" indent="-228600" defTabSz="908050" eaLnBrk="0" hangingPunct="0">
              <a:defRPr kumimoji="1" sz="1000">
                <a:solidFill>
                  <a:schemeClr val="tx1"/>
                </a:solidFill>
                <a:latin typeface="Times New Roman" pitchFamily="18" charset="0"/>
              </a:defRPr>
            </a:lvl4pPr>
            <a:lvl5pPr marL="2057400" indent="-228600" defTabSz="908050" eaLnBrk="0" hangingPunct="0">
              <a:defRPr kumimoji="1" sz="1000">
                <a:solidFill>
                  <a:schemeClr val="tx1"/>
                </a:solidFill>
                <a:latin typeface="Times New Roman" pitchFamily="18" charset="0"/>
              </a:defRPr>
            </a:lvl5pPr>
            <a:lvl6pPr marL="2514600" indent="-228600" defTabSz="908050" eaLnBrk="0" fontAlgn="base" hangingPunct="0">
              <a:spcBef>
                <a:spcPct val="0"/>
              </a:spcBef>
              <a:spcAft>
                <a:spcPct val="0"/>
              </a:spcAft>
              <a:defRPr kumimoji="1" sz="1000">
                <a:solidFill>
                  <a:schemeClr val="tx1"/>
                </a:solidFill>
                <a:latin typeface="Times New Roman" pitchFamily="18" charset="0"/>
              </a:defRPr>
            </a:lvl6pPr>
            <a:lvl7pPr marL="2971800" indent="-228600" defTabSz="908050" eaLnBrk="0" fontAlgn="base" hangingPunct="0">
              <a:spcBef>
                <a:spcPct val="0"/>
              </a:spcBef>
              <a:spcAft>
                <a:spcPct val="0"/>
              </a:spcAft>
              <a:defRPr kumimoji="1" sz="1000">
                <a:solidFill>
                  <a:schemeClr val="tx1"/>
                </a:solidFill>
                <a:latin typeface="Times New Roman" pitchFamily="18" charset="0"/>
              </a:defRPr>
            </a:lvl7pPr>
            <a:lvl8pPr marL="3429000" indent="-228600" defTabSz="908050" eaLnBrk="0" fontAlgn="base" hangingPunct="0">
              <a:spcBef>
                <a:spcPct val="0"/>
              </a:spcBef>
              <a:spcAft>
                <a:spcPct val="0"/>
              </a:spcAft>
              <a:defRPr kumimoji="1" sz="1000">
                <a:solidFill>
                  <a:schemeClr val="tx1"/>
                </a:solidFill>
                <a:latin typeface="Times New Roman" pitchFamily="18" charset="0"/>
              </a:defRPr>
            </a:lvl8pPr>
            <a:lvl9pPr marL="3886200" indent="-228600" defTabSz="908050" eaLnBrk="0" fontAlgn="base" hangingPunct="0">
              <a:spcBef>
                <a:spcPct val="0"/>
              </a:spcBef>
              <a:spcAft>
                <a:spcPct val="0"/>
              </a:spcAft>
              <a:defRPr kumimoji="1" sz="1000">
                <a:solidFill>
                  <a:schemeClr val="tx1"/>
                </a:solidFill>
                <a:latin typeface="Times New Roman" pitchFamily="18" charset="0"/>
              </a:defRPr>
            </a:lvl9pPr>
          </a:lstStyle>
          <a:p>
            <a:fld id="{93DA1926-E97D-40C9-BC0C-01A764870060}" type="slidenum">
              <a:rPr kumimoji="0" lang="en-US" smtClean="0">
                <a:latin typeface="Calibri" pitchFamily="34" charset="0"/>
              </a:rPr>
              <a:pPr/>
              <a:t>9</a:t>
            </a:fld>
            <a:endParaRPr kumimoji="0" lang="en-US" dirty="0" smtClean="0">
              <a:latin typeface="Calibri" pitchFamily="34" charset="0"/>
            </a:endParaRPr>
          </a:p>
        </p:txBody>
      </p:sp>
      <p:sp>
        <p:nvSpPr>
          <p:cNvPr id="2" name="Date Placeholder 1"/>
          <p:cNvSpPr>
            <a:spLocks noGrp="1"/>
          </p:cNvSpPr>
          <p:nvPr>
            <p:ph type="dt" idx="10"/>
          </p:nvPr>
        </p:nvSpPr>
        <p:spPr/>
        <p:txBody>
          <a:bodyPr/>
          <a:lstStyle/>
          <a:p>
            <a:fld id="{38F90904-72FA-4787-8628-3D2B5F3A9EE4}"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3"/>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eaLnBrk="0" hangingPunct="0">
              <a:defRPr kumimoji="1" sz="1000">
                <a:solidFill>
                  <a:schemeClr val="tx1"/>
                </a:solidFill>
                <a:latin typeface="Times New Roman" pitchFamily="18" charset="0"/>
              </a:defRPr>
            </a:lvl1pPr>
            <a:lvl2pPr marL="742950" indent="-285750" defTabSz="904875" eaLnBrk="0" hangingPunct="0">
              <a:defRPr kumimoji="1" sz="1000">
                <a:solidFill>
                  <a:schemeClr val="tx1"/>
                </a:solidFill>
                <a:latin typeface="Times New Roman" pitchFamily="18" charset="0"/>
              </a:defRPr>
            </a:lvl2pPr>
            <a:lvl3pPr marL="1143000" indent="-228600" defTabSz="904875" eaLnBrk="0" hangingPunct="0">
              <a:defRPr kumimoji="1" sz="1000">
                <a:solidFill>
                  <a:schemeClr val="tx1"/>
                </a:solidFill>
                <a:latin typeface="Times New Roman" pitchFamily="18" charset="0"/>
              </a:defRPr>
            </a:lvl3pPr>
            <a:lvl4pPr marL="1600200" indent="-228600" defTabSz="904875" eaLnBrk="0" hangingPunct="0">
              <a:defRPr kumimoji="1" sz="1000">
                <a:solidFill>
                  <a:schemeClr val="tx1"/>
                </a:solidFill>
                <a:latin typeface="Times New Roman" pitchFamily="18" charset="0"/>
              </a:defRPr>
            </a:lvl4pPr>
            <a:lvl5pPr marL="2057400" indent="-228600" defTabSz="904875" eaLnBrk="0" hangingPunct="0">
              <a:defRPr kumimoji="1" sz="1000">
                <a:solidFill>
                  <a:schemeClr val="tx1"/>
                </a:solidFill>
                <a:latin typeface="Times New Roman" pitchFamily="18" charset="0"/>
              </a:defRPr>
            </a:lvl5pPr>
            <a:lvl6pPr marL="2514600" indent="-228600" defTabSz="904875" eaLnBrk="0" fontAlgn="base" hangingPunct="0">
              <a:spcBef>
                <a:spcPct val="0"/>
              </a:spcBef>
              <a:spcAft>
                <a:spcPct val="0"/>
              </a:spcAft>
              <a:defRPr kumimoji="1" sz="1000">
                <a:solidFill>
                  <a:schemeClr val="tx1"/>
                </a:solidFill>
                <a:latin typeface="Times New Roman" pitchFamily="18" charset="0"/>
              </a:defRPr>
            </a:lvl6pPr>
            <a:lvl7pPr marL="2971800" indent="-228600" defTabSz="904875" eaLnBrk="0" fontAlgn="base" hangingPunct="0">
              <a:spcBef>
                <a:spcPct val="0"/>
              </a:spcBef>
              <a:spcAft>
                <a:spcPct val="0"/>
              </a:spcAft>
              <a:defRPr kumimoji="1" sz="1000">
                <a:solidFill>
                  <a:schemeClr val="tx1"/>
                </a:solidFill>
                <a:latin typeface="Times New Roman" pitchFamily="18" charset="0"/>
              </a:defRPr>
            </a:lvl7pPr>
            <a:lvl8pPr marL="3429000" indent="-228600" defTabSz="904875" eaLnBrk="0" fontAlgn="base" hangingPunct="0">
              <a:spcBef>
                <a:spcPct val="0"/>
              </a:spcBef>
              <a:spcAft>
                <a:spcPct val="0"/>
              </a:spcAft>
              <a:defRPr kumimoji="1" sz="1000">
                <a:solidFill>
                  <a:schemeClr val="tx1"/>
                </a:solidFill>
                <a:latin typeface="Times New Roman" pitchFamily="18" charset="0"/>
              </a:defRPr>
            </a:lvl8pPr>
            <a:lvl9pPr marL="3886200" indent="-228600" defTabSz="904875" eaLnBrk="0" fontAlgn="base" hangingPunct="0">
              <a:spcBef>
                <a:spcPct val="0"/>
              </a:spcBef>
              <a:spcAft>
                <a:spcPct val="0"/>
              </a:spcAft>
              <a:defRPr kumimoji="1" sz="1000">
                <a:solidFill>
                  <a:schemeClr val="tx1"/>
                </a:solidFill>
                <a:latin typeface="Times New Roman" pitchFamily="18" charset="0"/>
              </a:defRPr>
            </a:lvl9pPr>
          </a:lstStyle>
          <a:p>
            <a:fld id="{7F325159-F2AD-40FB-A495-29D60FD43B0C}" type="slidenum">
              <a:rPr kumimoji="0" lang="en-US" smtClean="0">
                <a:solidFill>
                  <a:prstClr val="black"/>
                </a:solidFill>
                <a:latin typeface="Calibri" pitchFamily="34" charset="0"/>
              </a:rPr>
              <a:pPr/>
              <a:t>10</a:t>
            </a:fld>
            <a:endParaRPr kumimoji="0" lang="en-US" dirty="0" smtClean="0">
              <a:solidFill>
                <a:prstClr val="black"/>
              </a:solidFill>
              <a:latin typeface="Calibri"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xfrm>
            <a:off x="924661" y="4446176"/>
            <a:ext cx="5161080" cy="4149123"/>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114300" indent="-114300"/>
            <a:r>
              <a:rPr lang="en-US" dirty="0" smtClean="0"/>
              <a:t>• EMI is potentially harmful to your communications system because it can lead to signal loss and degrade the overall performance of high-speed, </a:t>
            </a:r>
            <a:br>
              <a:rPr lang="en-US" dirty="0" smtClean="0"/>
            </a:br>
            <a:r>
              <a:rPr lang="en-US" dirty="0" smtClean="0"/>
              <a:t>CAT-5e cabling</a:t>
            </a:r>
          </a:p>
          <a:p>
            <a:pPr marL="114300" indent="-114300"/>
            <a:r>
              <a:rPr lang="en-US" dirty="0" smtClean="0"/>
              <a:t> • EMI causes interference in the signal and is caused by the radiation of electrical or magnetic fields which are present near power cables, heavy machinery, or fluorescent lighting</a:t>
            </a:r>
            <a:endParaRPr lang="en-US" dirty="0"/>
          </a:p>
          <a:p>
            <a:pPr marL="114300" indent="-114300"/>
            <a:r>
              <a:rPr lang="en-US" dirty="0" smtClean="0"/>
              <a:t>•</a:t>
            </a:r>
            <a:r>
              <a:rPr lang="en-US" dirty="0"/>
              <a:t> </a:t>
            </a:r>
            <a:r>
              <a:rPr lang="en-US" dirty="0" smtClean="0"/>
              <a:t>Avoiding EMI is as simple as not laying your network cable within 12" of electrical cable, or, if needed, switching to more expensive shielded cable</a:t>
            </a:r>
          </a:p>
          <a:p>
            <a:pPr marL="114300" indent="-114300"/>
            <a:r>
              <a:rPr lang="en-US" dirty="0" smtClean="0"/>
              <a:t>• Overall shield with drainwire</a:t>
            </a:r>
          </a:p>
          <a:p>
            <a:pPr marL="114300" indent="-114300"/>
            <a:r>
              <a:rPr lang="en-US" dirty="0" smtClean="0"/>
              <a:t>• Recommended for areas with high electromagnetic or radio frequency interference (EMI/RFI)</a:t>
            </a:r>
          </a:p>
          <a:p>
            <a:pPr marL="114300" indent="-114300"/>
            <a:r>
              <a:rPr lang="en-US" dirty="0" smtClean="0"/>
              <a:t>• The shield acts as a ground</a:t>
            </a:r>
          </a:p>
          <a:p>
            <a:pPr marL="114300" indent="-114300"/>
            <a:r>
              <a:rPr lang="en-US" dirty="0" smtClean="0"/>
              <a:t>• The shielding MUST be grounded to be effective</a:t>
            </a:r>
          </a:p>
          <a:p>
            <a:endParaRPr lang="en-US" dirty="0" smtClean="0"/>
          </a:p>
        </p:txBody>
      </p:sp>
      <p:sp>
        <p:nvSpPr>
          <p:cNvPr id="2" name="Date Placeholder 1"/>
          <p:cNvSpPr>
            <a:spLocks noGrp="1"/>
          </p:cNvSpPr>
          <p:nvPr>
            <p:ph type="dt" idx="10"/>
          </p:nvPr>
        </p:nvSpPr>
        <p:spPr/>
        <p:txBody>
          <a:bodyPr/>
          <a:lstStyle/>
          <a:p>
            <a:fld id="{4EFE3705-6060-4F3A-B31E-7B2B0A0DC903}"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xfrm>
            <a:off x="924661" y="4446176"/>
            <a:ext cx="5161080" cy="4149123"/>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rPr>
              <a:t>Historically, this medium has been </a:t>
            </a:r>
            <a:r>
              <a:rPr lang="en-US" b="1" dirty="0" smtClean="0">
                <a:latin typeface="Calibri" pitchFamily="34" charset="0"/>
              </a:rPr>
              <a:t>coaxial copper </a:t>
            </a:r>
            <a:br>
              <a:rPr lang="en-US" b="1" dirty="0" smtClean="0">
                <a:latin typeface="Calibri" pitchFamily="34" charset="0"/>
              </a:rPr>
            </a:br>
            <a:r>
              <a:rPr lang="en-US" dirty="0" smtClean="0">
                <a:latin typeface="Calibri" pitchFamily="34" charset="0"/>
              </a:rPr>
              <a:t>cable, but today it is more commonly </a:t>
            </a:r>
            <a:r>
              <a:rPr lang="en-US" b="1" dirty="0" smtClean="0">
                <a:latin typeface="Calibri" pitchFamily="34" charset="0"/>
              </a:rPr>
              <a:t>twisted pair </a:t>
            </a:r>
            <a:r>
              <a:rPr lang="en-US" dirty="0" smtClean="0">
                <a:latin typeface="Calibri" pitchFamily="34" charset="0"/>
              </a:rPr>
              <a:t>or </a:t>
            </a:r>
            <a:br>
              <a:rPr lang="en-US" dirty="0" smtClean="0">
                <a:latin typeface="Calibri" pitchFamily="34" charset="0"/>
              </a:rPr>
            </a:br>
            <a:r>
              <a:rPr lang="en-US" b="1" dirty="0" smtClean="0">
                <a:latin typeface="Calibri" pitchFamily="34" charset="0"/>
              </a:rPr>
              <a:t>fiber optic </a:t>
            </a:r>
            <a:r>
              <a:rPr lang="en-US" dirty="0" smtClean="0">
                <a:latin typeface="Calibri" pitchFamily="34" charset="0"/>
              </a:rPr>
              <a:t>cabling. </a:t>
            </a:r>
          </a:p>
          <a:p>
            <a:endParaRPr lang="en-US" dirty="0" smtClean="0"/>
          </a:p>
        </p:txBody>
      </p:sp>
      <p:sp>
        <p:nvSpPr>
          <p:cNvPr id="1884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4875" eaLnBrk="0" hangingPunct="0">
              <a:defRPr kumimoji="1" sz="1000">
                <a:solidFill>
                  <a:schemeClr val="tx1"/>
                </a:solidFill>
                <a:latin typeface="Times New Roman" pitchFamily="18" charset="0"/>
              </a:defRPr>
            </a:lvl1pPr>
            <a:lvl2pPr marL="742950" indent="-285750" defTabSz="904875" eaLnBrk="0" hangingPunct="0">
              <a:defRPr kumimoji="1" sz="1000">
                <a:solidFill>
                  <a:schemeClr val="tx1"/>
                </a:solidFill>
                <a:latin typeface="Times New Roman" pitchFamily="18" charset="0"/>
              </a:defRPr>
            </a:lvl2pPr>
            <a:lvl3pPr marL="1143000" indent="-228600" defTabSz="904875" eaLnBrk="0" hangingPunct="0">
              <a:defRPr kumimoji="1" sz="1000">
                <a:solidFill>
                  <a:schemeClr val="tx1"/>
                </a:solidFill>
                <a:latin typeface="Times New Roman" pitchFamily="18" charset="0"/>
              </a:defRPr>
            </a:lvl3pPr>
            <a:lvl4pPr marL="1600200" indent="-228600" defTabSz="904875" eaLnBrk="0" hangingPunct="0">
              <a:defRPr kumimoji="1" sz="1000">
                <a:solidFill>
                  <a:schemeClr val="tx1"/>
                </a:solidFill>
                <a:latin typeface="Times New Roman" pitchFamily="18" charset="0"/>
              </a:defRPr>
            </a:lvl4pPr>
            <a:lvl5pPr marL="2057400" indent="-228600" defTabSz="904875" eaLnBrk="0" hangingPunct="0">
              <a:defRPr kumimoji="1" sz="1000">
                <a:solidFill>
                  <a:schemeClr val="tx1"/>
                </a:solidFill>
                <a:latin typeface="Times New Roman" pitchFamily="18" charset="0"/>
              </a:defRPr>
            </a:lvl5pPr>
            <a:lvl6pPr marL="2514600" indent="-228600" defTabSz="904875" eaLnBrk="0" fontAlgn="base" hangingPunct="0">
              <a:spcBef>
                <a:spcPct val="0"/>
              </a:spcBef>
              <a:spcAft>
                <a:spcPct val="0"/>
              </a:spcAft>
              <a:defRPr kumimoji="1" sz="1000">
                <a:solidFill>
                  <a:schemeClr val="tx1"/>
                </a:solidFill>
                <a:latin typeface="Times New Roman" pitchFamily="18" charset="0"/>
              </a:defRPr>
            </a:lvl6pPr>
            <a:lvl7pPr marL="2971800" indent="-228600" defTabSz="904875" eaLnBrk="0" fontAlgn="base" hangingPunct="0">
              <a:spcBef>
                <a:spcPct val="0"/>
              </a:spcBef>
              <a:spcAft>
                <a:spcPct val="0"/>
              </a:spcAft>
              <a:defRPr kumimoji="1" sz="1000">
                <a:solidFill>
                  <a:schemeClr val="tx1"/>
                </a:solidFill>
                <a:latin typeface="Times New Roman" pitchFamily="18" charset="0"/>
              </a:defRPr>
            </a:lvl7pPr>
            <a:lvl8pPr marL="3429000" indent="-228600" defTabSz="904875" eaLnBrk="0" fontAlgn="base" hangingPunct="0">
              <a:spcBef>
                <a:spcPct val="0"/>
              </a:spcBef>
              <a:spcAft>
                <a:spcPct val="0"/>
              </a:spcAft>
              <a:defRPr kumimoji="1" sz="1000">
                <a:solidFill>
                  <a:schemeClr val="tx1"/>
                </a:solidFill>
                <a:latin typeface="Times New Roman" pitchFamily="18" charset="0"/>
              </a:defRPr>
            </a:lvl8pPr>
            <a:lvl9pPr marL="3886200" indent="-228600" defTabSz="904875" eaLnBrk="0" fontAlgn="base" hangingPunct="0">
              <a:spcBef>
                <a:spcPct val="0"/>
              </a:spcBef>
              <a:spcAft>
                <a:spcPct val="0"/>
              </a:spcAft>
              <a:defRPr kumimoji="1" sz="1000">
                <a:solidFill>
                  <a:schemeClr val="tx1"/>
                </a:solidFill>
                <a:latin typeface="Times New Roman" pitchFamily="18" charset="0"/>
              </a:defRPr>
            </a:lvl9pPr>
          </a:lstStyle>
          <a:p>
            <a:fld id="{F852612F-2D03-4F17-ADB1-D4B679D2F6AE}" type="slidenum">
              <a:rPr kumimoji="0" lang="en-US" smtClean="0">
                <a:solidFill>
                  <a:prstClr val="black"/>
                </a:solidFill>
                <a:latin typeface="Calibri" pitchFamily="34" charset="0"/>
              </a:rPr>
              <a:pPr/>
              <a:t>11</a:t>
            </a:fld>
            <a:endParaRPr kumimoji="0" lang="en-US" dirty="0" smtClean="0">
              <a:solidFill>
                <a:prstClr val="black"/>
              </a:solidFill>
              <a:latin typeface="Calibri" pitchFamily="34" charset="0"/>
            </a:endParaRPr>
          </a:p>
        </p:txBody>
      </p:sp>
      <p:sp>
        <p:nvSpPr>
          <p:cNvPr id="2" name="Date Placeholder 1"/>
          <p:cNvSpPr>
            <a:spLocks noGrp="1"/>
          </p:cNvSpPr>
          <p:nvPr>
            <p:ph type="dt" idx="10"/>
          </p:nvPr>
        </p:nvSpPr>
        <p:spPr/>
        <p:txBody>
          <a:bodyPr/>
          <a:lstStyle/>
          <a:p>
            <a:fld id="{3E0F6CE5-5E6C-432D-A1E5-3CC33FF70837}"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xfrm>
            <a:off x="925513" y="4446870"/>
            <a:ext cx="5159375" cy="4148067"/>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NIC = Network Interface card</a:t>
            </a:r>
          </a:p>
        </p:txBody>
      </p:sp>
      <p:sp>
        <p:nvSpPr>
          <p:cNvPr id="2037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08050" eaLnBrk="0" hangingPunct="0">
              <a:defRPr kumimoji="1" sz="1000">
                <a:solidFill>
                  <a:schemeClr val="tx1"/>
                </a:solidFill>
                <a:latin typeface="Times New Roman" pitchFamily="18" charset="0"/>
              </a:defRPr>
            </a:lvl1pPr>
            <a:lvl2pPr marL="742950" indent="-285750" defTabSz="908050" eaLnBrk="0" hangingPunct="0">
              <a:defRPr kumimoji="1" sz="1000">
                <a:solidFill>
                  <a:schemeClr val="tx1"/>
                </a:solidFill>
                <a:latin typeface="Times New Roman" pitchFamily="18" charset="0"/>
              </a:defRPr>
            </a:lvl2pPr>
            <a:lvl3pPr marL="1143000" indent="-228600" defTabSz="908050" eaLnBrk="0" hangingPunct="0">
              <a:defRPr kumimoji="1" sz="1000">
                <a:solidFill>
                  <a:schemeClr val="tx1"/>
                </a:solidFill>
                <a:latin typeface="Times New Roman" pitchFamily="18" charset="0"/>
              </a:defRPr>
            </a:lvl3pPr>
            <a:lvl4pPr marL="1600200" indent="-228600" defTabSz="908050" eaLnBrk="0" hangingPunct="0">
              <a:defRPr kumimoji="1" sz="1000">
                <a:solidFill>
                  <a:schemeClr val="tx1"/>
                </a:solidFill>
                <a:latin typeface="Times New Roman" pitchFamily="18" charset="0"/>
              </a:defRPr>
            </a:lvl4pPr>
            <a:lvl5pPr marL="2057400" indent="-228600" defTabSz="908050" eaLnBrk="0" hangingPunct="0">
              <a:defRPr kumimoji="1" sz="1000">
                <a:solidFill>
                  <a:schemeClr val="tx1"/>
                </a:solidFill>
                <a:latin typeface="Times New Roman" pitchFamily="18" charset="0"/>
              </a:defRPr>
            </a:lvl5pPr>
            <a:lvl6pPr marL="2514600" indent="-228600" defTabSz="908050" eaLnBrk="0" fontAlgn="base" hangingPunct="0">
              <a:spcBef>
                <a:spcPct val="0"/>
              </a:spcBef>
              <a:spcAft>
                <a:spcPct val="0"/>
              </a:spcAft>
              <a:defRPr kumimoji="1" sz="1000">
                <a:solidFill>
                  <a:schemeClr val="tx1"/>
                </a:solidFill>
                <a:latin typeface="Times New Roman" pitchFamily="18" charset="0"/>
              </a:defRPr>
            </a:lvl6pPr>
            <a:lvl7pPr marL="2971800" indent="-228600" defTabSz="908050" eaLnBrk="0" fontAlgn="base" hangingPunct="0">
              <a:spcBef>
                <a:spcPct val="0"/>
              </a:spcBef>
              <a:spcAft>
                <a:spcPct val="0"/>
              </a:spcAft>
              <a:defRPr kumimoji="1" sz="1000">
                <a:solidFill>
                  <a:schemeClr val="tx1"/>
                </a:solidFill>
                <a:latin typeface="Times New Roman" pitchFamily="18" charset="0"/>
              </a:defRPr>
            </a:lvl7pPr>
            <a:lvl8pPr marL="3429000" indent="-228600" defTabSz="908050" eaLnBrk="0" fontAlgn="base" hangingPunct="0">
              <a:spcBef>
                <a:spcPct val="0"/>
              </a:spcBef>
              <a:spcAft>
                <a:spcPct val="0"/>
              </a:spcAft>
              <a:defRPr kumimoji="1" sz="1000">
                <a:solidFill>
                  <a:schemeClr val="tx1"/>
                </a:solidFill>
                <a:latin typeface="Times New Roman" pitchFamily="18" charset="0"/>
              </a:defRPr>
            </a:lvl8pPr>
            <a:lvl9pPr marL="3886200" indent="-228600" defTabSz="908050" eaLnBrk="0" fontAlgn="base" hangingPunct="0">
              <a:spcBef>
                <a:spcPct val="0"/>
              </a:spcBef>
              <a:spcAft>
                <a:spcPct val="0"/>
              </a:spcAft>
              <a:defRPr kumimoji="1" sz="1000">
                <a:solidFill>
                  <a:schemeClr val="tx1"/>
                </a:solidFill>
                <a:latin typeface="Times New Roman" pitchFamily="18" charset="0"/>
              </a:defRPr>
            </a:lvl9pPr>
          </a:lstStyle>
          <a:p>
            <a:fld id="{79E5C9FA-6B17-4635-B1C3-F5FEB2CF79AE}" type="slidenum">
              <a:rPr kumimoji="0" lang="en-US" smtClean="0">
                <a:latin typeface="Calibri" pitchFamily="34" charset="0"/>
              </a:rPr>
              <a:pPr/>
              <a:t>12</a:t>
            </a:fld>
            <a:endParaRPr kumimoji="0" lang="en-US" dirty="0" smtClean="0">
              <a:latin typeface="Calibri" pitchFamily="34" charset="0"/>
            </a:endParaRPr>
          </a:p>
        </p:txBody>
      </p:sp>
      <p:sp>
        <p:nvSpPr>
          <p:cNvPr id="2" name="Date Placeholder 1"/>
          <p:cNvSpPr>
            <a:spLocks noGrp="1"/>
          </p:cNvSpPr>
          <p:nvPr>
            <p:ph type="dt" idx="10"/>
          </p:nvPr>
        </p:nvSpPr>
        <p:spPr/>
        <p:txBody>
          <a:bodyPr/>
          <a:lstStyle/>
          <a:p>
            <a:fld id="{F8D2FAFA-95DC-4781-8EE6-0EFA15170070}" type="datetime1">
              <a:rPr lang="en-US" smtClean="0"/>
              <a:t>6/3/2014</a:t>
            </a:fld>
            <a:endParaRPr lang="en-US" dirty="0"/>
          </a:p>
        </p:txBody>
      </p:sp>
      <p:sp>
        <p:nvSpPr>
          <p:cNvPr id="5" name="Header Placeholder 4"/>
          <p:cNvSpPr>
            <a:spLocks noGrp="1"/>
          </p:cNvSpPr>
          <p:nvPr>
            <p:ph type="hdr" sz="quarter" idx="11"/>
          </p:nvPr>
        </p:nvSpPr>
        <p:spPr/>
        <p:txBody>
          <a:bodyPr/>
          <a:lstStyle/>
          <a:p>
            <a:r>
              <a:rPr lang="en-US" dirty="0" smtClean="0"/>
              <a:t>Course 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cxnSp>
        <p:nvCxnSpPr>
          <p:cNvPr id="5" name="Straight Connector 4"/>
          <p:cNvCxnSpPr/>
          <p:nvPr userDrawn="1"/>
        </p:nvCxnSpPr>
        <p:spPr>
          <a:xfrm rot="10800000">
            <a:off x="1447800" y="5091643"/>
            <a:ext cx="7696200" cy="1588"/>
          </a:xfrm>
          <a:prstGeom prst="line">
            <a:avLst/>
          </a:prstGeom>
          <a:ln w="31750" cap="flat" cmpd="sng" algn="ctr">
            <a:solidFill>
              <a:srgbClr val="E1053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20" hasCustomPrompt="1"/>
          </p:nvPr>
        </p:nvSpPr>
        <p:spPr>
          <a:xfrm>
            <a:off x="1374443" y="4332596"/>
            <a:ext cx="7410451" cy="584200"/>
          </a:xfrm>
          <a:prstGeom prst="rect">
            <a:avLst/>
          </a:prstGeom>
          <a:noFill/>
        </p:spPr>
        <p:txBody>
          <a:bodyPr anchor="b"/>
          <a:lstStyle>
            <a:lvl1pPr marL="0" indent="0">
              <a:lnSpc>
                <a:spcPts val="3200"/>
              </a:lnSpc>
              <a:spcBef>
                <a:spcPts val="0"/>
              </a:spcBef>
              <a:spcAft>
                <a:spcPts val="0"/>
              </a:spcAft>
              <a:buNone/>
              <a:defRPr sz="3200" b="1" i="0" baseline="0">
                <a:solidFill>
                  <a:schemeClr val="tx1"/>
                </a:solidFill>
                <a:latin typeface="+mj-lt"/>
                <a:cs typeface="Helvetica"/>
              </a:defRPr>
            </a:lvl1pPr>
          </a:lstStyle>
          <a:p>
            <a:pPr lvl="0"/>
            <a:r>
              <a:rPr lang="en-US" dirty="0" smtClean="0"/>
              <a:t>Divider Title (32 Pt. Corbel Bold)</a:t>
            </a:r>
          </a:p>
        </p:txBody>
      </p:sp>
    </p:spTree>
    <p:extLst>
      <p:ext uri="{BB962C8B-B14F-4D97-AF65-F5344CB8AC3E}">
        <p14:creationId xmlns:p14="http://schemas.microsoft.com/office/powerpoint/2010/main" val="11545395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0104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524000"/>
            <a:ext cx="8763000" cy="4953000"/>
          </a:xfrm>
          <a:prstGeom prst="rect">
            <a:avLst/>
          </a:prstGeom>
        </p:spPr>
        <p:txBody>
          <a:bodyPr/>
          <a:lstStyle/>
          <a:p>
            <a:pPr lvl="0"/>
            <a:endParaRPr lang="en-US" noProof="0" dirty="0"/>
          </a:p>
        </p:txBody>
      </p:sp>
      <p:sp>
        <p:nvSpPr>
          <p:cNvPr id="4" name="Rectangle 10"/>
          <p:cNvSpPr>
            <a:spLocks noGrp="1" noChangeArrowheads="1"/>
          </p:cNvSpPr>
          <p:nvPr>
            <p:ph type="sldNum" sz="quarter" idx="10"/>
          </p:nvPr>
        </p:nvSpPr>
        <p:spPr>
          <a:xfrm>
            <a:off x="7696200" y="6505575"/>
            <a:ext cx="1371600" cy="304800"/>
          </a:xfrm>
          <a:prstGeom prst="rect">
            <a:avLst/>
          </a:prstGeom>
          <a:ln/>
        </p:spPr>
        <p:txBody>
          <a:bodyPr/>
          <a:lstStyle>
            <a:lvl1pPr>
              <a:defRPr/>
            </a:lvl1pPr>
          </a:lstStyle>
          <a:p>
            <a:pPr>
              <a:defRPr/>
            </a:pPr>
            <a:fld id="{5DFB4AF0-651D-40A4-8659-FF4BB28201B6}" type="slidenum">
              <a:rPr lang="en-US"/>
              <a:pPr>
                <a:defRPr/>
              </a:pPr>
              <a:t>‹#›</a:t>
            </a:fld>
            <a:endParaRPr lang="en-US" dirty="0"/>
          </a:p>
        </p:txBody>
      </p:sp>
    </p:spTree>
    <p:extLst>
      <p:ext uri="{BB962C8B-B14F-4D97-AF65-F5344CB8AC3E}">
        <p14:creationId xmlns:p14="http://schemas.microsoft.com/office/powerpoint/2010/main" val="193925588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7" name="Text Placeholder 2"/>
          <p:cNvSpPr>
            <a:spLocks noGrp="1"/>
          </p:cNvSpPr>
          <p:nvPr>
            <p:ph type="body" sz="quarter" idx="19" hasCustomPrompt="1"/>
          </p:nvPr>
        </p:nvSpPr>
        <p:spPr>
          <a:xfrm>
            <a:off x="1388091" y="5257800"/>
            <a:ext cx="7419976" cy="1270000"/>
          </a:xfrm>
          <a:prstGeom prst="rect">
            <a:avLst/>
          </a:prstGeom>
          <a:noFill/>
        </p:spPr>
        <p:txBody>
          <a:bodyPr anchor="t"/>
          <a:lstStyle>
            <a:lvl1pPr marL="0" indent="0">
              <a:lnSpc>
                <a:spcPct val="100000"/>
              </a:lnSpc>
              <a:spcBef>
                <a:spcPts val="200"/>
              </a:spcBef>
              <a:spcAft>
                <a:spcPts val="200"/>
              </a:spcAft>
              <a:buNone/>
              <a:defRPr sz="2400" b="0" i="0" baseline="0">
                <a:solidFill>
                  <a:schemeClr val="bg1">
                    <a:lumMod val="65000"/>
                  </a:schemeClr>
                </a:solidFill>
                <a:latin typeface="+mn-lt"/>
                <a:cs typeface="Helvetica"/>
              </a:defRPr>
            </a:lvl1pPr>
          </a:lstStyle>
          <a:p>
            <a:pPr lvl="0"/>
            <a:r>
              <a:rPr lang="en-US" dirty="0" smtClean="0"/>
              <a:t>Presenter | Date (24 Pt. Calibri)</a:t>
            </a:r>
          </a:p>
        </p:txBody>
      </p:sp>
      <p:sp>
        <p:nvSpPr>
          <p:cNvPr id="5" name="Text Placeholder 2"/>
          <p:cNvSpPr>
            <a:spLocks noGrp="1"/>
          </p:cNvSpPr>
          <p:nvPr>
            <p:ph type="body" sz="quarter" idx="20" hasCustomPrompt="1"/>
          </p:nvPr>
        </p:nvSpPr>
        <p:spPr>
          <a:xfrm>
            <a:off x="1374443" y="4332596"/>
            <a:ext cx="7410451" cy="584200"/>
          </a:xfrm>
          <a:prstGeom prst="rect">
            <a:avLst/>
          </a:prstGeom>
          <a:noFill/>
        </p:spPr>
        <p:txBody>
          <a:bodyPr anchor="b"/>
          <a:lstStyle>
            <a:lvl1pPr marL="0" indent="0">
              <a:lnSpc>
                <a:spcPts val="3200"/>
              </a:lnSpc>
              <a:spcBef>
                <a:spcPts val="0"/>
              </a:spcBef>
              <a:spcAft>
                <a:spcPts val="0"/>
              </a:spcAft>
              <a:buNone/>
              <a:defRPr sz="3200" b="1" i="0" baseline="0">
                <a:solidFill>
                  <a:schemeClr val="tx1"/>
                </a:solidFill>
                <a:latin typeface="+mj-lt"/>
                <a:cs typeface="Helvetica"/>
              </a:defRPr>
            </a:lvl1pPr>
          </a:lstStyle>
          <a:p>
            <a:pPr lvl="0"/>
            <a:r>
              <a:rPr lang="en-US" dirty="0" smtClean="0"/>
              <a:t>Title (32 Pt. Corbel Bold)</a:t>
            </a:r>
          </a:p>
        </p:txBody>
      </p:sp>
    </p:spTree>
    <p:extLst>
      <p:ext uri="{BB962C8B-B14F-4D97-AF65-F5344CB8AC3E}">
        <p14:creationId xmlns:p14="http://schemas.microsoft.com/office/powerpoint/2010/main" val="427369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3094" y="321469"/>
            <a:ext cx="6981900" cy="520154"/>
          </a:xfrm>
          <a:prstGeom prst="rect">
            <a:avLst/>
          </a:prstGeom>
        </p:spPr>
        <p:txBody>
          <a:bodyPr lIns="64291" tIns="32146" rIns="64291" bIns="32146"/>
          <a:lstStyle/>
          <a:p>
            <a:r>
              <a:rPr lang="en-US"/>
              <a:t>Click to edit Master title style</a:t>
            </a:r>
          </a:p>
        </p:txBody>
      </p:sp>
      <p:sp>
        <p:nvSpPr>
          <p:cNvPr id="3" name="Slide Number Placeholder 2"/>
          <p:cNvSpPr>
            <a:spLocks noGrp="1"/>
          </p:cNvSpPr>
          <p:nvPr>
            <p:ph type="sldNum" sz="quarter" idx="10"/>
          </p:nvPr>
        </p:nvSpPr>
        <p:spPr>
          <a:xfrm>
            <a:off x="8892853" y="1036961"/>
            <a:ext cx="197569" cy="187523"/>
          </a:xfrm>
          <a:prstGeom prst="rect">
            <a:avLst/>
          </a:prstGeom>
        </p:spPr>
        <p:txBody>
          <a:bodyPr lIns="64291" tIns="32146" rIns="64291" bIns="32146"/>
          <a:lstStyle>
            <a:lvl1pPr>
              <a:defRPr/>
            </a:lvl1pPr>
          </a:lstStyle>
          <a:p>
            <a:fld id="{2D0DEFB1-872D-4E6A-B2BC-AE0A4AA21A23}" type="slidenum">
              <a:rPr lang="en-US"/>
              <a:pPr/>
              <a:t>‹#›</a:t>
            </a:fld>
            <a:endParaRPr lang="en-US" dirty="0"/>
          </a:p>
        </p:txBody>
      </p:sp>
    </p:spTree>
    <p:extLst>
      <p:ext uri="{BB962C8B-B14F-4D97-AF65-F5344CB8AC3E}">
        <p14:creationId xmlns:p14="http://schemas.microsoft.com/office/powerpoint/2010/main" val="38121517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010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04800" y="1524000"/>
            <a:ext cx="8763000" cy="4953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0"/>
          <p:cNvSpPr>
            <a:spLocks noGrp="1" noChangeArrowheads="1"/>
          </p:cNvSpPr>
          <p:nvPr>
            <p:ph type="sldNum" sz="quarter" idx="10"/>
          </p:nvPr>
        </p:nvSpPr>
        <p:spPr>
          <a:xfrm>
            <a:off x="7696200" y="6505575"/>
            <a:ext cx="1371600" cy="304800"/>
          </a:xfrm>
          <a:prstGeom prst="rect">
            <a:avLst/>
          </a:prstGeom>
          <a:ln/>
        </p:spPr>
        <p:txBody>
          <a:bodyPr/>
          <a:lstStyle>
            <a:lvl1pPr>
              <a:defRPr/>
            </a:lvl1pPr>
          </a:lstStyle>
          <a:p>
            <a:pPr>
              <a:defRPr/>
            </a:pPr>
            <a:fld id="{8D4A84FB-23F8-4D42-9693-6EE7BBE25063}" type="slidenum">
              <a:rPr lang="en-US"/>
              <a:pPr>
                <a:defRPr/>
              </a:pPr>
              <a:t>‹#›</a:t>
            </a:fld>
            <a:endParaRPr lang="en-US" dirty="0"/>
          </a:p>
        </p:txBody>
      </p:sp>
    </p:spTree>
    <p:extLst>
      <p:ext uri="{BB962C8B-B14F-4D97-AF65-F5344CB8AC3E}">
        <p14:creationId xmlns:p14="http://schemas.microsoft.com/office/powerpoint/2010/main" val="128078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97434066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97434066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97434066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97434066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26405596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26405596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a:xfrm>
            <a:off x="1064825" y="1450774"/>
            <a:ext cx="7620000"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r>
              <a:rPr lang="en-US" dirty="0" smtClean="0"/>
              <a:t>First level bullet (22 Pt. Calibri Bold)</a:t>
            </a:r>
          </a:p>
          <a:p>
            <a:pPr lvl="1"/>
            <a:r>
              <a:rPr lang="en-US" dirty="0" smtClean="0"/>
              <a:t>Second level bullet (20 Pt. Calibri)</a:t>
            </a:r>
          </a:p>
          <a:p>
            <a:pPr lvl="2"/>
            <a:r>
              <a:rPr lang="en-US" dirty="0" smtClean="0"/>
              <a:t>Third level bullet (18 Pt. Calibri Italic)</a:t>
            </a:r>
          </a:p>
          <a:p>
            <a:pPr lvl="2"/>
            <a:endParaRPr lang="en-US" dirty="0"/>
          </a:p>
        </p:txBody>
      </p:sp>
      <p:sp>
        <p:nvSpPr>
          <p:cNvPr id="7"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Tree>
    <p:extLst>
      <p:ext uri="{BB962C8B-B14F-4D97-AF65-F5344CB8AC3E}">
        <p14:creationId xmlns:p14="http://schemas.microsoft.com/office/powerpoint/2010/main" val="42894939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26405596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26405596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26405596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26405596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Calibri" pitchFamily="34" charset="0"/>
                <a:cs typeface="Helvetica"/>
              </a:defRPr>
            </a:lvl1pPr>
            <a:lvl2pPr marL="571500" indent="-285750">
              <a:lnSpc>
                <a:spcPts val="2100"/>
              </a:lnSpc>
              <a:spcBef>
                <a:spcPts val="300"/>
              </a:spcBef>
              <a:spcAft>
                <a:spcPts val="300"/>
              </a:spcAft>
              <a:buFont typeface="Lucida Grande"/>
              <a:buChar char="–"/>
              <a:defRPr sz="2000" b="0" i="0">
                <a:latin typeface="Calibri" pitchFamily="34" charset="0"/>
                <a:cs typeface="Helvetica"/>
              </a:defRPr>
            </a:lvl2pPr>
            <a:lvl3pPr marL="800100" indent="-171450">
              <a:lnSpc>
                <a:spcPts val="1900"/>
              </a:lnSpc>
              <a:spcBef>
                <a:spcPts val="300"/>
              </a:spcBef>
              <a:spcAft>
                <a:spcPts val="300"/>
              </a:spcAft>
              <a:buFont typeface="Calibri" pitchFamily="34" charset="0"/>
              <a:buChar char="-"/>
              <a:defRPr sz="1800" b="0" i="1">
                <a:latin typeface="Calibri" pitchFamily="34" charset="0"/>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2627085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Calibri" pitchFamily="34" charset="0"/>
                <a:cs typeface="Helvetica"/>
              </a:defRPr>
            </a:lvl1pPr>
            <a:lvl2pPr marL="571500" indent="-285750">
              <a:lnSpc>
                <a:spcPts val="2100"/>
              </a:lnSpc>
              <a:spcBef>
                <a:spcPts val="300"/>
              </a:spcBef>
              <a:spcAft>
                <a:spcPts val="300"/>
              </a:spcAft>
              <a:buFont typeface="Lucida Grande"/>
              <a:buChar char="–"/>
              <a:defRPr sz="2000" b="0" i="0">
                <a:latin typeface="Calibri" pitchFamily="34" charset="0"/>
                <a:cs typeface="Helvetica"/>
              </a:defRPr>
            </a:lvl2pPr>
            <a:lvl3pPr marL="800100" indent="-171450">
              <a:lnSpc>
                <a:spcPts val="1900"/>
              </a:lnSpc>
              <a:spcBef>
                <a:spcPts val="300"/>
              </a:spcBef>
              <a:spcAft>
                <a:spcPts val="300"/>
              </a:spcAft>
              <a:buFont typeface="Calibri" pitchFamily="34" charset="0"/>
              <a:buChar char="-"/>
              <a:defRPr sz="1800" b="0" i="1">
                <a:latin typeface="Calibri" pitchFamily="34" charset="0"/>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2627085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lumn Bullet List">
    <p:spTree>
      <p:nvGrpSpPr>
        <p:cNvPr id="1" name=""/>
        <p:cNvGrpSpPr/>
        <p:nvPr/>
      </p:nvGrpSpPr>
      <p:grpSpPr>
        <a:xfrm>
          <a:off x="0" y="0"/>
          <a:ext cx="0" cy="0"/>
          <a:chOff x="0" y="0"/>
          <a:chExt cx="0" cy="0"/>
        </a:xfrm>
      </p:grpSpPr>
      <p:sp>
        <p:nvSpPr>
          <p:cNvPr id="9" name="Text Placeholder 3"/>
          <p:cNvSpPr>
            <a:spLocks noGrp="1"/>
          </p:cNvSpPr>
          <p:nvPr>
            <p:ph type="body" sz="quarter" idx="12"/>
          </p:nvPr>
        </p:nvSpPr>
        <p:spPr>
          <a:xfrm>
            <a:off x="1064824" y="1450775"/>
            <a:ext cx="3815933" cy="4403760"/>
          </a:xfrm>
          <a:prstGeom prst="rect">
            <a:avLst/>
          </a:prstGeom>
        </p:spPr>
        <p:txBody>
          <a:bodyPr/>
          <a:lstStyle>
            <a:lvl1pPr marL="228600" indent="-228600" algn="l" defTabSz="914400" rtl="0" eaLnBrk="1" latinLnBrk="0" hangingPunct="1">
              <a:lnSpc>
                <a:spcPts val="2200"/>
              </a:lnSpc>
              <a:spcBef>
                <a:spcPts val="1200"/>
              </a:spcBef>
              <a:spcAft>
                <a:spcPts val="600"/>
              </a:spcAft>
              <a:buClr>
                <a:srgbClr val="E10535"/>
              </a:buClr>
              <a:buFont typeface="Wingdings" charset="2"/>
              <a:buChar char="§"/>
              <a:defRPr lang="en-US" sz="2200" b="1" i="0" kern="1200" dirty="0" smtClean="0">
                <a:solidFill>
                  <a:schemeClr val="tx1"/>
                </a:solidFill>
                <a:latin typeface="Calibri" pitchFamily="34" charset="0"/>
                <a:ea typeface="+mn-ea"/>
                <a:cs typeface="Helvetica"/>
              </a:defRPr>
            </a:lvl1pPr>
            <a:lvl2pPr marL="628650" indent="-342900">
              <a:lnSpc>
                <a:spcPct val="100000"/>
              </a:lnSpc>
              <a:spcBef>
                <a:spcPts val="200"/>
              </a:spcBef>
              <a:spcAft>
                <a:spcPts val="200"/>
              </a:spcAft>
              <a:buFont typeface="Lucida Grande"/>
              <a:buChar char="–"/>
              <a:defRPr lang="en-US" sz="2000" b="0" i="0" kern="1200" dirty="0" smtClean="0">
                <a:solidFill>
                  <a:schemeClr val="tx1"/>
                </a:solidFill>
                <a:latin typeface="Calibri" pitchFamily="34" charset="0"/>
                <a:ea typeface="+mn-ea"/>
                <a:cs typeface="Helvetica"/>
              </a:defRPr>
            </a:lvl2pPr>
            <a:lvl3pPr marL="803275" indent="-174625">
              <a:lnSpc>
                <a:spcPct val="100000"/>
              </a:lnSpc>
              <a:spcBef>
                <a:spcPts val="200"/>
              </a:spcBef>
              <a:spcAft>
                <a:spcPts val="200"/>
              </a:spcAft>
              <a:buFont typeface="Calibri" pitchFamily="34" charset="0"/>
              <a:buChar char="-"/>
              <a:defRPr lang="en-US" sz="1800" b="0" i="1" kern="1200" dirty="0">
                <a:solidFill>
                  <a:schemeClr val="tx1"/>
                </a:solidFill>
                <a:latin typeface="Calibri" pitchFamily="34" charset="0"/>
                <a:ea typeface="+mn-ea"/>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3"/>
          <p:cNvSpPr>
            <a:spLocks noGrp="1"/>
          </p:cNvSpPr>
          <p:nvPr>
            <p:ph type="body" sz="quarter" idx="17"/>
          </p:nvPr>
        </p:nvSpPr>
        <p:spPr>
          <a:xfrm>
            <a:off x="5122224" y="1450774"/>
            <a:ext cx="3808017" cy="4400289"/>
          </a:xfrm>
          <a:prstGeom prst="rect">
            <a:avLst/>
          </a:prstGeom>
        </p:spPr>
        <p:txBody>
          <a:bodyPr/>
          <a:lstStyle>
            <a:lvl1pPr marL="228600" indent="-228600" algn="l" defTabSz="914400" rtl="0" eaLnBrk="1" latinLnBrk="0" hangingPunct="1">
              <a:lnSpc>
                <a:spcPts val="2200"/>
              </a:lnSpc>
              <a:spcBef>
                <a:spcPts val="1200"/>
              </a:spcBef>
              <a:spcAft>
                <a:spcPts val="600"/>
              </a:spcAft>
              <a:buClr>
                <a:srgbClr val="E10535"/>
              </a:buClr>
              <a:buFont typeface="Wingdings" charset="2"/>
              <a:buChar char="§"/>
              <a:defRPr lang="en-US" sz="2200" b="1" i="0" kern="1200" dirty="0" smtClean="0">
                <a:solidFill>
                  <a:schemeClr val="tx1"/>
                </a:solidFill>
                <a:latin typeface="Calibri" pitchFamily="34" charset="0"/>
                <a:ea typeface="+mn-ea"/>
                <a:cs typeface="Helvetica"/>
              </a:defRPr>
            </a:lvl1pPr>
            <a:lvl2pPr marL="571500" indent="-285750" algn="l" defTabSz="914400" rtl="0" eaLnBrk="1" latinLnBrk="0" hangingPunct="1">
              <a:lnSpc>
                <a:spcPts val="2100"/>
              </a:lnSpc>
              <a:spcBef>
                <a:spcPts val="300"/>
              </a:spcBef>
              <a:spcAft>
                <a:spcPts val="300"/>
              </a:spcAft>
              <a:buFont typeface="Lucida Grande"/>
              <a:buChar char="–"/>
              <a:defRPr lang="en-US" sz="2000" b="0" i="0" kern="1200" dirty="0" smtClean="0">
                <a:solidFill>
                  <a:schemeClr val="tx1"/>
                </a:solidFill>
                <a:latin typeface="Calibri" pitchFamily="34" charset="0"/>
                <a:ea typeface="+mn-ea"/>
                <a:cs typeface="Helvetica"/>
              </a:defRPr>
            </a:lvl2pPr>
            <a:lvl3pPr marL="800100" indent="-171450" algn="l" defTabSz="914400" rtl="0" eaLnBrk="1" latinLnBrk="0" hangingPunct="1">
              <a:lnSpc>
                <a:spcPts val="1900"/>
              </a:lnSpc>
              <a:spcBef>
                <a:spcPts val="300"/>
              </a:spcBef>
              <a:spcAft>
                <a:spcPts val="300"/>
              </a:spcAft>
              <a:buFont typeface="Calibri" pitchFamily="34" charset="0"/>
              <a:buChar char="-"/>
              <a:defRPr sz="1800" b="0" i="1">
                <a:latin typeface="Calibri" pitchFamily="34" charset="0"/>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337134012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ullet List">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r>
              <a:rPr lang="en-US" dirty="0" smtClean="0"/>
              <a:t>First level bullet (22 Pt. Calibri Bold)</a:t>
            </a:r>
          </a:p>
          <a:p>
            <a:pPr lvl="1"/>
            <a:r>
              <a:rPr lang="en-US" dirty="0" smtClean="0"/>
              <a:t>Second level bullet (20 Pt. Calibri)</a:t>
            </a:r>
          </a:p>
          <a:p>
            <a:pPr lvl="2"/>
            <a:r>
              <a:rPr lang="en-US" dirty="0" smtClean="0"/>
              <a:t>Third level bullet (18 Pt. Calibri Italic)</a:t>
            </a:r>
          </a:p>
          <a:p>
            <a:pPr lvl="2"/>
            <a:endParaRPr lang="en-US" dirty="0"/>
          </a:p>
        </p:txBody>
      </p:sp>
      <p:sp>
        <p:nvSpPr>
          <p:cNvPr id="2" name="Title 1"/>
          <p:cNvSpPr>
            <a:spLocks noGrp="1"/>
          </p:cNvSpPr>
          <p:nvPr>
            <p:ph type="title" hasCustomPrompt="1"/>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dirty="0" smtClean="0"/>
              <a:t>Title (36 Pt. Corbel)</a:t>
            </a:r>
          </a:p>
        </p:txBody>
      </p:sp>
    </p:spTree>
    <p:extLst>
      <p:ext uri="{BB962C8B-B14F-4D97-AF65-F5344CB8AC3E}">
        <p14:creationId xmlns:p14="http://schemas.microsoft.com/office/powerpoint/2010/main" val="13256418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dirty="0" smtClean="0"/>
              <a:t>Title (36 Pt. Corbel)</a:t>
            </a:r>
          </a:p>
        </p:txBody>
      </p:sp>
    </p:spTree>
    <p:extLst>
      <p:ext uri="{BB962C8B-B14F-4D97-AF65-F5344CB8AC3E}">
        <p14:creationId xmlns:p14="http://schemas.microsoft.com/office/powerpoint/2010/main" val="28969389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extBox 1"/>
          <p:cNvSpPr txBox="1"/>
          <p:nvPr userDrawn="1"/>
        </p:nvSpPr>
        <p:spPr>
          <a:xfrm rot="19702582">
            <a:off x="870466" y="2867065"/>
            <a:ext cx="8372475" cy="1446550"/>
          </a:xfrm>
          <a:prstGeom prst="rect">
            <a:avLst/>
          </a:prstGeom>
          <a:noFill/>
        </p:spPr>
        <p:txBody>
          <a:bodyPr>
            <a:spAutoFit/>
          </a:bodyPr>
          <a:lstStyle/>
          <a:p>
            <a:pPr>
              <a:defRPr/>
            </a:pPr>
            <a:r>
              <a:rPr lang="en-US" sz="8800" dirty="0">
                <a:solidFill>
                  <a:srgbClr val="FF0000">
                    <a:alpha val="25000"/>
                  </a:srgbClr>
                </a:solidFill>
                <a:latin typeface="Britannic Bold" pitchFamily="34" charset="0"/>
              </a:rPr>
              <a:t>CONFIDENTIAL</a:t>
            </a:r>
          </a:p>
        </p:txBody>
      </p:sp>
      <p:sp>
        <p:nvSpPr>
          <p:cNvPr id="3" name="TextBox 2"/>
          <p:cNvSpPr txBox="1"/>
          <p:nvPr userDrawn="1"/>
        </p:nvSpPr>
        <p:spPr>
          <a:xfrm rot="19702582">
            <a:off x="595318" y="4131900"/>
            <a:ext cx="8372475" cy="769441"/>
          </a:xfrm>
          <a:prstGeom prst="rect">
            <a:avLst/>
          </a:prstGeom>
          <a:noFill/>
        </p:spPr>
        <p:txBody>
          <a:bodyPr>
            <a:spAutoFit/>
          </a:bodyPr>
          <a:lstStyle/>
          <a:p>
            <a:pPr algn="ctr">
              <a:defRPr/>
            </a:pPr>
            <a:r>
              <a:rPr lang="en-US" sz="4400" dirty="0">
                <a:solidFill>
                  <a:srgbClr val="FF0000">
                    <a:alpha val="25000"/>
                  </a:srgbClr>
                </a:solidFill>
                <a:latin typeface="Britannic Bold" pitchFamily="34" charset="0"/>
              </a:rPr>
              <a:t>DO NOT DISTRIBUTE</a:t>
            </a:r>
          </a:p>
        </p:txBody>
      </p:sp>
    </p:spTree>
    <p:extLst>
      <p:ext uri="{BB962C8B-B14F-4D97-AF65-F5344CB8AC3E}">
        <p14:creationId xmlns:p14="http://schemas.microsoft.com/office/powerpoint/2010/main" val="200031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9" name="Text Placeholder 3"/>
          <p:cNvSpPr>
            <a:spLocks noGrp="1"/>
          </p:cNvSpPr>
          <p:nvPr>
            <p:ph type="body" sz="quarter" idx="12" hasCustomPrompt="1"/>
          </p:nvPr>
        </p:nvSpPr>
        <p:spPr>
          <a:xfrm>
            <a:off x="1064825" y="1450775"/>
            <a:ext cx="3670300" cy="4403760"/>
          </a:xfrm>
          <a:prstGeom prst="rect">
            <a:avLst/>
          </a:prstGeom>
        </p:spPr>
        <p:txBody>
          <a:bodyPr/>
          <a:lstStyle>
            <a:lvl1pPr marL="228600" indent="-228600" algn="l" defTabSz="914400" rtl="0" eaLnBrk="1" latinLnBrk="0" hangingPunct="1">
              <a:lnSpc>
                <a:spcPts val="2200"/>
              </a:lnSpc>
              <a:spcBef>
                <a:spcPts val="1200"/>
              </a:spcBef>
              <a:spcAft>
                <a:spcPts val="600"/>
              </a:spcAft>
              <a:buClr>
                <a:srgbClr val="E10535"/>
              </a:buClr>
              <a:buFont typeface="Wingdings" charset="2"/>
              <a:buChar char="§"/>
              <a:defRPr lang="en-US" sz="2200" b="1" i="0" kern="1200" dirty="0" smtClean="0">
                <a:solidFill>
                  <a:schemeClr val="tx1"/>
                </a:solidFill>
                <a:latin typeface="+mn-lt"/>
                <a:ea typeface="+mn-ea"/>
                <a:cs typeface="Helvetica"/>
              </a:defRPr>
            </a:lvl1pPr>
            <a:lvl2pPr marL="628650" indent="-342900">
              <a:lnSpc>
                <a:spcPct val="100000"/>
              </a:lnSpc>
              <a:spcBef>
                <a:spcPts val="200"/>
              </a:spcBef>
              <a:spcAft>
                <a:spcPts val="200"/>
              </a:spcAft>
              <a:buFont typeface="Lucida Grande"/>
              <a:buChar char="–"/>
              <a:defRPr lang="en-US" sz="2000" b="0" i="0" kern="1200" dirty="0" smtClean="0">
                <a:solidFill>
                  <a:schemeClr val="tx1"/>
                </a:solidFill>
                <a:latin typeface="+mn-lt"/>
                <a:ea typeface="+mn-ea"/>
                <a:cs typeface="Helvetica"/>
              </a:defRPr>
            </a:lvl2pPr>
            <a:lvl3pPr marL="914400" indent="-285750">
              <a:lnSpc>
                <a:spcPct val="100000"/>
              </a:lnSpc>
              <a:spcBef>
                <a:spcPts val="200"/>
              </a:spcBef>
              <a:spcAft>
                <a:spcPts val="200"/>
              </a:spcAft>
              <a:buFont typeface="Calibri" pitchFamily="34" charset="0"/>
              <a:buChar char="-"/>
              <a:defRPr lang="en-US" sz="1800" b="0" i="1" kern="1200" dirty="0">
                <a:solidFill>
                  <a:schemeClr val="tx1"/>
                </a:solidFill>
                <a:latin typeface="+mn-lt"/>
                <a:ea typeface="+mn-ea"/>
                <a:cs typeface="Helvetica"/>
              </a:defRPr>
            </a:lvl3pPr>
            <a:lvl4pPr marL="1714500" indent="-342900">
              <a:buFont typeface="Arial" pitchFamily="34" charset="0"/>
              <a:buChar char="•"/>
              <a:defRPr sz="2400"/>
            </a:lvl4pPr>
            <a:lvl5pPr marL="1828800" indent="0">
              <a:buFont typeface="Arial" pitchFamily="34" charset="0"/>
              <a:buNone/>
              <a:defRPr sz="2400"/>
            </a:lvl5pPr>
          </a:lstStyle>
          <a:p>
            <a:r>
              <a:rPr lang="en-US" dirty="0" smtClean="0"/>
              <a:t>First level bullet </a:t>
            </a:r>
            <a:br>
              <a:rPr lang="en-US" dirty="0" smtClean="0"/>
            </a:br>
            <a:r>
              <a:rPr lang="en-US" dirty="0" smtClean="0"/>
              <a:t>(22 Pt. Calibri Bold)</a:t>
            </a:r>
          </a:p>
          <a:p>
            <a:pPr marL="571500" lvl="1" indent="-285750" algn="l" defTabSz="914400" rtl="0" eaLnBrk="1" latinLnBrk="0" hangingPunct="1">
              <a:lnSpc>
                <a:spcPts val="2100"/>
              </a:lnSpc>
              <a:spcBef>
                <a:spcPts val="300"/>
              </a:spcBef>
              <a:spcAft>
                <a:spcPts val="300"/>
              </a:spcAft>
              <a:buFont typeface="Lucida Grande"/>
              <a:buChar char="–"/>
            </a:pPr>
            <a:r>
              <a:rPr lang="en-US" dirty="0" smtClean="0"/>
              <a:t>Second level bullet </a:t>
            </a:r>
            <a:br>
              <a:rPr lang="en-US" dirty="0" smtClean="0"/>
            </a:br>
            <a:r>
              <a:rPr lang="en-US" dirty="0" smtClean="0"/>
              <a:t>(20 Pt. Calibri)</a:t>
            </a:r>
          </a:p>
          <a:p>
            <a:pPr marL="800100" lvl="2" indent="-171450" algn="l" defTabSz="914400" rtl="0" eaLnBrk="1" latinLnBrk="0" hangingPunct="1">
              <a:lnSpc>
                <a:spcPts val="1900"/>
              </a:lnSpc>
              <a:spcBef>
                <a:spcPts val="300"/>
              </a:spcBef>
              <a:spcAft>
                <a:spcPts val="300"/>
              </a:spcAft>
              <a:buFont typeface="Calibri" pitchFamily="34" charset="0"/>
              <a:buChar char="-"/>
            </a:pPr>
            <a:r>
              <a:rPr lang="en-US" dirty="0" smtClean="0"/>
              <a:t>Third level bullet </a:t>
            </a:r>
            <a:br>
              <a:rPr lang="en-US" dirty="0" smtClean="0"/>
            </a:br>
            <a:r>
              <a:rPr lang="en-US" dirty="0" smtClean="0"/>
              <a:t>(18 Pt. Calibri Italic)</a:t>
            </a:r>
            <a:endParaRPr lang="en-US" dirty="0"/>
          </a:p>
        </p:txBody>
      </p:sp>
      <p:sp>
        <p:nvSpPr>
          <p:cNvPr id="10" name="Text Placeholder 3"/>
          <p:cNvSpPr>
            <a:spLocks noGrp="1"/>
          </p:cNvSpPr>
          <p:nvPr>
            <p:ph type="body" sz="quarter" idx="17" hasCustomPrompt="1"/>
          </p:nvPr>
        </p:nvSpPr>
        <p:spPr>
          <a:xfrm>
            <a:off x="5027225" y="1450774"/>
            <a:ext cx="3670300" cy="4400289"/>
          </a:xfrm>
          <a:prstGeom prst="rect">
            <a:avLst/>
          </a:prstGeom>
        </p:spPr>
        <p:txBody>
          <a:bodyPr/>
          <a:lstStyle>
            <a:lvl1pPr marL="228600" indent="-228600" algn="l" defTabSz="914400" rtl="0" eaLnBrk="1" latinLnBrk="0" hangingPunct="1">
              <a:lnSpc>
                <a:spcPts val="2200"/>
              </a:lnSpc>
              <a:spcBef>
                <a:spcPts val="1200"/>
              </a:spcBef>
              <a:spcAft>
                <a:spcPts val="600"/>
              </a:spcAft>
              <a:buClr>
                <a:srgbClr val="E10535"/>
              </a:buClr>
              <a:buFont typeface="Wingdings" charset="2"/>
              <a:buChar char="§"/>
              <a:defRPr lang="en-US" sz="2200" b="1" i="0" kern="1200" dirty="0" smtClean="0">
                <a:solidFill>
                  <a:schemeClr val="tx1"/>
                </a:solidFill>
                <a:latin typeface="+mn-lt"/>
                <a:ea typeface="+mn-ea"/>
                <a:cs typeface="Helvetica"/>
              </a:defRPr>
            </a:lvl1pPr>
            <a:lvl2pPr marL="571500" indent="-285750" algn="l" defTabSz="914400" rtl="0" eaLnBrk="1" latinLnBrk="0" hangingPunct="1">
              <a:lnSpc>
                <a:spcPts val="2100"/>
              </a:lnSpc>
              <a:spcBef>
                <a:spcPts val="300"/>
              </a:spcBef>
              <a:spcAft>
                <a:spcPts val="300"/>
              </a:spcAft>
              <a:buFont typeface="Lucida Grande"/>
              <a:buChar char="–"/>
              <a:defRPr lang="en-US" sz="2000" b="0" i="0" kern="1200" dirty="0" smtClean="0">
                <a:solidFill>
                  <a:schemeClr val="tx1"/>
                </a:solidFill>
                <a:latin typeface="+mn-lt"/>
                <a:ea typeface="+mn-ea"/>
                <a:cs typeface="Helvetica"/>
              </a:defRPr>
            </a:lvl2pPr>
            <a:lvl3pPr marL="800100" indent="-171450" algn="l" defTabSz="914400" rtl="0" eaLnBrk="1" latinLnBrk="0" hangingPunct="1">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r>
              <a:rPr lang="en-US" dirty="0" smtClean="0"/>
              <a:t>First level bullet </a:t>
            </a:r>
            <a:br>
              <a:rPr lang="en-US" dirty="0" smtClean="0"/>
            </a:br>
            <a:r>
              <a:rPr lang="en-US" dirty="0" smtClean="0"/>
              <a:t>(22 Pt. Calibri Bold)</a:t>
            </a:r>
          </a:p>
          <a:p>
            <a:pPr marL="571500" lvl="1" indent="-285750" algn="l" defTabSz="914400" rtl="0" eaLnBrk="1" latinLnBrk="0" hangingPunct="1">
              <a:lnSpc>
                <a:spcPts val="2100"/>
              </a:lnSpc>
              <a:spcBef>
                <a:spcPts val="300"/>
              </a:spcBef>
              <a:spcAft>
                <a:spcPts val="300"/>
              </a:spcAft>
              <a:buFont typeface="Lucida Grande"/>
              <a:buChar char="–"/>
            </a:pPr>
            <a:r>
              <a:rPr lang="en-US" dirty="0" smtClean="0"/>
              <a:t>Second level bullet </a:t>
            </a:r>
            <a:br>
              <a:rPr lang="en-US" dirty="0" smtClean="0"/>
            </a:br>
            <a:r>
              <a:rPr lang="en-US" dirty="0" smtClean="0"/>
              <a:t>(20 Pt. Calibri)</a:t>
            </a:r>
          </a:p>
          <a:p>
            <a:pPr marL="800100" lvl="2" indent="-171450" algn="l" defTabSz="914400" rtl="0" eaLnBrk="1" latinLnBrk="0" hangingPunct="1">
              <a:lnSpc>
                <a:spcPts val="1900"/>
              </a:lnSpc>
              <a:spcBef>
                <a:spcPts val="300"/>
              </a:spcBef>
              <a:spcAft>
                <a:spcPts val="300"/>
              </a:spcAft>
              <a:buFont typeface="Calibri" pitchFamily="34" charset="0"/>
              <a:buChar char="-"/>
            </a:pPr>
            <a:r>
              <a:rPr lang="en-US" dirty="0" smtClean="0"/>
              <a:t>Third level bullet </a:t>
            </a:r>
            <a:br>
              <a:rPr lang="en-US" dirty="0" smtClean="0"/>
            </a:br>
            <a:r>
              <a:rPr lang="en-US" dirty="0" smtClean="0"/>
              <a:t>(18 Pt. Calibri Italic)</a:t>
            </a:r>
            <a:endParaRPr lang="en-US" dirty="0"/>
          </a:p>
        </p:txBody>
      </p:sp>
      <p:sp>
        <p:nvSpPr>
          <p:cNvPr id="11"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Tree>
    <p:extLst>
      <p:ext uri="{BB962C8B-B14F-4D97-AF65-F5344CB8AC3E}">
        <p14:creationId xmlns:p14="http://schemas.microsoft.com/office/powerpoint/2010/main" val="389324886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No Logo">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Tree>
    <p:extLst>
      <p:ext uri="{BB962C8B-B14F-4D97-AF65-F5344CB8AC3E}">
        <p14:creationId xmlns:p14="http://schemas.microsoft.com/office/powerpoint/2010/main" val="17692716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cxnSp>
        <p:nvCxnSpPr>
          <p:cNvPr id="4" name="Straight Connector 3"/>
          <p:cNvCxnSpPr/>
          <p:nvPr userDrawn="1"/>
        </p:nvCxnSpPr>
        <p:spPr>
          <a:xfrm rot="10800000">
            <a:off x="1447800" y="5091643"/>
            <a:ext cx="7696200" cy="158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388422" y="4324123"/>
            <a:ext cx="7315200" cy="585216"/>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1"/>
            </a:lvl1pPr>
          </a:lstStyle>
          <a:p>
            <a:pPr lvl="0"/>
            <a:r>
              <a:rPr lang="en-US" dirty="0" smtClean="0"/>
              <a:t>Divider Title (32 Pt. Corbel Bold)</a:t>
            </a:r>
            <a:endParaRPr lang="en-US" dirty="0"/>
          </a:p>
        </p:txBody>
      </p:sp>
    </p:spTree>
    <p:extLst>
      <p:ext uri="{BB962C8B-B14F-4D97-AF65-F5344CB8AC3E}">
        <p14:creationId xmlns:p14="http://schemas.microsoft.com/office/powerpoint/2010/main" val="12209455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2145345863"/>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ullet List">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1450774"/>
            <a:ext cx="7853544" cy="4415635"/>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ts val="1900"/>
              </a:lnSpc>
              <a:spcBef>
                <a:spcPts val="300"/>
              </a:spcBef>
              <a:spcAft>
                <a:spcPts val="300"/>
              </a:spcAft>
              <a:buFont typeface="Calibri" pitchFamily="34" charset="0"/>
              <a:buChar char="-"/>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422935036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p:cNvSpPr>
            <a:spLocks noGrp="1"/>
          </p:cNvSpPr>
          <p:nvPr>
            <p:ph type="body" sz="quarter" idx="19" hasCustomPrompt="1"/>
          </p:nvPr>
        </p:nvSpPr>
        <p:spPr>
          <a:xfrm>
            <a:off x="1388091" y="5257800"/>
            <a:ext cx="7419976" cy="1270000"/>
          </a:xfrm>
          <a:prstGeom prst="rect">
            <a:avLst/>
          </a:prstGeom>
          <a:noFill/>
        </p:spPr>
        <p:txBody>
          <a:bodyPr anchor="t"/>
          <a:lstStyle>
            <a:lvl1pPr marL="0" indent="0">
              <a:lnSpc>
                <a:spcPct val="100000"/>
              </a:lnSpc>
              <a:spcBef>
                <a:spcPts val="200"/>
              </a:spcBef>
              <a:spcAft>
                <a:spcPts val="200"/>
              </a:spcAft>
              <a:buNone/>
              <a:defRPr sz="2400" b="0" i="0" baseline="0">
                <a:solidFill>
                  <a:schemeClr val="bg1">
                    <a:lumMod val="65000"/>
                  </a:schemeClr>
                </a:solidFill>
                <a:latin typeface="+mn-lt"/>
                <a:cs typeface="Helvetica"/>
              </a:defRPr>
            </a:lvl1pPr>
          </a:lstStyle>
          <a:p>
            <a:pPr lvl="0"/>
            <a:r>
              <a:rPr lang="en-US" dirty="0" smtClean="0"/>
              <a:t>Presenter | Date (24 Pt. Calibri)</a:t>
            </a:r>
          </a:p>
        </p:txBody>
      </p:sp>
      <p:sp>
        <p:nvSpPr>
          <p:cNvPr id="5" name="Text Placeholder 2"/>
          <p:cNvSpPr>
            <a:spLocks noGrp="1"/>
          </p:cNvSpPr>
          <p:nvPr>
            <p:ph type="body" sz="quarter" idx="20" hasCustomPrompt="1"/>
          </p:nvPr>
        </p:nvSpPr>
        <p:spPr>
          <a:xfrm>
            <a:off x="1374443" y="4332596"/>
            <a:ext cx="7410451" cy="584200"/>
          </a:xfrm>
          <a:prstGeom prst="rect">
            <a:avLst/>
          </a:prstGeom>
          <a:noFill/>
        </p:spPr>
        <p:txBody>
          <a:bodyPr anchor="b"/>
          <a:lstStyle>
            <a:lvl1pPr marL="0" indent="0">
              <a:lnSpc>
                <a:spcPts val="3200"/>
              </a:lnSpc>
              <a:spcBef>
                <a:spcPts val="0"/>
              </a:spcBef>
              <a:spcAft>
                <a:spcPts val="0"/>
              </a:spcAft>
              <a:buNone/>
              <a:defRPr sz="3200" b="1" i="0" baseline="0">
                <a:solidFill>
                  <a:schemeClr val="tx1"/>
                </a:solidFill>
                <a:latin typeface="+mj-lt"/>
                <a:cs typeface="Helvetica"/>
              </a:defRPr>
            </a:lvl1pPr>
          </a:lstStyle>
          <a:p>
            <a:pPr lvl="0"/>
            <a:r>
              <a:rPr lang="en-US" dirty="0" smtClean="0"/>
              <a:t>Title (32 Pt. Corbel Bold)</a:t>
            </a:r>
          </a:p>
        </p:txBody>
      </p:sp>
    </p:spTree>
    <p:extLst>
      <p:ext uri="{BB962C8B-B14F-4D97-AF65-F5344CB8AC3E}">
        <p14:creationId xmlns:p14="http://schemas.microsoft.com/office/powerpoint/2010/main" val="302972291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010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04800" y="1524000"/>
            <a:ext cx="8763000" cy="4953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0"/>
          <p:cNvSpPr>
            <a:spLocks noGrp="1" noChangeArrowheads="1"/>
          </p:cNvSpPr>
          <p:nvPr>
            <p:ph type="sldNum" sz="quarter" idx="10"/>
          </p:nvPr>
        </p:nvSpPr>
        <p:spPr>
          <a:xfrm>
            <a:off x="7696200" y="6505575"/>
            <a:ext cx="1371600" cy="304800"/>
          </a:xfrm>
          <a:prstGeom prst="rect">
            <a:avLst/>
          </a:prstGeom>
          <a:ln/>
        </p:spPr>
        <p:txBody>
          <a:bodyPr/>
          <a:lstStyle>
            <a:lvl1pPr>
              <a:defRPr/>
            </a:lvl1pPr>
          </a:lstStyle>
          <a:p>
            <a:pPr>
              <a:defRPr/>
            </a:pPr>
            <a:fld id="{C465F0FC-1387-4ABD-BBF8-2164B38AF0C6}" type="slidenum">
              <a:rPr lang="en-US"/>
              <a:pPr>
                <a:defRPr/>
              </a:pPr>
              <a:t>‹#›</a:t>
            </a:fld>
            <a:endParaRPr lang="en-US" dirty="0"/>
          </a:p>
        </p:txBody>
      </p:sp>
    </p:spTree>
    <p:extLst>
      <p:ext uri="{BB962C8B-B14F-4D97-AF65-F5344CB8AC3E}">
        <p14:creationId xmlns:p14="http://schemas.microsoft.com/office/powerpoint/2010/main" val="3969122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2"/>
          <p:cNvSpPr>
            <a:spLocks noGrp="1"/>
          </p:cNvSpPr>
          <p:nvPr>
            <p:ph type="body" sz="quarter" idx="19" hasCustomPrompt="1"/>
          </p:nvPr>
        </p:nvSpPr>
        <p:spPr>
          <a:xfrm>
            <a:off x="1388091" y="5257800"/>
            <a:ext cx="7419976" cy="1270000"/>
          </a:xfrm>
          <a:prstGeom prst="rect">
            <a:avLst/>
          </a:prstGeom>
          <a:noFill/>
        </p:spPr>
        <p:txBody>
          <a:bodyPr anchor="t"/>
          <a:lstStyle>
            <a:lvl1pPr marL="0" indent="0">
              <a:lnSpc>
                <a:spcPct val="100000"/>
              </a:lnSpc>
              <a:spcBef>
                <a:spcPts val="200"/>
              </a:spcBef>
              <a:spcAft>
                <a:spcPts val="200"/>
              </a:spcAft>
              <a:buNone/>
              <a:defRPr sz="2400" b="0" i="0" baseline="0">
                <a:solidFill>
                  <a:schemeClr val="bg1">
                    <a:lumMod val="65000"/>
                  </a:schemeClr>
                </a:solidFill>
                <a:latin typeface="+mn-lt"/>
                <a:cs typeface="Helvetica"/>
              </a:defRPr>
            </a:lvl1pPr>
          </a:lstStyle>
          <a:p>
            <a:pPr lvl="0"/>
            <a:r>
              <a:rPr lang="en-US" dirty="0" smtClean="0"/>
              <a:t>Presenter | Date (24 Pt. Calibri)</a:t>
            </a:r>
          </a:p>
        </p:txBody>
      </p:sp>
      <p:sp>
        <p:nvSpPr>
          <p:cNvPr id="4" name="Title 1"/>
          <p:cNvSpPr>
            <a:spLocks noGrp="1"/>
          </p:cNvSpPr>
          <p:nvPr>
            <p:ph type="title" hasCustomPrompt="1"/>
          </p:nvPr>
        </p:nvSpPr>
        <p:spPr>
          <a:xfrm>
            <a:off x="1388422" y="4335998"/>
            <a:ext cx="7315200" cy="585216"/>
          </a:xfrm>
          <a:prstGeom prst="rect">
            <a:avLst/>
          </a:prstGeom>
        </p:spPr>
        <p:txBody>
          <a:bodyPr anchor="ctr"/>
          <a:lstStyle>
            <a:lvl1pPr marL="0" marR="0" indent="0" algn="l" defTabSz="914400" rtl="0" eaLnBrk="1" fontAlgn="auto" latinLnBrk="0" hangingPunct="1">
              <a:lnSpc>
                <a:spcPct val="100000"/>
              </a:lnSpc>
              <a:spcBef>
                <a:spcPct val="0"/>
              </a:spcBef>
              <a:spcAft>
                <a:spcPts val="0"/>
              </a:spcAft>
              <a:buClrTx/>
              <a:buSzTx/>
              <a:buFontTx/>
              <a:buNone/>
              <a:tabLst/>
              <a:defRPr sz="3200" b="1"/>
            </a:lvl1pPr>
          </a:lstStyle>
          <a:p>
            <a:pPr lvl="0"/>
            <a:r>
              <a:rPr lang="en-US" dirty="0" smtClean="0"/>
              <a:t>Title (32 Pt. Corbel Bold)</a:t>
            </a:r>
            <a:endParaRPr lang="en-US" dirty="0"/>
          </a:p>
        </p:txBody>
      </p:sp>
    </p:spTree>
    <p:extLst>
      <p:ext uri="{BB962C8B-B14F-4D97-AF65-F5344CB8AC3E}">
        <p14:creationId xmlns:p14="http://schemas.microsoft.com/office/powerpoint/2010/main" val="51609675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cxnSp>
        <p:nvCxnSpPr>
          <p:cNvPr id="4" name="Straight Connector 3"/>
          <p:cNvCxnSpPr/>
          <p:nvPr userDrawn="1"/>
        </p:nvCxnSpPr>
        <p:spPr>
          <a:xfrm rot="10800000">
            <a:off x="1447800" y="5091643"/>
            <a:ext cx="7696200" cy="158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388422" y="4324123"/>
            <a:ext cx="7315200" cy="585216"/>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3200" b="1"/>
            </a:lvl1pPr>
          </a:lstStyle>
          <a:p>
            <a:pPr lvl="0"/>
            <a:r>
              <a:rPr lang="en-US" dirty="0" smtClean="0"/>
              <a:t>Divider Title (32 Pt. Corbel Bold)</a:t>
            </a:r>
            <a:endParaRPr lang="en-US" dirty="0"/>
          </a:p>
        </p:txBody>
      </p:sp>
    </p:spTree>
    <p:extLst>
      <p:ext uri="{BB962C8B-B14F-4D97-AF65-F5344CB8AC3E}">
        <p14:creationId xmlns:p14="http://schemas.microsoft.com/office/powerpoint/2010/main" val="23938890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45969" y="215263"/>
            <a:ext cx="7772400" cy="685800"/>
          </a:xfrm>
          <a:prstGeom prst="rect">
            <a:avLst/>
          </a:prstGeom>
        </p:spPr>
        <p:txBody>
          <a:bodyPr anchor="ctr"/>
          <a:lstStyle>
            <a:lvl1pPr algn="r">
              <a:defRPr sz="3600" b="1">
                <a:solidFill>
                  <a:schemeClr val="bg1"/>
                </a:solidFill>
              </a:defRPr>
            </a:lvl1pPr>
          </a:lstStyle>
          <a:p>
            <a:pPr lvl="0"/>
            <a:r>
              <a:rPr lang="en-US" dirty="0" smtClean="0"/>
              <a:t>Title (36 Pt. Corbel)</a:t>
            </a:r>
          </a:p>
        </p:txBody>
      </p:sp>
    </p:spTree>
    <p:extLst>
      <p:ext uri="{BB962C8B-B14F-4D97-AF65-F5344CB8AC3E}">
        <p14:creationId xmlns:p14="http://schemas.microsoft.com/office/powerpoint/2010/main" val="33893649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Small Header">
    <p:spTree>
      <p:nvGrpSpPr>
        <p:cNvPr id="1" name=""/>
        <p:cNvGrpSpPr/>
        <p:nvPr/>
      </p:nvGrpSpPr>
      <p:grpSpPr>
        <a:xfrm>
          <a:off x="0" y="0"/>
          <a:ext cx="0" cy="0"/>
          <a:chOff x="0" y="0"/>
          <a:chExt cx="0" cy="0"/>
        </a:xfrm>
      </p:grpSpPr>
      <p:sp>
        <p:nvSpPr>
          <p:cNvPr id="6" name="Picture Placeholder 3"/>
          <p:cNvSpPr>
            <a:spLocks noGrp="1"/>
          </p:cNvSpPr>
          <p:nvPr>
            <p:ph type="pic" sz="quarter" idx="12"/>
          </p:nvPr>
        </p:nvSpPr>
        <p:spPr>
          <a:xfrm>
            <a:off x="771903" y="1140043"/>
            <a:ext cx="7683336" cy="4560113"/>
          </a:xfrm>
          <a:prstGeom prst="rect">
            <a:avLst/>
          </a:prstGeom>
        </p:spPr>
        <p:txBody>
          <a:bodyPr anchor="ctr"/>
          <a:lstStyle>
            <a:lvl1pPr marL="0" indent="0" algn="ctr">
              <a:buNone/>
              <a:defRPr>
                <a:latin typeface="+mj-lt"/>
                <a:cs typeface="Helvetica"/>
              </a:defRPr>
            </a:lvl1pPr>
          </a:lstStyle>
          <a:p>
            <a:r>
              <a:rPr lang="en-US" dirty="0" smtClean="0"/>
              <a:t>Click icon to add picture</a:t>
            </a:r>
            <a:endParaRPr lang="en-US" dirty="0"/>
          </a:p>
        </p:txBody>
      </p:sp>
      <p:sp>
        <p:nvSpPr>
          <p:cNvPr id="3" name="Text Placeholder 2"/>
          <p:cNvSpPr>
            <a:spLocks noGrp="1"/>
          </p:cNvSpPr>
          <p:nvPr>
            <p:ph type="body" sz="quarter" idx="14" hasCustomPrompt="1"/>
          </p:nvPr>
        </p:nvSpPr>
        <p:spPr>
          <a:xfrm>
            <a:off x="721425" y="5736775"/>
            <a:ext cx="5791200" cy="381000"/>
          </a:xfrm>
          <a:prstGeom prst="rect">
            <a:avLst/>
          </a:prstGeom>
          <a:noFill/>
        </p:spPr>
        <p:txBody>
          <a:bodyPr anchor="ctr"/>
          <a:lstStyle>
            <a:lvl1pPr marL="0" indent="0">
              <a:lnSpc>
                <a:spcPct val="114000"/>
              </a:lnSpc>
              <a:spcBef>
                <a:spcPts val="200"/>
              </a:spcBef>
              <a:spcAft>
                <a:spcPts val="200"/>
              </a:spcAft>
              <a:buNone/>
              <a:defRPr sz="1800" b="0" i="1" baseline="0">
                <a:latin typeface="+mn-lt"/>
                <a:cs typeface="Helvetica"/>
              </a:defRPr>
            </a:lvl1pPr>
          </a:lstStyle>
          <a:p>
            <a:pPr lvl="0"/>
            <a:r>
              <a:rPr lang="en-US" dirty="0" smtClean="0"/>
              <a:t>Picture Caption (18 Pt. Calibri Italic)</a:t>
            </a:r>
          </a:p>
        </p:txBody>
      </p:sp>
      <p:sp>
        <p:nvSpPr>
          <p:cNvPr id="8" name="Text Placeholder 2"/>
          <p:cNvSpPr>
            <a:spLocks noGrp="1"/>
          </p:cNvSpPr>
          <p:nvPr>
            <p:ph type="body" sz="quarter" idx="15" hasCustomPrompt="1"/>
          </p:nvPr>
        </p:nvSpPr>
        <p:spPr>
          <a:xfrm>
            <a:off x="760030" y="334650"/>
            <a:ext cx="7695210" cy="685800"/>
          </a:xfrm>
          <a:prstGeom prst="rect">
            <a:avLst/>
          </a:prstGeom>
          <a:noFill/>
        </p:spPr>
        <p:txBody>
          <a:bodyPr anchor="ctr"/>
          <a:lstStyle>
            <a:lvl1pPr marL="0" indent="0" algn="ctr">
              <a:lnSpc>
                <a:spcPct val="100000"/>
              </a:lnSpc>
              <a:spcBef>
                <a:spcPts val="0"/>
              </a:spcBef>
              <a:spcAft>
                <a:spcPts val="0"/>
              </a:spcAft>
              <a:buNone/>
              <a:defRPr sz="3000" b="1" i="0" baseline="0">
                <a:solidFill>
                  <a:srgbClr val="FF0000"/>
                </a:solidFill>
                <a:latin typeface="+mj-lt"/>
                <a:cs typeface="Helvetica"/>
              </a:defRPr>
            </a:lvl1pPr>
          </a:lstStyle>
          <a:p>
            <a:pPr lvl="0"/>
            <a:r>
              <a:rPr lang="en-US" dirty="0" smtClean="0"/>
              <a:t>Title (30 Pt. Corbel)</a:t>
            </a:r>
          </a:p>
        </p:txBody>
      </p:sp>
    </p:spTree>
    <p:extLst>
      <p:ext uri="{BB962C8B-B14F-4D97-AF65-F5344CB8AC3E}">
        <p14:creationId xmlns:p14="http://schemas.microsoft.com/office/powerpoint/2010/main" val="41899158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mp; Copy">
    <p:spTree>
      <p:nvGrpSpPr>
        <p:cNvPr id="1" name=""/>
        <p:cNvGrpSpPr/>
        <p:nvPr/>
      </p:nvGrpSpPr>
      <p:grpSpPr>
        <a:xfrm>
          <a:off x="0" y="0"/>
          <a:ext cx="0" cy="0"/>
          <a:chOff x="0" y="0"/>
          <a:chExt cx="0" cy="0"/>
        </a:xfrm>
      </p:grpSpPr>
      <p:sp>
        <p:nvSpPr>
          <p:cNvPr id="8" name="Text Placeholder 2"/>
          <p:cNvSpPr>
            <a:spLocks noGrp="1"/>
          </p:cNvSpPr>
          <p:nvPr>
            <p:ph type="body" sz="quarter" idx="14" hasCustomPrompt="1"/>
          </p:nvPr>
        </p:nvSpPr>
        <p:spPr>
          <a:xfrm>
            <a:off x="4987847" y="1462651"/>
            <a:ext cx="3677227" cy="628650"/>
          </a:xfrm>
          <a:prstGeom prst="rect">
            <a:avLst/>
          </a:prstGeom>
          <a:noFill/>
        </p:spPr>
        <p:txBody>
          <a:bodyPr anchor="b"/>
          <a:lstStyle>
            <a:lvl1pPr marL="0" indent="0">
              <a:lnSpc>
                <a:spcPts val="2000"/>
              </a:lnSpc>
              <a:spcBef>
                <a:spcPts val="0"/>
              </a:spcBef>
              <a:spcAft>
                <a:spcPts val="0"/>
              </a:spcAft>
              <a:buNone/>
              <a:defRPr sz="2200" b="1" i="0" baseline="0">
                <a:solidFill>
                  <a:schemeClr val="tx1"/>
                </a:solidFill>
                <a:latin typeface="+mn-lt"/>
                <a:cs typeface="Helvetica"/>
              </a:defRPr>
            </a:lvl1pPr>
          </a:lstStyle>
          <a:p>
            <a:pPr lvl="0"/>
            <a:r>
              <a:rPr lang="en-US" dirty="0" smtClean="0"/>
              <a:t>Subhead (22 Pt. Calibri Bold)</a:t>
            </a:r>
          </a:p>
        </p:txBody>
      </p:sp>
      <p:sp>
        <p:nvSpPr>
          <p:cNvPr id="9" name="Text Placeholder 2"/>
          <p:cNvSpPr>
            <a:spLocks noGrp="1"/>
          </p:cNvSpPr>
          <p:nvPr>
            <p:ph type="body" sz="quarter" idx="16" hasCustomPrompt="1"/>
          </p:nvPr>
        </p:nvSpPr>
        <p:spPr>
          <a:xfrm>
            <a:off x="4987636" y="2100824"/>
            <a:ext cx="3686964" cy="3767713"/>
          </a:xfrm>
          <a:prstGeom prst="rect">
            <a:avLst/>
          </a:prstGeom>
          <a:noFill/>
        </p:spPr>
        <p:txBody>
          <a:bodyPr anchor="t"/>
          <a:lstStyle>
            <a:lvl1pPr marL="0" indent="0">
              <a:lnSpc>
                <a:spcPts val="1800"/>
              </a:lnSpc>
              <a:spcBef>
                <a:spcPts val="200"/>
              </a:spcBef>
              <a:spcAft>
                <a:spcPts val="200"/>
              </a:spcAft>
              <a:buNone/>
              <a:defRPr sz="2000" b="0" i="0" baseline="0">
                <a:solidFill>
                  <a:schemeClr val="tx1"/>
                </a:solidFill>
                <a:latin typeface="+mn-lt"/>
                <a:cs typeface="Helvetica"/>
              </a:defRPr>
            </a:lvl1pPr>
          </a:lstStyle>
          <a:p>
            <a:pPr lvl="0"/>
            <a:r>
              <a:rPr lang="en-US" dirty="0" smtClean="0"/>
              <a:t>Body Copy (20 Pt. Calibri)</a:t>
            </a:r>
          </a:p>
        </p:txBody>
      </p:sp>
      <p:sp>
        <p:nvSpPr>
          <p:cNvPr id="11"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
        <p:nvSpPr>
          <p:cNvPr id="14" name="Picture Placeholder 3"/>
          <p:cNvSpPr>
            <a:spLocks noGrp="1"/>
          </p:cNvSpPr>
          <p:nvPr>
            <p:ph type="pic" sz="quarter" idx="12"/>
          </p:nvPr>
        </p:nvSpPr>
        <p:spPr>
          <a:xfrm>
            <a:off x="1070515" y="1474525"/>
            <a:ext cx="3774618" cy="4380010"/>
          </a:xfrm>
          <a:prstGeom prst="rect">
            <a:avLst/>
          </a:prstGeom>
        </p:spPr>
        <p:txBody>
          <a:bodyPr anchor="ctr"/>
          <a:lstStyle>
            <a:lvl1pPr marL="0" indent="0" algn="ctr">
              <a:buNone/>
              <a:defRPr>
                <a:latin typeface="+mj-lt"/>
                <a:cs typeface="Helvetica"/>
              </a:defRPr>
            </a:lvl1pPr>
          </a:lstStyle>
          <a:p>
            <a:r>
              <a:rPr lang="en-US" dirty="0" smtClean="0"/>
              <a:t>Click icon to add picture</a:t>
            </a:r>
            <a:endParaRPr lang="en-US" dirty="0"/>
          </a:p>
        </p:txBody>
      </p:sp>
    </p:spTree>
    <p:extLst>
      <p:ext uri="{BB962C8B-B14F-4D97-AF65-F5344CB8AC3E}">
        <p14:creationId xmlns:p14="http://schemas.microsoft.com/office/powerpoint/2010/main" val="199211152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mall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29257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No Logo">
    <p:spTree>
      <p:nvGrpSpPr>
        <p:cNvPr id="1" name=""/>
        <p:cNvGrpSpPr/>
        <p:nvPr/>
      </p:nvGrpSpPr>
      <p:grpSpPr>
        <a:xfrm>
          <a:off x="0" y="0"/>
          <a:ext cx="0" cy="0"/>
          <a:chOff x="0" y="0"/>
          <a:chExt cx="0" cy="0"/>
        </a:xfrm>
      </p:grpSpPr>
      <p:cxnSp>
        <p:nvCxnSpPr>
          <p:cNvPr id="5" name="Straight Connector 4"/>
          <p:cNvCxnSpPr/>
          <p:nvPr userDrawn="1"/>
        </p:nvCxnSpPr>
        <p:spPr>
          <a:xfrm rot="10800000">
            <a:off x="1447800" y="5091643"/>
            <a:ext cx="7696200" cy="1588"/>
          </a:xfrm>
          <a:prstGeom prst="line">
            <a:avLst/>
          </a:prstGeom>
          <a:ln w="31750" cap="flat" cmpd="sng" algn="ctr">
            <a:solidFill>
              <a:srgbClr val="E1053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Text Placeholder 2"/>
          <p:cNvSpPr>
            <a:spLocks noGrp="1"/>
          </p:cNvSpPr>
          <p:nvPr>
            <p:ph type="body" sz="quarter" idx="20" hasCustomPrompt="1"/>
          </p:nvPr>
        </p:nvSpPr>
        <p:spPr>
          <a:xfrm>
            <a:off x="1374443" y="4305300"/>
            <a:ext cx="7410451" cy="584200"/>
          </a:xfrm>
          <a:prstGeom prst="rect">
            <a:avLst/>
          </a:prstGeom>
          <a:noFill/>
        </p:spPr>
        <p:txBody>
          <a:bodyPr anchor="b"/>
          <a:lstStyle>
            <a:lvl1pPr marL="0" indent="0">
              <a:lnSpc>
                <a:spcPts val="3200"/>
              </a:lnSpc>
              <a:spcBef>
                <a:spcPts val="0"/>
              </a:spcBef>
              <a:spcAft>
                <a:spcPts val="0"/>
              </a:spcAft>
              <a:buNone/>
              <a:defRPr sz="3200" b="1" i="0" baseline="0">
                <a:solidFill>
                  <a:schemeClr val="tx1"/>
                </a:solidFill>
                <a:latin typeface="+mj-lt"/>
                <a:cs typeface="Helvetica"/>
              </a:defRPr>
            </a:lvl1pPr>
          </a:lstStyle>
          <a:p>
            <a:pPr lvl="0"/>
            <a:r>
              <a:rPr lang="en-US" dirty="0" smtClean="0"/>
              <a:t>Divider Title (32 Pt. Corbel Bold)</a:t>
            </a:r>
          </a:p>
        </p:txBody>
      </p:sp>
    </p:spTree>
    <p:extLst>
      <p:ext uri="{BB962C8B-B14F-4D97-AF65-F5344CB8AC3E}">
        <p14:creationId xmlns:p14="http://schemas.microsoft.com/office/powerpoint/2010/main" val="426758520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List No Logo">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a:xfrm>
            <a:off x="1064825" y="1450774"/>
            <a:ext cx="7620000" cy="4415635"/>
          </a:xfrm>
          <a:prstGeom prst="rect">
            <a:avLst/>
          </a:prstGeom>
        </p:spPr>
        <p:txBody>
          <a:bodyPr/>
          <a:lstStyle>
            <a:lvl1pPr marL="228600" indent="-228600" algn="l" defTabSz="914400" rtl="0" eaLnBrk="1" latinLnBrk="0" hangingPunct="1">
              <a:lnSpc>
                <a:spcPts val="2200"/>
              </a:lnSpc>
              <a:spcBef>
                <a:spcPts val="1200"/>
              </a:spcBef>
              <a:spcAft>
                <a:spcPts val="600"/>
              </a:spcAft>
              <a:buClr>
                <a:srgbClr val="E10535"/>
              </a:buClr>
              <a:buFont typeface="Wingdings" charset="2"/>
              <a:buChar char="§"/>
              <a:defRPr lang="en-US" sz="2200" b="1" i="0" kern="1200" dirty="0" smtClean="0">
                <a:solidFill>
                  <a:schemeClr val="tx1"/>
                </a:solidFill>
                <a:latin typeface="+mn-lt"/>
                <a:ea typeface="+mn-ea"/>
                <a:cs typeface="Helvetica"/>
              </a:defRPr>
            </a:lvl1pPr>
            <a:lvl2pPr marL="571500" indent="-285750">
              <a:lnSpc>
                <a:spcPts val="2100"/>
              </a:lnSpc>
              <a:spcBef>
                <a:spcPts val="300"/>
              </a:spcBef>
              <a:spcAft>
                <a:spcPts val="300"/>
              </a:spcAft>
              <a:buFont typeface="Lucida Grande"/>
              <a:buChar char="–"/>
              <a:defRPr sz="2000" b="0" i="0">
                <a:latin typeface="+mn-lt"/>
                <a:cs typeface="Helvetica"/>
              </a:defRPr>
            </a:lvl2pPr>
            <a:lvl3pPr marL="800100" indent="-171450">
              <a:lnSpc>
                <a:spcPct val="100000"/>
              </a:lnSpc>
              <a:spcBef>
                <a:spcPts val="200"/>
              </a:spcBef>
              <a:spcAft>
                <a:spcPts val="200"/>
              </a:spcAft>
              <a:buFont typeface="Calibri" pitchFamily="34" charset="0"/>
              <a:buChar char="-"/>
              <a:defRPr lang="en-US" sz="1800" b="0" i="1" kern="1200" dirty="0" smtClean="0">
                <a:solidFill>
                  <a:schemeClr val="tx1"/>
                </a:solidFill>
                <a:latin typeface="+mn-lt"/>
                <a:ea typeface="+mn-ea"/>
                <a:cs typeface="Helvetica"/>
              </a:defRPr>
            </a:lvl3pPr>
            <a:lvl4pPr marL="1714500" indent="-342900">
              <a:buFont typeface="Arial" pitchFamily="34" charset="0"/>
              <a:buChar char="•"/>
              <a:defRPr sz="2400"/>
            </a:lvl4pPr>
            <a:lvl5pPr marL="1828800" indent="0">
              <a:buFont typeface="Arial" pitchFamily="34" charset="0"/>
              <a:buNone/>
              <a:defRPr sz="2400"/>
            </a:lvl5pPr>
          </a:lstStyle>
          <a:p>
            <a:r>
              <a:rPr lang="en-US" dirty="0" smtClean="0"/>
              <a:t>First level bullet (22 Pt. Calibri Bold)</a:t>
            </a:r>
          </a:p>
          <a:p>
            <a:pPr lvl="1"/>
            <a:r>
              <a:rPr lang="en-US" dirty="0" smtClean="0"/>
              <a:t>Second level bullet (20 Pt. Calibri)</a:t>
            </a:r>
          </a:p>
          <a:p>
            <a:pPr marL="800100" lvl="2" indent="-171450" algn="l" defTabSz="914400" rtl="0" eaLnBrk="1" latinLnBrk="0" hangingPunct="1">
              <a:lnSpc>
                <a:spcPts val="1900"/>
              </a:lnSpc>
              <a:spcBef>
                <a:spcPts val="300"/>
              </a:spcBef>
              <a:spcAft>
                <a:spcPts val="300"/>
              </a:spcAft>
              <a:buFont typeface="Calibri" pitchFamily="34" charset="0"/>
              <a:buChar char="-"/>
            </a:pPr>
            <a:r>
              <a:rPr lang="en-US" dirty="0" smtClean="0"/>
              <a:t>Third level bullet (18 Pt. Calibri Italic)</a:t>
            </a:r>
          </a:p>
          <a:p>
            <a:pPr lvl="2"/>
            <a:endParaRPr lang="en-US" dirty="0"/>
          </a:p>
        </p:txBody>
      </p:sp>
      <p:sp>
        <p:nvSpPr>
          <p:cNvPr id="7"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Tree>
    <p:extLst>
      <p:ext uri="{BB962C8B-B14F-4D97-AF65-F5344CB8AC3E}">
        <p14:creationId xmlns:p14="http://schemas.microsoft.com/office/powerpoint/2010/main" val="329008158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 List No Logo">
    <p:spTree>
      <p:nvGrpSpPr>
        <p:cNvPr id="1" name=""/>
        <p:cNvGrpSpPr/>
        <p:nvPr/>
      </p:nvGrpSpPr>
      <p:grpSpPr>
        <a:xfrm>
          <a:off x="0" y="0"/>
          <a:ext cx="0" cy="0"/>
          <a:chOff x="0" y="0"/>
          <a:chExt cx="0" cy="0"/>
        </a:xfrm>
      </p:grpSpPr>
      <p:sp>
        <p:nvSpPr>
          <p:cNvPr id="9" name="Text Placeholder 3"/>
          <p:cNvSpPr>
            <a:spLocks noGrp="1"/>
          </p:cNvSpPr>
          <p:nvPr>
            <p:ph type="body" sz="quarter" idx="12" hasCustomPrompt="1"/>
          </p:nvPr>
        </p:nvSpPr>
        <p:spPr>
          <a:xfrm>
            <a:off x="1064825" y="1450775"/>
            <a:ext cx="3670300" cy="4403760"/>
          </a:xfrm>
          <a:prstGeom prst="rect">
            <a:avLst/>
          </a:prstGeom>
        </p:spPr>
        <p:txBody>
          <a:bodyPr/>
          <a:lstStyle>
            <a:lvl1pPr marL="228600" indent="-228600" algn="l" defTabSz="914400" rtl="0" eaLnBrk="1" latinLnBrk="0" hangingPunct="1">
              <a:lnSpc>
                <a:spcPts val="2200"/>
              </a:lnSpc>
              <a:spcBef>
                <a:spcPts val="1200"/>
              </a:spcBef>
              <a:spcAft>
                <a:spcPts val="600"/>
              </a:spcAft>
              <a:buClr>
                <a:srgbClr val="E10535"/>
              </a:buClr>
              <a:buFont typeface="Wingdings" charset="2"/>
              <a:buChar char="§"/>
              <a:defRPr lang="en-US" sz="2200" b="1" i="0" kern="1200" dirty="0" smtClean="0">
                <a:solidFill>
                  <a:schemeClr val="tx1"/>
                </a:solidFill>
                <a:latin typeface="+mn-lt"/>
                <a:ea typeface="+mn-ea"/>
                <a:cs typeface="Helvetica"/>
              </a:defRPr>
            </a:lvl1pPr>
            <a:lvl2pPr marL="628650" indent="-342900">
              <a:lnSpc>
                <a:spcPct val="100000"/>
              </a:lnSpc>
              <a:spcBef>
                <a:spcPts val="200"/>
              </a:spcBef>
              <a:spcAft>
                <a:spcPts val="200"/>
              </a:spcAft>
              <a:buFont typeface="Lucida Grande"/>
              <a:buChar char="–"/>
              <a:defRPr lang="en-US" sz="2000" b="0" i="0" kern="1200" dirty="0" smtClean="0">
                <a:solidFill>
                  <a:schemeClr val="tx1"/>
                </a:solidFill>
                <a:latin typeface="+mn-lt"/>
                <a:ea typeface="+mn-ea"/>
                <a:cs typeface="Helvetica"/>
              </a:defRPr>
            </a:lvl2pPr>
            <a:lvl3pPr marL="914400" indent="-285750">
              <a:lnSpc>
                <a:spcPct val="100000"/>
              </a:lnSpc>
              <a:spcBef>
                <a:spcPts val="200"/>
              </a:spcBef>
              <a:spcAft>
                <a:spcPts val="200"/>
              </a:spcAft>
              <a:buFont typeface="Calibri" pitchFamily="34" charset="0"/>
              <a:buChar char="-"/>
              <a:defRPr lang="en-US" sz="1800" b="0" i="1" kern="1200" dirty="0" smtClean="0">
                <a:solidFill>
                  <a:schemeClr val="tx1"/>
                </a:solidFill>
                <a:latin typeface="+mn-lt"/>
                <a:ea typeface="+mn-ea"/>
                <a:cs typeface="Helvetica"/>
              </a:defRPr>
            </a:lvl3pPr>
            <a:lvl4pPr marL="1714500" indent="-342900">
              <a:buFont typeface="Arial" pitchFamily="34" charset="0"/>
              <a:buChar char="•"/>
              <a:defRPr sz="2400"/>
            </a:lvl4pPr>
            <a:lvl5pPr marL="1828800" indent="0">
              <a:buFont typeface="Arial" pitchFamily="34" charset="0"/>
              <a:buNone/>
              <a:defRPr sz="2400"/>
            </a:lvl5pPr>
          </a:lstStyle>
          <a:p>
            <a:r>
              <a:rPr lang="en-US" dirty="0" smtClean="0"/>
              <a:t>First level bullet </a:t>
            </a:r>
            <a:br>
              <a:rPr lang="en-US" dirty="0" smtClean="0"/>
            </a:br>
            <a:r>
              <a:rPr lang="en-US" dirty="0" smtClean="0"/>
              <a:t>(22 Pt. Calibri Bold)</a:t>
            </a:r>
          </a:p>
          <a:p>
            <a:pPr marL="571500" lvl="1" indent="-285750" algn="l" defTabSz="914400" rtl="0" eaLnBrk="1" latinLnBrk="0" hangingPunct="1">
              <a:lnSpc>
                <a:spcPts val="2100"/>
              </a:lnSpc>
              <a:spcBef>
                <a:spcPts val="300"/>
              </a:spcBef>
              <a:spcAft>
                <a:spcPts val="300"/>
              </a:spcAft>
              <a:buFont typeface="Lucida Grande"/>
              <a:buChar char="–"/>
            </a:pPr>
            <a:r>
              <a:rPr lang="en-US" dirty="0" smtClean="0"/>
              <a:t>Second level bullet </a:t>
            </a:r>
            <a:br>
              <a:rPr lang="en-US" dirty="0" smtClean="0"/>
            </a:br>
            <a:r>
              <a:rPr lang="en-US" dirty="0" smtClean="0"/>
              <a:t>(20 Pt. Calibri)</a:t>
            </a:r>
          </a:p>
          <a:p>
            <a:pPr marL="800100" lvl="2" indent="-171450" algn="l" defTabSz="914400" rtl="0" eaLnBrk="1" latinLnBrk="0" hangingPunct="1">
              <a:lnSpc>
                <a:spcPts val="1900"/>
              </a:lnSpc>
              <a:spcBef>
                <a:spcPts val="300"/>
              </a:spcBef>
              <a:spcAft>
                <a:spcPts val="300"/>
              </a:spcAft>
              <a:buFont typeface="Calibri" pitchFamily="34" charset="0"/>
              <a:buChar char="-"/>
            </a:pPr>
            <a:r>
              <a:rPr lang="en-US" dirty="0" smtClean="0"/>
              <a:t>Third level bullet </a:t>
            </a:r>
            <a:br>
              <a:rPr lang="en-US" dirty="0" smtClean="0"/>
            </a:br>
            <a:r>
              <a:rPr lang="en-US" dirty="0" smtClean="0"/>
              <a:t>(18 Pt. Calibri Italic)</a:t>
            </a:r>
          </a:p>
          <a:p>
            <a:pPr lvl="2"/>
            <a:endParaRPr lang="en-US" dirty="0"/>
          </a:p>
        </p:txBody>
      </p:sp>
      <p:sp>
        <p:nvSpPr>
          <p:cNvPr id="10" name="Text Placeholder 3"/>
          <p:cNvSpPr>
            <a:spLocks noGrp="1"/>
          </p:cNvSpPr>
          <p:nvPr>
            <p:ph type="body" sz="quarter" idx="17" hasCustomPrompt="1"/>
          </p:nvPr>
        </p:nvSpPr>
        <p:spPr>
          <a:xfrm>
            <a:off x="5027225" y="1450774"/>
            <a:ext cx="3670300" cy="4400289"/>
          </a:xfrm>
          <a:prstGeom prst="rect">
            <a:avLst/>
          </a:prstGeom>
        </p:spPr>
        <p:txBody>
          <a:bodyPr/>
          <a:lstStyle>
            <a:lvl1pPr marL="228600" indent="-228600">
              <a:lnSpc>
                <a:spcPts val="2200"/>
              </a:lnSpc>
              <a:spcBef>
                <a:spcPts val="1200"/>
              </a:spcBef>
              <a:spcAft>
                <a:spcPts val="600"/>
              </a:spcAft>
              <a:buClr>
                <a:srgbClr val="E10535"/>
              </a:buClr>
              <a:buFont typeface="Wingdings" charset="2"/>
              <a:buChar char="§"/>
              <a:defRPr sz="2200" b="1" i="0">
                <a:latin typeface="+mn-lt"/>
                <a:cs typeface="Helvetica"/>
              </a:defRPr>
            </a:lvl1pPr>
            <a:lvl2pPr marL="628650" indent="-342900">
              <a:lnSpc>
                <a:spcPct val="100000"/>
              </a:lnSpc>
              <a:spcBef>
                <a:spcPts val="200"/>
              </a:spcBef>
              <a:spcAft>
                <a:spcPts val="200"/>
              </a:spcAft>
              <a:buFont typeface="Lucida Grande"/>
              <a:buChar char="–"/>
              <a:defRPr lang="en-US" sz="2000" b="0" i="0" kern="1200" dirty="0" smtClean="0">
                <a:solidFill>
                  <a:schemeClr val="tx1"/>
                </a:solidFill>
                <a:latin typeface="+mn-lt"/>
                <a:ea typeface="+mn-ea"/>
                <a:cs typeface="Helvetica"/>
              </a:defRPr>
            </a:lvl2pPr>
            <a:lvl3pPr marL="914400" indent="-285750">
              <a:lnSpc>
                <a:spcPct val="100000"/>
              </a:lnSpc>
              <a:spcBef>
                <a:spcPts val="200"/>
              </a:spcBef>
              <a:spcAft>
                <a:spcPts val="200"/>
              </a:spcAft>
              <a:buFont typeface="Calibri" pitchFamily="34" charset="0"/>
              <a:buChar char="-"/>
              <a:defRPr lang="en-US" sz="1800" b="0" i="1" kern="1200" dirty="0" smtClean="0">
                <a:solidFill>
                  <a:schemeClr val="tx1"/>
                </a:solidFill>
                <a:latin typeface="+mn-lt"/>
                <a:ea typeface="+mn-ea"/>
                <a:cs typeface="Helvetica"/>
              </a:defRPr>
            </a:lvl3pPr>
            <a:lvl4pPr marL="1714500" indent="-342900">
              <a:buFont typeface="Arial" pitchFamily="34" charset="0"/>
              <a:buChar char="•"/>
              <a:defRPr sz="2400"/>
            </a:lvl4pPr>
            <a:lvl5pPr marL="1828800" indent="0">
              <a:buFont typeface="Arial" pitchFamily="34" charset="0"/>
              <a:buNone/>
              <a:defRPr sz="2400"/>
            </a:lvl5pPr>
          </a:lstStyle>
          <a:p>
            <a:r>
              <a:rPr lang="en-US" dirty="0" smtClean="0"/>
              <a:t>First level bullet </a:t>
            </a:r>
            <a:br>
              <a:rPr lang="en-US" dirty="0" smtClean="0"/>
            </a:br>
            <a:r>
              <a:rPr lang="en-US" dirty="0" smtClean="0"/>
              <a:t>(22 Pt. Calibri Bold)</a:t>
            </a:r>
          </a:p>
          <a:p>
            <a:pPr marL="571500" lvl="1" indent="-285750" algn="l" defTabSz="914400" rtl="0" eaLnBrk="1" latinLnBrk="0" hangingPunct="1">
              <a:lnSpc>
                <a:spcPts val="2100"/>
              </a:lnSpc>
              <a:spcBef>
                <a:spcPts val="300"/>
              </a:spcBef>
              <a:spcAft>
                <a:spcPts val="300"/>
              </a:spcAft>
              <a:buFont typeface="Lucida Grande"/>
              <a:buChar char="–"/>
            </a:pPr>
            <a:r>
              <a:rPr lang="en-US" dirty="0" smtClean="0"/>
              <a:t>Second level bullet </a:t>
            </a:r>
            <a:br>
              <a:rPr lang="en-US" dirty="0" smtClean="0"/>
            </a:br>
            <a:r>
              <a:rPr lang="en-US" dirty="0" smtClean="0"/>
              <a:t>(20 Pt. Calibri)</a:t>
            </a:r>
          </a:p>
          <a:p>
            <a:pPr marL="800100" lvl="2" indent="-171450" algn="l" defTabSz="914400" rtl="0" eaLnBrk="1" latinLnBrk="0" hangingPunct="1">
              <a:lnSpc>
                <a:spcPts val="1900"/>
              </a:lnSpc>
              <a:spcBef>
                <a:spcPts val="300"/>
              </a:spcBef>
              <a:spcAft>
                <a:spcPts val="300"/>
              </a:spcAft>
              <a:buFont typeface="Calibri" pitchFamily="34" charset="0"/>
              <a:buChar char="-"/>
            </a:pPr>
            <a:r>
              <a:rPr lang="en-US" dirty="0" smtClean="0"/>
              <a:t>Third level bullet </a:t>
            </a:r>
            <a:br>
              <a:rPr lang="en-US" dirty="0" smtClean="0"/>
            </a:br>
            <a:r>
              <a:rPr lang="en-US" dirty="0" smtClean="0"/>
              <a:t>(18 Pt. Calibri Italic)</a:t>
            </a:r>
          </a:p>
          <a:p>
            <a:pPr lvl="2"/>
            <a:endParaRPr lang="en-US" dirty="0"/>
          </a:p>
        </p:txBody>
      </p:sp>
      <p:sp>
        <p:nvSpPr>
          <p:cNvPr id="11"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Tree>
    <p:extLst>
      <p:ext uri="{BB962C8B-B14F-4D97-AF65-F5344CB8AC3E}">
        <p14:creationId xmlns:p14="http://schemas.microsoft.com/office/powerpoint/2010/main" val="88289607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amp; Copy No Logo">
    <p:spTree>
      <p:nvGrpSpPr>
        <p:cNvPr id="1" name=""/>
        <p:cNvGrpSpPr/>
        <p:nvPr/>
      </p:nvGrpSpPr>
      <p:grpSpPr>
        <a:xfrm>
          <a:off x="0" y="0"/>
          <a:ext cx="0" cy="0"/>
          <a:chOff x="0" y="0"/>
          <a:chExt cx="0" cy="0"/>
        </a:xfrm>
      </p:grpSpPr>
      <p:sp>
        <p:nvSpPr>
          <p:cNvPr id="8" name="Text Placeholder 2"/>
          <p:cNvSpPr>
            <a:spLocks noGrp="1"/>
          </p:cNvSpPr>
          <p:nvPr>
            <p:ph type="body" sz="quarter" idx="14" hasCustomPrompt="1"/>
          </p:nvPr>
        </p:nvSpPr>
        <p:spPr>
          <a:xfrm>
            <a:off x="4987847" y="1462651"/>
            <a:ext cx="3677227" cy="628650"/>
          </a:xfrm>
          <a:prstGeom prst="rect">
            <a:avLst/>
          </a:prstGeom>
          <a:noFill/>
        </p:spPr>
        <p:txBody>
          <a:bodyPr anchor="b"/>
          <a:lstStyle>
            <a:lvl1pPr marL="0" indent="0">
              <a:lnSpc>
                <a:spcPts val="2000"/>
              </a:lnSpc>
              <a:spcBef>
                <a:spcPts val="0"/>
              </a:spcBef>
              <a:spcAft>
                <a:spcPts val="0"/>
              </a:spcAft>
              <a:buNone/>
              <a:defRPr sz="2200" b="1" i="0" baseline="0">
                <a:solidFill>
                  <a:schemeClr val="tx1"/>
                </a:solidFill>
                <a:latin typeface="+mn-lt"/>
                <a:cs typeface="Helvetica"/>
              </a:defRPr>
            </a:lvl1pPr>
          </a:lstStyle>
          <a:p>
            <a:pPr lvl="0"/>
            <a:r>
              <a:rPr lang="en-US" dirty="0" smtClean="0"/>
              <a:t>Subhead (22 Pt. Calibri Bold)</a:t>
            </a:r>
          </a:p>
        </p:txBody>
      </p:sp>
      <p:sp>
        <p:nvSpPr>
          <p:cNvPr id="9" name="Text Placeholder 2"/>
          <p:cNvSpPr>
            <a:spLocks noGrp="1"/>
          </p:cNvSpPr>
          <p:nvPr>
            <p:ph type="body" sz="quarter" idx="16" hasCustomPrompt="1"/>
          </p:nvPr>
        </p:nvSpPr>
        <p:spPr>
          <a:xfrm>
            <a:off x="4987636" y="2100824"/>
            <a:ext cx="3686964" cy="3729959"/>
          </a:xfrm>
          <a:prstGeom prst="rect">
            <a:avLst/>
          </a:prstGeom>
          <a:noFill/>
        </p:spPr>
        <p:txBody>
          <a:bodyPr anchor="t"/>
          <a:lstStyle>
            <a:lvl1pPr marL="0" indent="0">
              <a:lnSpc>
                <a:spcPts val="1800"/>
              </a:lnSpc>
              <a:spcBef>
                <a:spcPts val="200"/>
              </a:spcBef>
              <a:spcAft>
                <a:spcPts val="200"/>
              </a:spcAft>
              <a:buNone/>
              <a:defRPr sz="2000" b="0" i="0" baseline="0">
                <a:solidFill>
                  <a:schemeClr val="tx1"/>
                </a:solidFill>
                <a:latin typeface="+mn-lt"/>
                <a:cs typeface="Helvetica"/>
              </a:defRPr>
            </a:lvl1pPr>
          </a:lstStyle>
          <a:p>
            <a:pPr lvl="0"/>
            <a:r>
              <a:rPr lang="en-US" dirty="0" smtClean="0"/>
              <a:t>Body Copy (20 Pt. Calibri)</a:t>
            </a:r>
          </a:p>
        </p:txBody>
      </p:sp>
      <p:sp>
        <p:nvSpPr>
          <p:cNvPr id="11"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
        <p:nvSpPr>
          <p:cNvPr id="14" name="Picture Placeholder 3"/>
          <p:cNvSpPr>
            <a:spLocks noGrp="1"/>
          </p:cNvSpPr>
          <p:nvPr>
            <p:ph type="pic" sz="quarter" idx="12"/>
          </p:nvPr>
        </p:nvSpPr>
        <p:spPr>
          <a:xfrm>
            <a:off x="1070515" y="1474525"/>
            <a:ext cx="3774618" cy="4380010"/>
          </a:xfrm>
          <a:prstGeom prst="rect">
            <a:avLst/>
          </a:prstGeom>
        </p:spPr>
        <p:txBody>
          <a:bodyPr anchor="ctr"/>
          <a:lstStyle>
            <a:lvl1pPr marL="0" indent="0" algn="ctr">
              <a:buNone/>
              <a:defRPr>
                <a:latin typeface="+mj-lt"/>
                <a:cs typeface="Helvetica"/>
              </a:defRPr>
            </a:lvl1pPr>
          </a:lstStyle>
          <a:p>
            <a:r>
              <a:rPr lang="en-US" dirty="0" smtClean="0"/>
              <a:t>Click icon to add picture</a:t>
            </a:r>
            <a:endParaRPr lang="en-US" dirty="0"/>
          </a:p>
        </p:txBody>
      </p:sp>
    </p:spTree>
    <p:extLst>
      <p:ext uri="{BB962C8B-B14F-4D97-AF65-F5344CB8AC3E}">
        <p14:creationId xmlns:p14="http://schemas.microsoft.com/office/powerpoint/2010/main" val="413948978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amp; Bullet List No Logo">
    <p:spTree>
      <p:nvGrpSpPr>
        <p:cNvPr id="1" name=""/>
        <p:cNvGrpSpPr/>
        <p:nvPr/>
      </p:nvGrpSpPr>
      <p:grpSpPr>
        <a:xfrm>
          <a:off x="0" y="0"/>
          <a:ext cx="0" cy="0"/>
          <a:chOff x="0" y="0"/>
          <a:chExt cx="0" cy="0"/>
        </a:xfrm>
      </p:grpSpPr>
      <p:sp>
        <p:nvSpPr>
          <p:cNvPr id="12"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
        <p:nvSpPr>
          <p:cNvPr id="8" name="Text Placeholder 3"/>
          <p:cNvSpPr>
            <a:spLocks noGrp="1"/>
          </p:cNvSpPr>
          <p:nvPr>
            <p:ph type="body" sz="quarter" idx="17" hasCustomPrompt="1"/>
          </p:nvPr>
        </p:nvSpPr>
        <p:spPr>
          <a:xfrm>
            <a:off x="5027225" y="1450774"/>
            <a:ext cx="3670300" cy="4400289"/>
          </a:xfrm>
          <a:prstGeom prst="rect">
            <a:avLst/>
          </a:prstGeom>
        </p:spPr>
        <p:txBody>
          <a:bodyPr/>
          <a:lstStyle>
            <a:lvl1pPr marL="228600" indent="-228600" algn="l" defTabSz="914400" rtl="0" eaLnBrk="1" latinLnBrk="0" hangingPunct="1">
              <a:lnSpc>
                <a:spcPts val="2200"/>
              </a:lnSpc>
              <a:spcBef>
                <a:spcPts val="1200"/>
              </a:spcBef>
              <a:spcAft>
                <a:spcPts val="600"/>
              </a:spcAft>
              <a:buClr>
                <a:srgbClr val="E10535"/>
              </a:buClr>
              <a:buFont typeface="Wingdings" charset="2"/>
              <a:buChar char="§"/>
              <a:defRPr lang="en-US" sz="2200" b="1" i="0" kern="1200" dirty="0" smtClean="0">
                <a:solidFill>
                  <a:schemeClr val="tx1"/>
                </a:solidFill>
                <a:latin typeface="+mn-lt"/>
                <a:ea typeface="+mn-ea"/>
                <a:cs typeface="Helvetica"/>
              </a:defRPr>
            </a:lvl1pPr>
            <a:lvl2pPr marL="571500" indent="-285750" algn="l" defTabSz="914400" rtl="0" eaLnBrk="1" latinLnBrk="0" hangingPunct="1">
              <a:lnSpc>
                <a:spcPts val="2100"/>
              </a:lnSpc>
              <a:spcBef>
                <a:spcPts val="300"/>
              </a:spcBef>
              <a:spcAft>
                <a:spcPts val="300"/>
              </a:spcAft>
              <a:buFont typeface="Lucida Grande"/>
              <a:buChar char="–"/>
              <a:defRPr lang="en-US" sz="2000" b="0" i="0" kern="1200" dirty="0" smtClean="0">
                <a:solidFill>
                  <a:schemeClr val="tx1"/>
                </a:solidFill>
                <a:latin typeface="+mn-lt"/>
                <a:ea typeface="+mn-ea"/>
                <a:cs typeface="Helvetica"/>
              </a:defRPr>
            </a:lvl2pPr>
            <a:lvl3pPr marL="628650" indent="0" algn="l" defTabSz="914400" rtl="0" eaLnBrk="1" latinLnBrk="0" hangingPunct="1">
              <a:lnSpc>
                <a:spcPts val="1900"/>
              </a:lnSpc>
              <a:spcBef>
                <a:spcPts val="300"/>
              </a:spcBef>
              <a:spcAft>
                <a:spcPts val="300"/>
              </a:spcAft>
              <a:buFont typeface="Calibri" pitchFamily="34" charset="0"/>
              <a:buNone/>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r>
              <a:rPr lang="en-US" dirty="0" smtClean="0"/>
              <a:t>First level bullet </a:t>
            </a:r>
            <a:br>
              <a:rPr lang="en-US" dirty="0" smtClean="0"/>
            </a:br>
            <a:r>
              <a:rPr lang="en-US" dirty="0" smtClean="0"/>
              <a:t>(22 Pt. Calibri Bold)</a:t>
            </a:r>
          </a:p>
          <a:p>
            <a:pPr marL="571500" lvl="1" indent="-285750" algn="l" defTabSz="914400" rtl="0" eaLnBrk="1" latinLnBrk="0" hangingPunct="1">
              <a:lnSpc>
                <a:spcPts val="2100"/>
              </a:lnSpc>
              <a:spcBef>
                <a:spcPts val="300"/>
              </a:spcBef>
              <a:spcAft>
                <a:spcPts val="300"/>
              </a:spcAft>
              <a:buFont typeface="Lucida Grande"/>
              <a:buChar char="–"/>
            </a:pPr>
            <a:r>
              <a:rPr lang="en-US" dirty="0" smtClean="0"/>
              <a:t>Second level bullet </a:t>
            </a:r>
            <a:br>
              <a:rPr lang="en-US" dirty="0" smtClean="0"/>
            </a:br>
            <a:r>
              <a:rPr lang="en-US" dirty="0" smtClean="0"/>
              <a:t>(20 Pt. Calibri)</a:t>
            </a:r>
          </a:p>
          <a:p>
            <a:pPr marL="800100" lvl="2" indent="-171450" algn="l" defTabSz="914400" rtl="0" eaLnBrk="1" latinLnBrk="0" hangingPunct="1">
              <a:lnSpc>
                <a:spcPts val="1900"/>
              </a:lnSpc>
              <a:spcBef>
                <a:spcPts val="300"/>
              </a:spcBef>
              <a:spcAft>
                <a:spcPts val="300"/>
              </a:spcAft>
              <a:buFont typeface="Calibri" pitchFamily="34" charset="0"/>
              <a:buChar char="-"/>
            </a:pPr>
            <a:r>
              <a:rPr lang="en-US" dirty="0" smtClean="0"/>
              <a:t>Third level bullet </a:t>
            </a:r>
            <a:br>
              <a:rPr lang="en-US" dirty="0" smtClean="0"/>
            </a:br>
            <a:r>
              <a:rPr lang="en-US" dirty="0" smtClean="0"/>
              <a:t>(18 Pt. Calibri Italic)</a:t>
            </a:r>
          </a:p>
          <a:p>
            <a:pPr lvl="2"/>
            <a:endParaRPr lang="en-US" dirty="0"/>
          </a:p>
        </p:txBody>
      </p:sp>
      <p:sp>
        <p:nvSpPr>
          <p:cNvPr id="9" name="Picture Placeholder 3"/>
          <p:cNvSpPr>
            <a:spLocks noGrp="1"/>
          </p:cNvSpPr>
          <p:nvPr>
            <p:ph type="pic" sz="quarter" idx="12"/>
          </p:nvPr>
        </p:nvSpPr>
        <p:spPr>
          <a:xfrm>
            <a:off x="1070515" y="1474525"/>
            <a:ext cx="3774618" cy="4380010"/>
          </a:xfrm>
          <a:prstGeom prst="rect">
            <a:avLst/>
          </a:prstGeom>
        </p:spPr>
        <p:txBody>
          <a:bodyPr anchor="ctr"/>
          <a:lstStyle>
            <a:lvl1pPr marL="0" indent="0" algn="ctr">
              <a:buNone/>
              <a:defRPr>
                <a:latin typeface="+mj-lt"/>
                <a:cs typeface="Helvetica"/>
              </a:defRPr>
            </a:lvl1pPr>
          </a:lstStyle>
          <a:p>
            <a:r>
              <a:rPr lang="en-US" dirty="0" smtClean="0"/>
              <a:t>Click icon to add picture</a:t>
            </a:r>
            <a:endParaRPr lang="en-US" dirty="0"/>
          </a:p>
        </p:txBody>
      </p:sp>
    </p:spTree>
    <p:extLst>
      <p:ext uri="{BB962C8B-B14F-4D97-AF65-F5344CB8AC3E}">
        <p14:creationId xmlns:p14="http://schemas.microsoft.com/office/powerpoint/2010/main" val="149035787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No Logo">
    <p:spTree>
      <p:nvGrpSpPr>
        <p:cNvPr id="1" name=""/>
        <p:cNvGrpSpPr/>
        <p:nvPr/>
      </p:nvGrpSpPr>
      <p:grpSpPr>
        <a:xfrm>
          <a:off x="0" y="0"/>
          <a:ext cx="0" cy="0"/>
          <a:chOff x="0" y="0"/>
          <a:chExt cx="0" cy="0"/>
        </a:xfrm>
      </p:grpSpPr>
      <p:sp>
        <p:nvSpPr>
          <p:cNvPr id="6" name="Picture Placeholder 3"/>
          <p:cNvSpPr>
            <a:spLocks noGrp="1"/>
          </p:cNvSpPr>
          <p:nvPr>
            <p:ph type="pic" sz="quarter" idx="12"/>
          </p:nvPr>
        </p:nvSpPr>
        <p:spPr>
          <a:xfrm>
            <a:off x="1068778" y="1484419"/>
            <a:ext cx="7683336" cy="4149106"/>
          </a:xfrm>
          <a:prstGeom prst="rect">
            <a:avLst/>
          </a:prstGeom>
        </p:spPr>
        <p:txBody>
          <a:bodyPr anchor="ctr"/>
          <a:lstStyle>
            <a:lvl1pPr marL="0" indent="0" algn="ctr">
              <a:buNone/>
              <a:defRPr>
                <a:latin typeface="+mj-lt"/>
                <a:cs typeface="Helvetica"/>
              </a:defRPr>
            </a:lvl1pPr>
          </a:lstStyle>
          <a:p>
            <a:r>
              <a:rPr lang="en-US" dirty="0" smtClean="0"/>
              <a:t>Click icon to add picture</a:t>
            </a:r>
            <a:endParaRPr lang="en-US" dirty="0"/>
          </a:p>
        </p:txBody>
      </p:sp>
      <p:sp>
        <p:nvSpPr>
          <p:cNvPr id="3" name="Text Placeholder 2"/>
          <p:cNvSpPr>
            <a:spLocks noGrp="1"/>
          </p:cNvSpPr>
          <p:nvPr>
            <p:ph type="body" sz="quarter" idx="14" hasCustomPrompt="1"/>
          </p:nvPr>
        </p:nvSpPr>
        <p:spPr>
          <a:xfrm>
            <a:off x="1018300" y="5676328"/>
            <a:ext cx="5791200" cy="381000"/>
          </a:xfrm>
          <a:prstGeom prst="rect">
            <a:avLst/>
          </a:prstGeom>
          <a:noFill/>
        </p:spPr>
        <p:txBody>
          <a:bodyPr anchor="ctr"/>
          <a:lstStyle>
            <a:lvl1pPr marL="0" indent="0">
              <a:lnSpc>
                <a:spcPct val="114000"/>
              </a:lnSpc>
              <a:spcBef>
                <a:spcPts val="200"/>
              </a:spcBef>
              <a:spcAft>
                <a:spcPts val="200"/>
              </a:spcAft>
              <a:buNone/>
              <a:defRPr sz="1800" b="0" i="1" baseline="0">
                <a:latin typeface="+mn-lt"/>
                <a:cs typeface="Helvetica"/>
              </a:defRPr>
            </a:lvl1pPr>
          </a:lstStyle>
          <a:p>
            <a:pPr lvl="0"/>
            <a:r>
              <a:rPr lang="en-US" dirty="0" smtClean="0"/>
              <a:t>Picture Caption (18 Pt. Calibri Italic)</a:t>
            </a:r>
          </a:p>
        </p:txBody>
      </p:sp>
      <p:sp>
        <p:nvSpPr>
          <p:cNvPr id="8"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Tree>
    <p:extLst>
      <p:ext uri="{BB962C8B-B14F-4D97-AF65-F5344CB8AC3E}">
        <p14:creationId xmlns:p14="http://schemas.microsoft.com/office/powerpoint/2010/main" val="371484699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No Logo">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Tree>
    <p:extLst>
      <p:ext uri="{BB962C8B-B14F-4D97-AF65-F5344CB8AC3E}">
        <p14:creationId xmlns:p14="http://schemas.microsoft.com/office/powerpoint/2010/main" val="144977675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p:cNvSpPr>
            <a:spLocks noGrp="1"/>
          </p:cNvSpPr>
          <p:nvPr>
            <p:ph type="body" sz="quarter" idx="19"/>
          </p:nvPr>
        </p:nvSpPr>
        <p:spPr>
          <a:xfrm>
            <a:off x="1388091" y="5257800"/>
            <a:ext cx="7419976" cy="1270000"/>
          </a:xfrm>
          <a:prstGeom prst="rect">
            <a:avLst/>
          </a:prstGeom>
          <a:noFill/>
        </p:spPr>
        <p:txBody>
          <a:bodyPr anchor="t"/>
          <a:lstStyle>
            <a:lvl1pPr marL="0" indent="0">
              <a:lnSpc>
                <a:spcPct val="100000"/>
              </a:lnSpc>
              <a:spcBef>
                <a:spcPts val="200"/>
              </a:spcBef>
              <a:spcAft>
                <a:spcPts val="200"/>
              </a:spcAft>
              <a:buNone/>
              <a:defRPr sz="2400" b="0" i="0" baseline="0">
                <a:solidFill>
                  <a:schemeClr val="bg1">
                    <a:lumMod val="65000"/>
                  </a:schemeClr>
                </a:solidFill>
                <a:latin typeface="+mn-lt"/>
                <a:cs typeface="Helvetica"/>
              </a:defRPr>
            </a:lvl1pPr>
          </a:lstStyle>
          <a:p>
            <a:pPr lvl="0"/>
            <a:r>
              <a:rPr lang="en-US" smtClean="0"/>
              <a:t>Click to edit Master text styles</a:t>
            </a:r>
          </a:p>
        </p:txBody>
      </p:sp>
      <p:sp>
        <p:nvSpPr>
          <p:cNvPr id="4" name="Title 1"/>
          <p:cNvSpPr>
            <a:spLocks noGrp="1"/>
          </p:cNvSpPr>
          <p:nvPr>
            <p:ph type="title"/>
          </p:nvPr>
        </p:nvSpPr>
        <p:spPr>
          <a:xfrm>
            <a:off x="1388422" y="4335998"/>
            <a:ext cx="7315200" cy="585216"/>
          </a:xfrm>
          <a:prstGeom prst="rect">
            <a:avLst/>
          </a:prstGeom>
        </p:spPr>
        <p:txBody>
          <a:bodyPr anchor="ctr"/>
          <a:lstStyle>
            <a:lvl1pPr marL="0" marR="0" indent="0" algn="l" defTabSz="914400" rtl="0" eaLnBrk="1" fontAlgn="auto" latinLnBrk="0" hangingPunct="1">
              <a:lnSpc>
                <a:spcPct val="100000"/>
              </a:lnSpc>
              <a:spcBef>
                <a:spcPct val="0"/>
              </a:spcBef>
              <a:spcAft>
                <a:spcPts val="0"/>
              </a:spcAft>
              <a:buClrTx/>
              <a:buSzTx/>
              <a:buFontTx/>
              <a:buNone/>
              <a:tabLst/>
              <a:defRPr sz="3200" b="1"/>
            </a:lvl1pPr>
          </a:lstStyle>
          <a:p>
            <a:pPr lvl="0"/>
            <a:r>
              <a:rPr lang="en-US" smtClean="0"/>
              <a:t>Click to edit Master title style</a:t>
            </a:r>
            <a:endParaRPr lang="en-US" dirty="0"/>
          </a:p>
        </p:txBody>
      </p:sp>
    </p:spTree>
    <p:extLst>
      <p:ext uri="{BB962C8B-B14F-4D97-AF65-F5344CB8AC3E}">
        <p14:creationId xmlns:p14="http://schemas.microsoft.com/office/powerpoint/2010/main" val="555615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Closing Slide">
    <p:spTree>
      <p:nvGrpSpPr>
        <p:cNvPr id="1" name=""/>
        <p:cNvGrpSpPr/>
        <p:nvPr/>
      </p:nvGrpSpPr>
      <p:grpSpPr>
        <a:xfrm>
          <a:off x="0" y="0"/>
          <a:ext cx="0" cy="0"/>
          <a:chOff x="0" y="0"/>
          <a:chExt cx="0" cy="0"/>
        </a:xfrm>
      </p:grpSpPr>
      <p:sp>
        <p:nvSpPr>
          <p:cNvPr id="2" name="TextBox 1"/>
          <p:cNvSpPr txBox="1"/>
          <p:nvPr userDrawn="1"/>
        </p:nvSpPr>
        <p:spPr>
          <a:xfrm>
            <a:off x="1374775" y="6481763"/>
            <a:ext cx="7410450" cy="508000"/>
          </a:xfrm>
          <a:prstGeom prst="rect">
            <a:avLst/>
          </a:prstGeom>
          <a:noFill/>
        </p:spPr>
        <p:txBody>
          <a:bodyPr anchor="b"/>
          <a:lstStyle>
            <a:lvl1pPr lvl="0" indent="0">
              <a:lnSpc>
                <a:spcPts val="3200"/>
              </a:lnSpc>
              <a:spcBef>
                <a:spcPts val="0"/>
              </a:spcBef>
              <a:spcAft>
                <a:spcPts val="0"/>
              </a:spcAft>
              <a:buFont typeface="Arial" pitchFamily="34" charset="0"/>
              <a:buNone/>
              <a:defRPr sz="3200" b="1" i="0" baseline="0">
                <a:latin typeface="+mj-lt"/>
                <a:cs typeface="Helvetic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defRPr/>
            </a:pPr>
            <a:r>
              <a:rPr lang="en-US" sz="2400" b="0" dirty="0" smtClean="0">
                <a:solidFill>
                  <a:prstClr val="black"/>
                </a:solidFill>
                <a:latin typeface="Calibri"/>
              </a:rPr>
              <a:t>For more information</a:t>
            </a:r>
          </a:p>
          <a:p>
            <a:pPr>
              <a:lnSpc>
                <a:spcPct val="100000"/>
              </a:lnSpc>
              <a:spcBef>
                <a:spcPct val="20000"/>
              </a:spcBef>
              <a:defRPr/>
            </a:pPr>
            <a:r>
              <a:rPr lang="en-US" sz="2400" b="0" dirty="0" smtClean="0">
                <a:solidFill>
                  <a:prstClr val="white">
                    <a:lumMod val="50000"/>
                  </a:prstClr>
                </a:solidFill>
                <a:latin typeface="Calibri"/>
              </a:rPr>
              <a:t>20 Willow Springs Circle | York, PA 17406 USA</a:t>
            </a:r>
          </a:p>
          <a:p>
            <a:pPr>
              <a:defRPr/>
            </a:pPr>
            <a:r>
              <a:rPr lang="en-US" sz="2400" b="0" dirty="0" smtClean="0">
                <a:solidFill>
                  <a:prstClr val="white">
                    <a:lumMod val="50000"/>
                  </a:prstClr>
                </a:solidFill>
                <a:latin typeface="Calibri"/>
              </a:rPr>
              <a:t>+1 (717) 767-6511 | www.redlion.net | info@redlion.net </a:t>
            </a:r>
          </a:p>
          <a:p>
            <a:pPr>
              <a:defRPr/>
            </a:pPr>
            <a:r>
              <a:rPr lang="en-US" sz="2400" b="0" dirty="0" smtClean="0">
                <a:solidFill>
                  <a:prstClr val="white">
                    <a:lumMod val="50000"/>
                  </a:prstClr>
                </a:solidFill>
                <a:latin typeface="Calibri"/>
              </a:rPr>
              <a:t> </a:t>
            </a:r>
            <a:endParaRPr lang="en-US" sz="2400" b="0" dirty="0">
              <a:solidFill>
                <a:prstClr val="white">
                  <a:lumMod val="50000"/>
                </a:prstClr>
              </a:solidFill>
              <a:latin typeface="Calibri"/>
            </a:endParaRPr>
          </a:p>
        </p:txBody>
      </p:sp>
    </p:spTree>
    <p:extLst>
      <p:ext uri="{BB962C8B-B14F-4D97-AF65-F5344CB8AC3E}">
        <p14:creationId xmlns:p14="http://schemas.microsoft.com/office/powerpoint/2010/main" val="368375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Bullet List">
    <p:spTree>
      <p:nvGrpSpPr>
        <p:cNvPr id="1" name=""/>
        <p:cNvGrpSpPr/>
        <p:nvPr/>
      </p:nvGrpSpPr>
      <p:grpSpPr>
        <a:xfrm>
          <a:off x="0" y="0"/>
          <a:ext cx="0" cy="0"/>
          <a:chOff x="0" y="0"/>
          <a:chExt cx="0" cy="0"/>
        </a:xfrm>
      </p:grpSpPr>
      <p:sp>
        <p:nvSpPr>
          <p:cNvPr id="12"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
        <p:nvSpPr>
          <p:cNvPr id="8" name="Text Placeholder 3"/>
          <p:cNvSpPr>
            <a:spLocks noGrp="1"/>
          </p:cNvSpPr>
          <p:nvPr>
            <p:ph type="body" sz="quarter" idx="17" hasCustomPrompt="1"/>
          </p:nvPr>
        </p:nvSpPr>
        <p:spPr>
          <a:xfrm>
            <a:off x="5027225" y="1450774"/>
            <a:ext cx="3670300" cy="4400289"/>
          </a:xfrm>
          <a:prstGeom prst="rect">
            <a:avLst/>
          </a:prstGeom>
        </p:spPr>
        <p:txBody>
          <a:bodyPr/>
          <a:lstStyle>
            <a:lvl1pPr marL="228600" indent="-228600" algn="l" defTabSz="914400" rtl="0" eaLnBrk="1" latinLnBrk="0" hangingPunct="1">
              <a:lnSpc>
                <a:spcPts val="2200"/>
              </a:lnSpc>
              <a:spcBef>
                <a:spcPts val="1200"/>
              </a:spcBef>
              <a:spcAft>
                <a:spcPts val="600"/>
              </a:spcAft>
              <a:buClr>
                <a:srgbClr val="E10535"/>
              </a:buClr>
              <a:buFont typeface="Wingdings" charset="2"/>
              <a:buChar char="§"/>
              <a:defRPr lang="en-US" sz="2200" b="1" i="0" kern="1200" dirty="0" smtClean="0">
                <a:solidFill>
                  <a:schemeClr val="tx1"/>
                </a:solidFill>
                <a:latin typeface="+mn-lt"/>
                <a:ea typeface="+mn-ea"/>
                <a:cs typeface="Helvetica"/>
              </a:defRPr>
            </a:lvl1pPr>
            <a:lvl2pPr marL="571500" indent="-285750" algn="l" defTabSz="914400" rtl="0" eaLnBrk="1" latinLnBrk="0" hangingPunct="1">
              <a:lnSpc>
                <a:spcPts val="2100"/>
              </a:lnSpc>
              <a:spcBef>
                <a:spcPts val="300"/>
              </a:spcBef>
              <a:spcAft>
                <a:spcPts val="300"/>
              </a:spcAft>
              <a:buFont typeface="Lucida Grande"/>
              <a:buChar char="–"/>
              <a:defRPr lang="en-US" sz="2000" b="0" i="0" kern="1200" dirty="0" smtClean="0">
                <a:solidFill>
                  <a:schemeClr val="tx1"/>
                </a:solidFill>
                <a:latin typeface="+mn-lt"/>
                <a:ea typeface="+mn-ea"/>
                <a:cs typeface="Helvetica"/>
              </a:defRPr>
            </a:lvl2pPr>
            <a:lvl3pPr marL="628650" indent="0" algn="l" defTabSz="914400" rtl="0" eaLnBrk="1" latinLnBrk="0" hangingPunct="1">
              <a:lnSpc>
                <a:spcPts val="1900"/>
              </a:lnSpc>
              <a:spcBef>
                <a:spcPts val="300"/>
              </a:spcBef>
              <a:spcAft>
                <a:spcPts val="300"/>
              </a:spcAft>
              <a:buFont typeface="Calibri" pitchFamily="34" charset="0"/>
              <a:buNone/>
              <a:defRPr sz="1800" b="0" i="1">
                <a:latin typeface="+mn-lt"/>
                <a:cs typeface="Helvetica"/>
              </a:defRPr>
            </a:lvl3pPr>
            <a:lvl4pPr marL="1714500" indent="-342900">
              <a:buFont typeface="Arial" pitchFamily="34" charset="0"/>
              <a:buChar char="•"/>
              <a:defRPr sz="2400"/>
            </a:lvl4pPr>
            <a:lvl5pPr marL="1828800" indent="0">
              <a:buFont typeface="Arial" pitchFamily="34" charset="0"/>
              <a:buNone/>
              <a:defRPr sz="2400"/>
            </a:lvl5pPr>
          </a:lstStyle>
          <a:p>
            <a:r>
              <a:rPr lang="en-US" dirty="0" smtClean="0"/>
              <a:t>First level bullet </a:t>
            </a:r>
            <a:br>
              <a:rPr lang="en-US" dirty="0" smtClean="0"/>
            </a:br>
            <a:r>
              <a:rPr lang="en-US" dirty="0" smtClean="0"/>
              <a:t>(22 Pt. Calibri Bold)</a:t>
            </a:r>
          </a:p>
          <a:p>
            <a:pPr marL="571500" lvl="1" indent="-285750" algn="l" defTabSz="914400" rtl="0" eaLnBrk="1" latinLnBrk="0" hangingPunct="1">
              <a:lnSpc>
                <a:spcPts val="2100"/>
              </a:lnSpc>
              <a:spcBef>
                <a:spcPts val="300"/>
              </a:spcBef>
              <a:spcAft>
                <a:spcPts val="300"/>
              </a:spcAft>
              <a:buFont typeface="Lucida Grande"/>
              <a:buChar char="–"/>
            </a:pPr>
            <a:r>
              <a:rPr lang="en-US" dirty="0" smtClean="0"/>
              <a:t>Second level bullet </a:t>
            </a:r>
            <a:br>
              <a:rPr lang="en-US" dirty="0" smtClean="0"/>
            </a:br>
            <a:r>
              <a:rPr lang="en-US" dirty="0" smtClean="0"/>
              <a:t>(20 Pt. Calibri)</a:t>
            </a:r>
          </a:p>
          <a:p>
            <a:pPr marL="800100" lvl="2" indent="-171450" algn="l" defTabSz="914400" rtl="0" eaLnBrk="1" latinLnBrk="0" hangingPunct="1">
              <a:lnSpc>
                <a:spcPts val="1900"/>
              </a:lnSpc>
              <a:spcBef>
                <a:spcPts val="300"/>
              </a:spcBef>
              <a:spcAft>
                <a:spcPts val="300"/>
              </a:spcAft>
              <a:buFont typeface="Calibri" pitchFamily="34" charset="0"/>
              <a:buChar char="-"/>
            </a:pPr>
            <a:r>
              <a:rPr lang="en-US" dirty="0" smtClean="0"/>
              <a:t>Third level bullet </a:t>
            </a:r>
            <a:br>
              <a:rPr lang="en-US" dirty="0" smtClean="0"/>
            </a:br>
            <a:r>
              <a:rPr lang="en-US" dirty="0" smtClean="0"/>
              <a:t>(18 Pt. Calibri Italic)</a:t>
            </a:r>
          </a:p>
          <a:p>
            <a:pPr lvl="2"/>
            <a:endParaRPr lang="en-US" dirty="0"/>
          </a:p>
        </p:txBody>
      </p:sp>
      <p:sp>
        <p:nvSpPr>
          <p:cNvPr id="9" name="Picture Placeholder 3"/>
          <p:cNvSpPr>
            <a:spLocks noGrp="1"/>
          </p:cNvSpPr>
          <p:nvPr>
            <p:ph type="pic" sz="quarter" idx="12"/>
          </p:nvPr>
        </p:nvSpPr>
        <p:spPr>
          <a:xfrm>
            <a:off x="1070515" y="1474525"/>
            <a:ext cx="3774618" cy="4380010"/>
          </a:xfrm>
          <a:prstGeom prst="rect">
            <a:avLst/>
          </a:prstGeom>
        </p:spPr>
        <p:txBody>
          <a:bodyPr anchor="ctr"/>
          <a:lstStyle>
            <a:lvl1pPr marL="0" indent="0" algn="ctr">
              <a:buNone/>
              <a:defRPr>
                <a:latin typeface="+mj-lt"/>
                <a:cs typeface="Helvetica"/>
              </a:defRPr>
            </a:lvl1pPr>
          </a:lstStyle>
          <a:p>
            <a:r>
              <a:rPr lang="en-US" dirty="0" smtClean="0"/>
              <a:t>Click icon to add picture</a:t>
            </a:r>
            <a:endParaRPr lang="en-US" dirty="0"/>
          </a:p>
        </p:txBody>
      </p:sp>
    </p:spTree>
    <p:extLst>
      <p:ext uri="{BB962C8B-B14F-4D97-AF65-F5344CB8AC3E}">
        <p14:creationId xmlns:p14="http://schemas.microsoft.com/office/powerpoint/2010/main" val="199211152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hank You Closing Slide">
    <p:spTree>
      <p:nvGrpSpPr>
        <p:cNvPr id="1" name=""/>
        <p:cNvGrpSpPr/>
        <p:nvPr/>
      </p:nvGrpSpPr>
      <p:grpSpPr>
        <a:xfrm>
          <a:off x="0" y="0"/>
          <a:ext cx="0" cy="0"/>
          <a:chOff x="0" y="0"/>
          <a:chExt cx="0" cy="0"/>
        </a:xfrm>
      </p:grpSpPr>
      <p:sp>
        <p:nvSpPr>
          <p:cNvPr id="2" name="TextBox 1"/>
          <p:cNvSpPr txBox="1"/>
          <p:nvPr userDrawn="1"/>
        </p:nvSpPr>
        <p:spPr>
          <a:xfrm>
            <a:off x="1365250" y="4405313"/>
            <a:ext cx="7410450" cy="509587"/>
          </a:xfrm>
          <a:prstGeom prst="rect">
            <a:avLst/>
          </a:prstGeom>
          <a:noFill/>
        </p:spPr>
        <p:txBody>
          <a:bodyPr anchor="b"/>
          <a:lstStyle>
            <a:lvl1pPr lvl="0" indent="0">
              <a:lnSpc>
                <a:spcPts val="3200"/>
              </a:lnSpc>
              <a:spcBef>
                <a:spcPts val="0"/>
              </a:spcBef>
              <a:spcAft>
                <a:spcPts val="0"/>
              </a:spcAft>
              <a:buFont typeface="Arial" pitchFamily="34" charset="0"/>
              <a:buNone/>
              <a:defRPr sz="3200" b="1" i="0" baseline="0">
                <a:latin typeface="+mj-lt"/>
                <a:cs typeface="Helvetic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defRPr/>
            </a:pPr>
            <a:r>
              <a:rPr lang="en-US" dirty="0" smtClean="0">
                <a:solidFill>
                  <a:prstClr val="black"/>
                </a:solidFill>
              </a:rPr>
              <a:t>Thank You </a:t>
            </a:r>
            <a:endParaRPr lang="en-US" dirty="0">
              <a:solidFill>
                <a:prstClr val="black"/>
              </a:solidFill>
            </a:endParaRPr>
          </a:p>
        </p:txBody>
      </p:sp>
      <p:sp>
        <p:nvSpPr>
          <p:cNvPr id="3" name="TextBox 2"/>
          <p:cNvSpPr txBox="1"/>
          <p:nvPr userDrawn="1"/>
        </p:nvSpPr>
        <p:spPr>
          <a:xfrm>
            <a:off x="1374775" y="6481763"/>
            <a:ext cx="7410450" cy="508000"/>
          </a:xfrm>
          <a:prstGeom prst="rect">
            <a:avLst/>
          </a:prstGeom>
          <a:noFill/>
        </p:spPr>
        <p:txBody>
          <a:bodyPr anchor="b"/>
          <a:lstStyle>
            <a:lvl1pPr lvl="0" indent="0">
              <a:lnSpc>
                <a:spcPts val="3200"/>
              </a:lnSpc>
              <a:spcBef>
                <a:spcPts val="0"/>
              </a:spcBef>
              <a:spcAft>
                <a:spcPts val="0"/>
              </a:spcAft>
              <a:buFont typeface="Arial" pitchFamily="34" charset="0"/>
              <a:buNone/>
              <a:defRPr sz="3200" b="1" i="0" baseline="0">
                <a:latin typeface="+mj-lt"/>
                <a:cs typeface="Helvetic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defRPr/>
            </a:pPr>
            <a:r>
              <a:rPr lang="en-US" sz="2400" b="0" dirty="0" smtClean="0">
                <a:solidFill>
                  <a:prstClr val="black"/>
                </a:solidFill>
                <a:latin typeface="Calibri"/>
              </a:rPr>
              <a:t>For more information</a:t>
            </a:r>
          </a:p>
          <a:p>
            <a:pPr>
              <a:lnSpc>
                <a:spcPct val="100000"/>
              </a:lnSpc>
              <a:spcBef>
                <a:spcPct val="20000"/>
              </a:spcBef>
              <a:defRPr/>
            </a:pPr>
            <a:r>
              <a:rPr lang="en-US" sz="2400" b="0" dirty="0" smtClean="0">
                <a:solidFill>
                  <a:prstClr val="white">
                    <a:lumMod val="50000"/>
                  </a:prstClr>
                </a:solidFill>
                <a:latin typeface="Calibri"/>
              </a:rPr>
              <a:t>20 Willow Springs Circle | York, PA 17406 USA</a:t>
            </a:r>
          </a:p>
          <a:p>
            <a:pPr>
              <a:defRPr/>
            </a:pPr>
            <a:r>
              <a:rPr lang="en-US" sz="2400" b="0" dirty="0" smtClean="0">
                <a:solidFill>
                  <a:prstClr val="white">
                    <a:lumMod val="50000"/>
                  </a:prstClr>
                </a:solidFill>
                <a:latin typeface="Calibri"/>
              </a:rPr>
              <a:t>+1 (717) 767-6511 | www.redlion.net | info@redlion.net </a:t>
            </a:r>
          </a:p>
          <a:p>
            <a:pPr>
              <a:defRPr/>
            </a:pPr>
            <a:r>
              <a:rPr lang="en-US" sz="2400" b="0" dirty="0" smtClean="0">
                <a:solidFill>
                  <a:prstClr val="white">
                    <a:lumMod val="50000"/>
                  </a:prstClr>
                </a:solidFill>
                <a:latin typeface="Calibri"/>
              </a:rPr>
              <a:t> </a:t>
            </a:r>
            <a:endParaRPr lang="en-US" sz="2400" b="0" dirty="0">
              <a:solidFill>
                <a:prstClr val="white">
                  <a:lumMod val="50000"/>
                </a:prstClr>
              </a:solidFill>
              <a:latin typeface="Calibri"/>
            </a:endParaRPr>
          </a:p>
        </p:txBody>
      </p:sp>
    </p:spTree>
    <p:extLst>
      <p:ext uri="{BB962C8B-B14F-4D97-AF65-F5344CB8AC3E}">
        <p14:creationId xmlns:p14="http://schemas.microsoft.com/office/powerpoint/2010/main" val="1330127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estions Closing Slide">
    <p:spTree>
      <p:nvGrpSpPr>
        <p:cNvPr id="1" name=""/>
        <p:cNvGrpSpPr/>
        <p:nvPr/>
      </p:nvGrpSpPr>
      <p:grpSpPr>
        <a:xfrm>
          <a:off x="0" y="0"/>
          <a:ext cx="0" cy="0"/>
          <a:chOff x="0" y="0"/>
          <a:chExt cx="0" cy="0"/>
        </a:xfrm>
      </p:grpSpPr>
      <p:sp>
        <p:nvSpPr>
          <p:cNvPr id="2" name="TextBox 1"/>
          <p:cNvSpPr txBox="1"/>
          <p:nvPr userDrawn="1"/>
        </p:nvSpPr>
        <p:spPr>
          <a:xfrm>
            <a:off x="1365250" y="4405313"/>
            <a:ext cx="7410450" cy="509587"/>
          </a:xfrm>
          <a:prstGeom prst="rect">
            <a:avLst/>
          </a:prstGeom>
          <a:noFill/>
        </p:spPr>
        <p:txBody>
          <a:bodyPr anchor="b"/>
          <a:lstStyle>
            <a:lvl1pPr lvl="0" indent="0">
              <a:lnSpc>
                <a:spcPts val="3200"/>
              </a:lnSpc>
              <a:spcBef>
                <a:spcPts val="0"/>
              </a:spcBef>
              <a:spcAft>
                <a:spcPts val="0"/>
              </a:spcAft>
              <a:buFont typeface="Arial" pitchFamily="34" charset="0"/>
              <a:buNone/>
              <a:defRPr sz="3200" b="1" i="0" baseline="0">
                <a:latin typeface="+mj-lt"/>
                <a:cs typeface="Helvetic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defRPr/>
            </a:pPr>
            <a:r>
              <a:rPr lang="en-US" dirty="0" smtClean="0">
                <a:solidFill>
                  <a:prstClr val="black"/>
                </a:solidFill>
              </a:rPr>
              <a:t>Thank You. Questions?</a:t>
            </a:r>
            <a:endParaRPr lang="en-US" dirty="0">
              <a:solidFill>
                <a:prstClr val="black"/>
              </a:solidFill>
            </a:endParaRPr>
          </a:p>
        </p:txBody>
      </p:sp>
      <p:sp>
        <p:nvSpPr>
          <p:cNvPr id="3" name="TextBox 2"/>
          <p:cNvSpPr txBox="1"/>
          <p:nvPr userDrawn="1"/>
        </p:nvSpPr>
        <p:spPr>
          <a:xfrm>
            <a:off x="1374775" y="6481763"/>
            <a:ext cx="7410450" cy="508000"/>
          </a:xfrm>
          <a:prstGeom prst="rect">
            <a:avLst/>
          </a:prstGeom>
          <a:noFill/>
        </p:spPr>
        <p:txBody>
          <a:bodyPr anchor="b"/>
          <a:lstStyle>
            <a:lvl1pPr lvl="0" indent="0">
              <a:lnSpc>
                <a:spcPts val="3200"/>
              </a:lnSpc>
              <a:spcBef>
                <a:spcPts val="0"/>
              </a:spcBef>
              <a:spcAft>
                <a:spcPts val="0"/>
              </a:spcAft>
              <a:buFont typeface="Arial" pitchFamily="34" charset="0"/>
              <a:buNone/>
              <a:defRPr sz="3200" b="1" i="0" baseline="0">
                <a:latin typeface="+mj-lt"/>
                <a:cs typeface="Helvetica"/>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defRPr/>
            </a:pPr>
            <a:r>
              <a:rPr lang="en-US" sz="2400" b="0" dirty="0" smtClean="0">
                <a:solidFill>
                  <a:prstClr val="black"/>
                </a:solidFill>
                <a:latin typeface="Calibri"/>
              </a:rPr>
              <a:t>For more information</a:t>
            </a:r>
          </a:p>
          <a:p>
            <a:pPr>
              <a:lnSpc>
                <a:spcPct val="100000"/>
              </a:lnSpc>
              <a:spcBef>
                <a:spcPct val="20000"/>
              </a:spcBef>
              <a:defRPr/>
            </a:pPr>
            <a:r>
              <a:rPr lang="en-US" sz="2400" b="0" dirty="0" smtClean="0">
                <a:solidFill>
                  <a:prstClr val="white">
                    <a:lumMod val="50000"/>
                  </a:prstClr>
                </a:solidFill>
                <a:latin typeface="Calibri"/>
              </a:rPr>
              <a:t>20 Willow Springs Circle | York, PA 17406 USA</a:t>
            </a:r>
          </a:p>
          <a:p>
            <a:pPr>
              <a:defRPr/>
            </a:pPr>
            <a:r>
              <a:rPr lang="en-US" sz="2400" b="0" dirty="0" smtClean="0">
                <a:solidFill>
                  <a:prstClr val="white">
                    <a:lumMod val="50000"/>
                  </a:prstClr>
                </a:solidFill>
                <a:latin typeface="Calibri"/>
              </a:rPr>
              <a:t>+1 (717) 767-6511 | www.redlion.net | info@redlion.net </a:t>
            </a:r>
          </a:p>
          <a:p>
            <a:pPr>
              <a:defRPr/>
            </a:pPr>
            <a:r>
              <a:rPr lang="en-US" sz="2400" b="0" dirty="0" smtClean="0">
                <a:solidFill>
                  <a:prstClr val="white">
                    <a:lumMod val="50000"/>
                  </a:prstClr>
                </a:solidFill>
                <a:latin typeface="Calibri"/>
              </a:rPr>
              <a:t> </a:t>
            </a:r>
            <a:endParaRPr lang="en-US" sz="2400" b="0" dirty="0">
              <a:solidFill>
                <a:prstClr val="white">
                  <a:lumMod val="50000"/>
                </a:prstClr>
              </a:solidFill>
              <a:latin typeface="Calibri"/>
            </a:endParaRPr>
          </a:p>
        </p:txBody>
      </p:sp>
    </p:spTree>
    <p:extLst>
      <p:ext uri="{BB962C8B-B14F-4D97-AF65-F5344CB8AC3E}">
        <p14:creationId xmlns:p14="http://schemas.microsoft.com/office/powerpoint/2010/main" val="390813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3"/>
          <p:cNvSpPr>
            <a:spLocks noGrp="1"/>
          </p:cNvSpPr>
          <p:nvPr>
            <p:ph type="pic" sz="quarter" idx="12"/>
          </p:nvPr>
        </p:nvSpPr>
        <p:spPr>
          <a:xfrm>
            <a:off x="1068778" y="1484419"/>
            <a:ext cx="7683336" cy="4149106"/>
          </a:xfrm>
          <a:prstGeom prst="rect">
            <a:avLst/>
          </a:prstGeom>
        </p:spPr>
        <p:txBody>
          <a:bodyPr anchor="ctr"/>
          <a:lstStyle>
            <a:lvl1pPr marL="0" indent="0" algn="ctr">
              <a:buNone/>
              <a:defRPr>
                <a:latin typeface="+mj-lt"/>
                <a:cs typeface="Helvetica"/>
              </a:defRPr>
            </a:lvl1pPr>
          </a:lstStyle>
          <a:p>
            <a:r>
              <a:rPr lang="en-US" dirty="0" smtClean="0"/>
              <a:t>Click icon to add picture</a:t>
            </a:r>
            <a:endParaRPr lang="en-US" dirty="0"/>
          </a:p>
        </p:txBody>
      </p:sp>
      <p:sp>
        <p:nvSpPr>
          <p:cNvPr id="3" name="Text Placeholder 2"/>
          <p:cNvSpPr>
            <a:spLocks noGrp="1"/>
          </p:cNvSpPr>
          <p:nvPr>
            <p:ph type="body" sz="quarter" idx="14" hasCustomPrompt="1"/>
          </p:nvPr>
        </p:nvSpPr>
        <p:spPr>
          <a:xfrm>
            <a:off x="1018300" y="5676328"/>
            <a:ext cx="5791200" cy="381000"/>
          </a:xfrm>
          <a:prstGeom prst="rect">
            <a:avLst/>
          </a:prstGeom>
          <a:noFill/>
        </p:spPr>
        <p:txBody>
          <a:bodyPr anchor="ctr"/>
          <a:lstStyle>
            <a:lvl1pPr marL="0" indent="0">
              <a:lnSpc>
                <a:spcPct val="114000"/>
              </a:lnSpc>
              <a:spcBef>
                <a:spcPts val="200"/>
              </a:spcBef>
              <a:spcAft>
                <a:spcPts val="200"/>
              </a:spcAft>
              <a:buNone/>
              <a:defRPr sz="1800" b="0" i="1" baseline="0">
                <a:latin typeface="+mn-lt"/>
                <a:cs typeface="Helvetica"/>
              </a:defRPr>
            </a:lvl1pPr>
          </a:lstStyle>
          <a:p>
            <a:pPr lvl="0"/>
            <a:r>
              <a:rPr lang="en-US" dirty="0" smtClean="0"/>
              <a:t>Picture Caption (18 Pt. Calibri Italic)</a:t>
            </a:r>
          </a:p>
        </p:txBody>
      </p:sp>
      <p:sp>
        <p:nvSpPr>
          <p:cNvPr id="8"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Tree>
    <p:extLst>
      <p:ext uri="{BB962C8B-B14F-4D97-AF65-F5344CB8AC3E}">
        <p14:creationId xmlns:p14="http://schemas.microsoft.com/office/powerpoint/2010/main" val="30297229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1209674" y="215900"/>
            <a:ext cx="7705725" cy="685800"/>
          </a:xfrm>
          <a:prstGeom prst="rect">
            <a:avLst/>
          </a:prstGeom>
          <a:noFill/>
        </p:spPr>
        <p:txBody>
          <a:bodyPr anchor="ctr"/>
          <a:lstStyle>
            <a:lvl1pPr marL="0" indent="0" algn="r">
              <a:lnSpc>
                <a:spcPct val="100000"/>
              </a:lnSpc>
              <a:spcBef>
                <a:spcPts val="0"/>
              </a:spcBef>
              <a:spcAft>
                <a:spcPts val="0"/>
              </a:spcAft>
              <a:buNone/>
              <a:defRPr sz="3600" b="1" i="0" baseline="0">
                <a:solidFill>
                  <a:schemeClr val="bg1"/>
                </a:solidFill>
                <a:latin typeface="+mj-lt"/>
                <a:cs typeface="Helvetica"/>
              </a:defRPr>
            </a:lvl1pPr>
          </a:lstStyle>
          <a:p>
            <a:pPr lvl="0"/>
            <a:r>
              <a:rPr lang="en-US" dirty="0" smtClean="0"/>
              <a:t>Title (36 Pt. Corbel)</a:t>
            </a:r>
          </a:p>
        </p:txBody>
      </p:sp>
    </p:spTree>
    <p:extLst>
      <p:ext uri="{BB962C8B-B14F-4D97-AF65-F5344CB8AC3E}">
        <p14:creationId xmlns:p14="http://schemas.microsoft.com/office/powerpoint/2010/main" val="42507405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80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010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3053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62500" y="1524000"/>
            <a:ext cx="43053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0"/>
          <p:cNvSpPr>
            <a:spLocks noGrp="1" noChangeArrowheads="1"/>
          </p:cNvSpPr>
          <p:nvPr>
            <p:ph type="sldNum" sz="quarter" idx="10"/>
          </p:nvPr>
        </p:nvSpPr>
        <p:spPr>
          <a:xfrm>
            <a:off x="7696200" y="6505575"/>
            <a:ext cx="1371600" cy="304800"/>
          </a:xfrm>
          <a:prstGeom prst="rect">
            <a:avLst/>
          </a:prstGeom>
          <a:ln/>
        </p:spPr>
        <p:txBody>
          <a:bodyPr/>
          <a:lstStyle>
            <a:lvl1pPr>
              <a:defRPr/>
            </a:lvl1pPr>
          </a:lstStyle>
          <a:p>
            <a:pPr>
              <a:defRPr/>
            </a:pPr>
            <a:fld id="{6E72EE17-1EB9-48D0-A67C-9205CE3704B9}" type="slidenum">
              <a:rPr lang="en-US"/>
              <a:pPr>
                <a:defRPr/>
              </a:pPr>
              <a:t>‹#›</a:t>
            </a:fld>
            <a:endParaRPr lang="en-US" dirty="0"/>
          </a:p>
        </p:txBody>
      </p:sp>
    </p:spTree>
    <p:extLst>
      <p:ext uri="{BB962C8B-B14F-4D97-AF65-F5344CB8AC3E}">
        <p14:creationId xmlns:p14="http://schemas.microsoft.com/office/powerpoint/2010/main" val="29438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2.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http://sellmore.redlion.net/dist/logo_files/CoporateLogoSet/MSOffice%20for%20Microsoft%20Office%20use/RedLion-logo_MSO.png"/>
          <p:cNvPicPr/>
          <p:nvPr/>
        </p:nvPicPr>
        <p:blipFill>
          <a:blip r:embed="rId35">
            <a:extLst>
              <a:ext uri="{28A0092B-C50C-407E-A947-70E740481C1C}">
                <a14:useLocalDpi xmlns:a14="http://schemas.microsoft.com/office/drawing/2010/main" val="0"/>
              </a:ext>
            </a:extLst>
          </a:blip>
          <a:srcRect/>
          <a:stretch>
            <a:fillRect/>
          </a:stretch>
        </p:blipFill>
        <p:spPr bwMode="auto">
          <a:xfrm>
            <a:off x="7327076" y="6068273"/>
            <a:ext cx="1708266" cy="729145"/>
          </a:xfrm>
          <a:prstGeom prst="rect">
            <a:avLst/>
          </a:prstGeom>
          <a:noFill/>
          <a:ln>
            <a:noFill/>
          </a:ln>
        </p:spPr>
      </p:pic>
      <p:sp>
        <p:nvSpPr>
          <p:cNvPr id="12" name="TextBox 11"/>
          <p:cNvSpPr txBox="1"/>
          <p:nvPr/>
        </p:nvSpPr>
        <p:spPr>
          <a:xfrm>
            <a:off x="8809065" y="6602992"/>
            <a:ext cx="341397" cy="246221"/>
          </a:xfrm>
          <a:prstGeom prst="rect">
            <a:avLst/>
          </a:prstGeom>
          <a:noFill/>
        </p:spPr>
        <p:txBody>
          <a:bodyPr wrap="none" rtlCol="0">
            <a:spAutoFit/>
          </a:bodyPr>
          <a:lstStyle/>
          <a:p>
            <a:pPr algn="l"/>
            <a:fld id="{D5456C3A-F418-FF44-83C2-F5E37FD98B94}" type="slidenum">
              <a:rPr lang="en-US" sz="1000" baseline="0" smtClean="0">
                <a:solidFill>
                  <a:schemeClr val="bg1">
                    <a:lumMod val="75000"/>
                  </a:schemeClr>
                </a:solidFill>
                <a:latin typeface="+mn-lt"/>
                <a:cs typeface="Helvetica"/>
              </a:rPr>
              <a:pPr algn="l"/>
              <a:t>‹#›</a:t>
            </a:fld>
            <a:endParaRPr lang="en-US" sz="1000" baseline="0" dirty="0">
              <a:solidFill>
                <a:schemeClr val="bg1">
                  <a:lumMod val="75000"/>
                </a:schemeClr>
              </a:solidFill>
              <a:latin typeface="+mn-lt"/>
              <a:cs typeface="Helvetica"/>
            </a:endParaRPr>
          </a:p>
        </p:txBody>
      </p:sp>
      <p:sp>
        <p:nvSpPr>
          <p:cNvPr id="14" name="Rectangle 13"/>
          <p:cNvSpPr/>
          <p:nvPr/>
        </p:nvSpPr>
        <p:spPr>
          <a:xfrm>
            <a:off x="-32300" y="6611779"/>
            <a:ext cx="1449436" cy="246221"/>
          </a:xfrm>
          <a:prstGeom prst="rect">
            <a:avLst/>
          </a:prstGeom>
        </p:spPr>
        <p:txBody>
          <a:bodyPr wrap="none">
            <a:spAutoFit/>
          </a:bodyPr>
          <a:lstStyle/>
          <a:p>
            <a:r>
              <a:rPr lang="en-US" sz="1000" dirty="0" smtClean="0">
                <a:solidFill>
                  <a:schemeClr val="bg1">
                    <a:lumMod val="75000"/>
                  </a:schemeClr>
                </a:solidFill>
                <a:latin typeface="+mn-lt"/>
                <a:cs typeface="Helvetica"/>
              </a:rPr>
              <a:t>© Red Lion Controls Inc.</a:t>
            </a:r>
            <a:endParaRPr lang="en-US" sz="1000" dirty="0">
              <a:solidFill>
                <a:schemeClr val="bg1">
                  <a:lumMod val="75000"/>
                </a:schemeClr>
              </a:solidFill>
              <a:latin typeface="+mn-lt"/>
              <a:cs typeface="Helvetica"/>
            </a:endParaRPr>
          </a:p>
        </p:txBody>
      </p:sp>
      <p:grpSp>
        <p:nvGrpSpPr>
          <p:cNvPr id="16" name="Group 15"/>
          <p:cNvGrpSpPr/>
          <p:nvPr/>
        </p:nvGrpSpPr>
        <p:grpSpPr>
          <a:xfrm>
            <a:off x="-11875" y="-4233"/>
            <a:ext cx="9155876" cy="3726156"/>
            <a:chOff x="-11875" y="-4233"/>
            <a:chExt cx="9155876" cy="3726156"/>
          </a:xfrm>
        </p:grpSpPr>
        <p:sp>
          <p:nvSpPr>
            <p:cNvPr id="22" name="Freeform 21"/>
            <p:cNvSpPr/>
            <p:nvPr/>
          </p:nvSpPr>
          <p:spPr>
            <a:xfrm>
              <a:off x="-11875" y="1181100"/>
              <a:ext cx="994008" cy="1143000"/>
            </a:xfrm>
            <a:custGeom>
              <a:avLst/>
              <a:gdLst>
                <a:gd name="connsiteX0" fmla="*/ 4233 w 986366"/>
                <a:gd name="connsiteY0" fmla="*/ 1138767 h 1143000"/>
                <a:gd name="connsiteX1" fmla="*/ 546100 w 986366"/>
                <a:gd name="connsiteY1" fmla="*/ 1143000 h 1143000"/>
                <a:gd name="connsiteX2" fmla="*/ 986366 w 986366"/>
                <a:gd name="connsiteY2" fmla="*/ 0 h 1143000"/>
                <a:gd name="connsiteX3" fmla="*/ 0 w 986366"/>
                <a:gd name="connsiteY3" fmla="*/ 0 h 1143000"/>
                <a:gd name="connsiteX4" fmla="*/ 4233 w 986366"/>
                <a:gd name="connsiteY4" fmla="*/ 1138767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366" h="1143000">
                  <a:moveTo>
                    <a:pt x="4233" y="1138767"/>
                  </a:moveTo>
                  <a:lnTo>
                    <a:pt x="546100" y="1143000"/>
                  </a:lnTo>
                  <a:lnTo>
                    <a:pt x="986366" y="0"/>
                  </a:lnTo>
                  <a:lnTo>
                    <a:pt x="0" y="0"/>
                  </a:lnTo>
                  <a:lnTo>
                    <a:pt x="4233" y="1138767"/>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8" name="Rectangle 7"/>
            <p:cNvSpPr/>
            <p:nvPr/>
          </p:nvSpPr>
          <p:spPr>
            <a:xfrm>
              <a:off x="1" y="0"/>
              <a:ext cx="9144000" cy="1143000"/>
            </a:xfrm>
            <a:prstGeom prst="rect">
              <a:avLst/>
            </a:prstGeom>
            <a:solidFill>
              <a:schemeClr val="tx1">
                <a:lumMod val="75000"/>
                <a:lumOff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Helvetica"/>
                <a:cs typeface="Helvetica"/>
              </a:endParaRPr>
            </a:p>
          </p:txBody>
        </p:sp>
        <p:cxnSp>
          <p:nvCxnSpPr>
            <p:cNvPr id="26" name="Straight Connector 25"/>
            <p:cNvCxnSpPr/>
            <p:nvPr/>
          </p:nvCxnSpPr>
          <p:spPr>
            <a:xfrm rot="10800000">
              <a:off x="0" y="1151467"/>
              <a:ext cx="9144000" cy="1588"/>
            </a:xfrm>
            <a:prstGeom prst="line">
              <a:avLst/>
            </a:prstGeom>
            <a:ln w="31750" cap="flat" cmpd="sng" algn="ctr">
              <a:solidFill>
                <a:srgbClr val="E1053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Right Triangle 12"/>
            <p:cNvSpPr/>
            <p:nvPr/>
          </p:nvSpPr>
          <p:spPr>
            <a:xfrm flipV="1">
              <a:off x="-1" y="2324476"/>
              <a:ext cx="541867" cy="1397447"/>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23" name="Freeform 22"/>
            <p:cNvSpPr/>
            <p:nvPr/>
          </p:nvSpPr>
          <p:spPr>
            <a:xfrm>
              <a:off x="-11875" y="-4233"/>
              <a:ext cx="1443568" cy="1147233"/>
            </a:xfrm>
            <a:custGeom>
              <a:avLst/>
              <a:gdLst>
                <a:gd name="connsiteX0" fmla="*/ 0 w 1443567"/>
                <a:gd name="connsiteY0" fmla="*/ 1143000 h 1147233"/>
                <a:gd name="connsiteX1" fmla="*/ 1003300 w 1443567"/>
                <a:gd name="connsiteY1" fmla="*/ 1147233 h 1147233"/>
                <a:gd name="connsiteX2" fmla="*/ 1443567 w 1443567"/>
                <a:gd name="connsiteY2" fmla="*/ 4233 h 1147233"/>
                <a:gd name="connsiteX3" fmla="*/ 4233 w 1443567"/>
                <a:gd name="connsiteY3" fmla="*/ 0 h 1147233"/>
                <a:gd name="connsiteX4" fmla="*/ 0 w 1443567"/>
                <a:gd name="connsiteY4" fmla="*/ 1143000 h 1147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67" h="1147233">
                  <a:moveTo>
                    <a:pt x="0" y="1143000"/>
                  </a:moveTo>
                  <a:lnTo>
                    <a:pt x="1003300" y="1147233"/>
                  </a:lnTo>
                  <a:lnTo>
                    <a:pt x="1443567" y="4233"/>
                  </a:lnTo>
                  <a:lnTo>
                    <a:pt x="4233" y="0"/>
                  </a:lnTo>
                  <a:lnTo>
                    <a:pt x="0" y="1143000"/>
                  </a:lnTo>
                  <a:close/>
                </a:path>
              </a:pathLst>
            </a:cu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a:cs typeface="Helvetica"/>
                </a:rPr>
                <a:t> </a:t>
              </a:r>
              <a:endParaRPr lang="en-US" dirty="0">
                <a:latin typeface="Helvetica"/>
                <a:cs typeface="Helvetica"/>
              </a:endParaRPr>
            </a:p>
          </p:txBody>
        </p:sp>
        <p:sp>
          <p:nvSpPr>
            <p:cNvPr id="28" name="Freeform 27"/>
            <p:cNvSpPr/>
            <p:nvPr/>
          </p:nvSpPr>
          <p:spPr>
            <a:xfrm>
              <a:off x="-9525" y="1136650"/>
              <a:ext cx="1009650" cy="111125"/>
            </a:xfrm>
            <a:custGeom>
              <a:avLst/>
              <a:gdLst>
                <a:gd name="connsiteX0" fmla="*/ 0 w 1009650"/>
                <a:gd name="connsiteY0" fmla="*/ 0 h 111125"/>
                <a:gd name="connsiteX1" fmla="*/ 1009650 w 1009650"/>
                <a:gd name="connsiteY1" fmla="*/ 3175 h 111125"/>
                <a:gd name="connsiteX2" fmla="*/ 968375 w 1009650"/>
                <a:gd name="connsiteY2" fmla="*/ 111125 h 111125"/>
                <a:gd name="connsiteX3" fmla="*/ 3175 w 1009650"/>
                <a:gd name="connsiteY3" fmla="*/ 107950 h 111125"/>
                <a:gd name="connsiteX4" fmla="*/ 0 w 1009650"/>
                <a:gd name="connsiteY4" fmla="*/ 0 h 11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111125">
                  <a:moveTo>
                    <a:pt x="0" y="0"/>
                  </a:moveTo>
                  <a:lnTo>
                    <a:pt x="1009650" y="3175"/>
                  </a:lnTo>
                  <a:lnTo>
                    <a:pt x="968375" y="111125"/>
                  </a:lnTo>
                  <a:lnTo>
                    <a:pt x="3175" y="107950"/>
                  </a:lnTo>
                  <a:cubicBezTo>
                    <a:pt x="2117" y="71967"/>
                    <a:pt x="1058" y="35983"/>
                    <a:pt x="0" y="0"/>
                  </a:cubicBezTo>
                  <a:close/>
                </a:path>
              </a:pathLst>
            </a:custGeom>
            <a:solidFill>
              <a:srgbClr val="E105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grpSp>
    </p:spTree>
    <p:extLst>
      <p:ext uri="{BB962C8B-B14F-4D97-AF65-F5344CB8AC3E}">
        <p14:creationId xmlns:p14="http://schemas.microsoft.com/office/powerpoint/2010/main" val="2527674534"/>
      </p:ext>
    </p:extLst>
  </p:cSld>
  <p:clrMap bg1="lt1" tx1="dk1" bg2="lt2" tx2="dk2" accent1="accent1" accent2="accent2" accent3="accent3" accent4="accent4" accent5="accent5" accent6="accent6" hlink="hlink" folHlink="folHlink"/>
  <p:sldLayoutIdLst>
    <p:sldLayoutId id="2147483694" r:id="rId1"/>
    <p:sldLayoutId id="2147483649" r:id="rId2"/>
    <p:sldLayoutId id="2147483665" r:id="rId3"/>
    <p:sldLayoutId id="2147483691" r:id="rId4"/>
    <p:sldLayoutId id="2147483663" r:id="rId5"/>
    <p:sldLayoutId id="2147483650" r:id="rId6"/>
    <p:sldLayoutId id="2147483695" r:id="rId7"/>
    <p:sldLayoutId id="2147483717" r:id="rId8"/>
    <p:sldLayoutId id="2147483719" r:id="rId9"/>
    <p:sldLayoutId id="2147483720" r:id="rId10"/>
    <p:sldLayoutId id="2147483721" r:id="rId11"/>
    <p:sldLayoutId id="2147483723" r:id="rId12"/>
    <p:sldLayoutId id="2147483725" r:id="rId13"/>
    <p:sldLayoutId id="2147483741" r:id="rId14"/>
    <p:sldLayoutId id="2147483742" r:id="rId15"/>
    <p:sldLayoutId id="2147483743" r:id="rId16"/>
    <p:sldLayoutId id="2147483744" r:id="rId17"/>
    <p:sldLayoutId id="2147483748" r:id="rId18"/>
    <p:sldLayoutId id="2147483749" r:id="rId19"/>
    <p:sldLayoutId id="2147483750" r:id="rId20"/>
    <p:sldLayoutId id="2147483751" r:id="rId21"/>
    <p:sldLayoutId id="2147483752" r:id="rId22"/>
    <p:sldLayoutId id="2147483753" r:id="rId23"/>
    <p:sldLayoutId id="2147483755" r:id="rId24"/>
    <p:sldLayoutId id="2147483756" r:id="rId25"/>
    <p:sldLayoutId id="2147483757" r:id="rId26"/>
    <p:sldLayoutId id="2147483760" r:id="rId27"/>
    <p:sldLayoutId id="2147483761" r:id="rId28"/>
    <p:sldLayoutId id="2147483762" r:id="rId29"/>
    <p:sldLayoutId id="2147483766" r:id="rId30"/>
    <p:sldLayoutId id="2147483767" r:id="rId31"/>
    <p:sldLayoutId id="2147483768" r:id="rId32"/>
    <p:sldLayoutId id="2147483769" r:id="rId3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Straight Connector 14"/>
          <p:cNvCxnSpPr/>
          <p:nvPr/>
        </p:nvCxnSpPr>
        <p:spPr>
          <a:xfrm rot="10800000">
            <a:off x="1447800" y="5091643"/>
            <a:ext cx="7696200" cy="1588"/>
          </a:xfrm>
          <a:prstGeom prst="line">
            <a:avLst/>
          </a:prstGeom>
          <a:ln w="31750" cap="flat" cmpd="sng" algn="ctr">
            <a:solidFill>
              <a:srgbClr val="E1053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11875" y="-4233"/>
            <a:ext cx="9155876" cy="3726156"/>
            <a:chOff x="-11875" y="-4233"/>
            <a:chExt cx="9155876" cy="3726156"/>
          </a:xfrm>
        </p:grpSpPr>
        <p:pic>
          <p:nvPicPr>
            <p:cNvPr id="14" name="Picture 13" descr="http://sellmore.redlion.net/dist/logo_files/CoporateLogoSet/MSOffice%20for%20Microsoft%20Office%20use/RedLion-logo_MSO.png"/>
            <p:cNvPicPr/>
            <p:nvPr/>
          </p:nvPicPr>
          <p:blipFill>
            <a:blip r:embed="rId7">
              <a:extLst>
                <a:ext uri="{28A0092B-C50C-407E-A947-70E740481C1C}">
                  <a14:useLocalDpi xmlns:a14="http://schemas.microsoft.com/office/drawing/2010/main" val="0"/>
                </a:ext>
              </a:extLst>
            </a:blip>
            <a:srcRect/>
            <a:stretch>
              <a:fillRect/>
            </a:stretch>
          </p:blipFill>
          <p:spPr bwMode="auto">
            <a:xfrm>
              <a:off x="5532430" y="1781291"/>
              <a:ext cx="3089054" cy="1318511"/>
            </a:xfrm>
            <a:prstGeom prst="rect">
              <a:avLst/>
            </a:prstGeom>
            <a:noFill/>
            <a:ln>
              <a:noFill/>
            </a:ln>
          </p:spPr>
        </p:pic>
        <p:sp>
          <p:nvSpPr>
            <p:cNvPr id="12" name="Rectangle 11"/>
            <p:cNvSpPr/>
            <p:nvPr userDrawn="1"/>
          </p:nvSpPr>
          <p:spPr>
            <a:xfrm>
              <a:off x="1" y="0"/>
              <a:ext cx="9144000" cy="1143000"/>
            </a:xfrm>
            <a:prstGeom prst="rect">
              <a:avLst/>
            </a:prstGeom>
            <a:solidFill>
              <a:schemeClr val="tx1">
                <a:lumMod val="75000"/>
                <a:lumOff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Helvetica"/>
                <a:cs typeface="Helvetica"/>
              </a:endParaRPr>
            </a:p>
          </p:txBody>
        </p:sp>
        <p:cxnSp>
          <p:nvCxnSpPr>
            <p:cNvPr id="21" name="Straight Connector 20"/>
            <p:cNvCxnSpPr/>
            <p:nvPr userDrawn="1"/>
          </p:nvCxnSpPr>
          <p:spPr>
            <a:xfrm rot="10800000">
              <a:off x="0" y="1151467"/>
              <a:ext cx="9144000" cy="1588"/>
            </a:xfrm>
            <a:prstGeom prst="line">
              <a:avLst/>
            </a:prstGeom>
            <a:ln w="31750" cap="flat" cmpd="sng" algn="ctr">
              <a:solidFill>
                <a:srgbClr val="E1053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Right Triangle 17"/>
            <p:cNvSpPr/>
            <p:nvPr userDrawn="1"/>
          </p:nvSpPr>
          <p:spPr>
            <a:xfrm flipV="1">
              <a:off x="-1" y="2324476"/>
              <a:ext cx="541867" cy="1397447"/>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19" name="Freeform 18"/>
            <p:cNvSpPr/>
            <p:nvPr userDrawn="1"/>
          </p:nvSpPr>
          <p:spPr>
            <a:xfrm>
              <a:off x="-11875" y="1181100"/>
              <a:ext cx="994008" cy="1143000"/>
            </a:xfrm>
            <a:custGeom>
              <a:avLst/>
              <a:gdLst>
                <a:gd name="connsiteX0" fmla="*/ 4233 w 986366"/>
                <a:gd name="connsiteY0" fmla="*/ 1138767 h 1143000"/>
                <a:gd name="connsiteX1" fmla="*/ 546100 w 986366"/>
                <a:gd name="connsiteY1" fmla="*/ 1143000 h 1143000"/>
                <a:gd name="connsiteX2" fmla="*/ 986366 w 986366"/>
                <a:gd name="connsiteY2" fmla="*/ 0 h 1143000"/>
                <a:gd name="connsiteX3" fmla="*/ 0 w 986366"/>
                <a:gd name="connsiteY3" fmla="*/ 0 h 1143000"/>
                <a:gd name="connsiteX4" fmla="*/ 4233 w 986366"/>
                <a:gd name="connsiteY4" fmla="*/ 1138767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366" h="1143000">
                  <a:moveTo>
                    <a:pt x="4233" y="1138767"/>
                  </a:moveTo>
                  <a:lnTo>
                    <a:pt x="546100" y="1143000"/>
                  </a:lnTo>
                  <a:lnTo>
                    <a:pt x="986366" y="0"/>
                  </a:lnTo>
                  <a:lnTo>
                    <a:pt x="0" y="0"/>
                  </a:lnTo>
                  <a:lnTo>
                    <a:pt x="4233" y="1138767"/>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20" name="Freeform 19"/>
            <p:cNvSpPr/>
            <p:nvPr userDrawn="1"/>
          </p:nvSpPr>
          <p:spPr>
            <a:xfrm>
              <a:off x="-11875" y="-4233"/>
              <a:ext cx="1443568" cy="1147233"/>
            </a:xfrm>
            <a:custGeom>
              <a:avLst/>
              <a:gdLst>
                <a:gd name="connsiteX0" fmla="*/ 0 w 1443567"/>
                <a:gd name="connsiteY0" fmla="*/ 1143000 h 1147233"/>
                <a:gd name="connsiteX1" fmla="*/ 1003300 w 1443567"/>
                <a:gd name="connsiteY1" fmla="*/ 1147233 h 1147233"/>
                <a:gd name="connsiteX2" fmla="*/ 1443567 w 1443567"/>
                <a:gd name="connsiteY2" fmla="*/ 4233 h 1147233"/>
                <a:gd name="connsiteX3" fmla="*/ 4233 w 1443567"/>
                <a:gd name="connsiteY3" fmla="*/ 0 h 1147233"/>
                <a:gd name="connsiteX4" fmla="*/ 0 w 1443567"/>
                <a:gd name="connsiteY4" fmla="*/ 1143000 h 1147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67" h="1147233">
                  <a:moveTo>
                    <a:pt x="0" y="1143000"/>
                  </a:moveTo>
                  <a:lnTo>
                    <a:pt x="1003300" y="1147233"/>
                  </a:lnTo>
                  <a:lnTo>
                    <a:pt x="1443567" y="4233"/>
                  </a:lnTo>
                  <a:lnTo>
                    <a:pt x="4233" y="0"/>
                  </a:lnTo>
                  <a:lnTo>
                    <a:pt x="0" y="1143000"/>
                  </a:lnTo>
                  <a:close/>
                </a:path>
              </a:pathLst>
            </a:cu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a:cs typeface="Helvetica"/>
                </a:rPr>
                <a:t> </a:t>
              </a:r>
              <a:endParaRPr lang="en-US" dirty="0">
                <a:latin typeface="Helvetica"/>
                <a:cs typeface="Helvetica"/>
              </a:endParaRPr>
            </a:p>
          </p:txBody>
        </p:sp>
        <p:sp>
          <p:nvSpPr>
            <p:cNvPr id="24" name="Freeform 23"/>
            <p:cNvSpPr/>
            <p:nvPr userDrawn="1"/>
          </p:nvSpPr>
          <p:spPr>
            <a:xfrm>
              <a:off x="-9525" y="1136650"/>
              <a:ext cx="1009650" cy="111125"/>
            </a:xfrm>
            <a:custGeom>
              <a:avLst/>
              <a:gdLst>
                <a:gd name="connsiteX0" fmla="*/ 0 w 1009650"/>
                <a:gd name="connsiteY0" fmla="*/ 0 h 111125"/>
                <a:gd name="connsiteX1" fmla="*/ 1009650 w 1009650"/>
                <a:gd name="connsiteY1" fmla="*/ 3175 h 111125"/>
                <a:gd name="connsiteX2" fmla="*/ 968375 w 1009650"/>
                <a:gd name="connsiteY2" fmla="*/ 111125 h 111125"/>
                <a:gd name="connsiteX3" fmla="*/ 3175 w 1009650"/>
                <a:gd name="connsiteY3" fmla="*/ 107950 h 111125"/>
                <a:gd name="connsiteX4" fmla="*/ 0 w 1009650"/>
                <a:gd name="connsiteY4" fmla="*/ 0 h 11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111125">
                  <a:moveTo>
                    <a:pt x="0" y="0"/>
                  </a:moveTo>
                  <a:lnTo>
                    <a:pt x="1009650" y="3175"/>
                  </a:lnTo>
                  <a:lnTo>
                    <a:pt x="968375" y="111125"/>
                  </a:lnTo>
                  <a:lnTo>
                    <a:pt x="3175" y="107950"/>
                  </a:lnTo>
                  <a:cubicBezTo>
                    <a:pt x="2117" y="71967"/>
                    <a:pt x="1058" y="35983"/>
                    <a:pt x="0" y="0"/>
                  </a:cubicBezTo>
                  <a:close/>
                </a:path>
              </a:pathLst>
            </a:custGeom>
            <a:solidFill>
              <a:srgbClr val="E105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grpSp>
    </p:spTree>
    <p:extLst>
      <p:ext uri="{BB962C8B-B14F-4D97-AF65-F5344CB8AC3E}">
        <p14:creationId xmlns:p14="http://schemas.microsoft.com/office/powerpoint/2010/main" val="2527674534"/>
      </p:ext>
    </p:extLst>
  </p:cSld>
  <p:clrMap bg1="lt1" tx1="dk1" bg2="lt2" tx2="dk2" accent1="accent1" accent2="accent2" accent3="accent3" accent4="accent4" accent5="accent5" accent6="accent6" hlink="hlink" folHlink="folHlink"/>
  <p:sldLayoutIdLst>
    <p:sldLayoutId id="2147483693" r:id="rId1"/>
    <p:sldLayoutId id="2147483724" r:id="rId2"/>
    <p:sldLayoutId id="2147483754" r:id="rId3"/>
    <p:sldLayoutId id="2147483758" r:id="rId4"/>
    <p:sldLayoutId id="2147483759"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http://sellmore.redlion.net/dist/logo_files/CoporateLogoSet/MSOffice%20for%20Microsoft%20Office%20use/RedLion-logo_MSO.png"/>
          <p:cNvPicPr/>
          <p:nvPr/>
        </p:nvPicPr>
        <p:blipFill>
          <a:blip r:embed="rId4">
            <a:extLst>
              <a:ext uri="{28A0092B-C50C-407E-A947-70E740481C1C}">
                <a14:useLocalDpi xmlns:a14="http://schemas.microsoft.com/office/drawing/2010/main" val="0"/>
              </a:ext>
            </a:extLst>
          </a:blip>
          <a:srcRect/>
          <a:stretch>
            <a:fillRect/>
          </a:stretch>
        </p:blipFill>
        <p:spPr bwMode="auto">
          <a:xfrm>
            <a:off x="7327076" y="6068273"/>
            <a:ext cx="1708266" cy="729145"/>
          </a:xfrm>
          <a:prstGeom prst="rect">
            <a:avLst/>
          </a:prstGeom>
          <a:noFill/>
          <a:ln>
            <a:noFill/>
          </a:ln>
        </p:spPr>
      </p:pic>
      <p:sp>
        <p:nvSpPr>
          <p:cNvPr id="12" name="TextBox 11"/>
          <p:cNvSpPr txBox="1"/>
          <p:nvPr/>
        </p:nvSpPr>
        <p:spPr>
          <a:xfrm>
            <a:off x="8809065" y="6602992"/>
            <a:ext cx="341397" cy="246221"/>
          </a:xfrm>
          <a:prstGeom prst="rect">
            <a:avLst/>
          </a:prstGeom>
          <a:noFill/>
        </p:spPr>
        <p:txBody>
          <a:bodyPr wrap="none" rtlCol="0">
            <a:spAutoFit/>
          </a:bodyPr>
          <a:lstStyle/>
          <a:p>
            <a:pPr algn="l"/>
            <a:fld id="{D5456C3A-F418-FF44-83C2-F5E37FD98B94}" type="slidenum">
              <a:rPr lang="en-US" sz="1000" baseline="0" smtClean="0">
                <a:solidFill>
                  <a:schemeClr val="bg1">
                    <a:lumMod val="75000"/>
                  </a:schemeClr>
                </a:solidFill>
                <a:latin typeface="+mn-lt"/>
                <a:cs typeface="Helvetica"/>
              </a:rPr>
              <a:pPr algn="l"/>
              <a:t>‹#›</a:t>
            </a:fld>
            <a:endParaRPr lang="en-US" sz="1000" baseline="0" dirty="0">
              <a:solidFill>
                <a:schemeClr val="bg1">
                  <a:lumMod val="75000"/>
                </a:schemeClr>
              </a:solidFill>
              <a:latin typeface="+mn-lt"/>
              <a:cs typeface="Helvetica"/>
            </a:endParaRPr>
          </a:p>
        </p:txBody>
      </p:sp>
      <p:sp>
        <p:nvSpPr>
          <p:cNvPr id="14" name="Rectangle 13"/>
          <p:cNvSpPr/>
          <p:nvPr/>
        </p:nvSpPr>
        <p:spPr>
          <a:xfrm>
            <a:off x="-32300" y="6611779"/>
            <a:ext cx="1449436" cy="246221"/>
          </a:xfrm>
          <a:prstGeom prst="rect">
            <a:avLst/>
          </a:prstGeom>
        </p:spPr>
        <p:txBody>
          <a:bodyPr wrap="none">
            <a:spAutoFit/>
          </a:bodyPr>
          <a:lstStyle/>
          <a:p>
            <a:r>
              <a:rPr lang="en-US" sz="1000" dirty="0" smtClean="0">
                <a:solidFill>
                  <a:schemeClr val="bg1">
                    <a:lumMod val="75000"/>
                  </a:schemeClr>
                </a:solidFill>
                <a:latin typeface="+mn-lt"/>
                <a:cs typeface="Helvetica"/>
              </a:rPr>
              <a:t>© Red Lion Controls Inc.</a:t>
            </a:r>
            <a:endParaRPr lang="en-US" sz="1000" dirty="0">
              <a:solidFill>
                <a:schemeClr val="bg1">
                  <a:lumMod val="75000"/>
                </a:schemeClr>
              </a:solidFill>
              <a:latin typeface="+mn-lt"/>
              <a:cs typeface="Helvetica"/>
            </a:endParaRPr>
          </a:p>
        </p:txBody>
      </p:sp>
      <p:grpSp>
        <p:nvGrpSpPr>
          <p:cNvPr id="13" name="Group 12"/>
          <p:cNvGrpSpPr/>
          <p:nvPr/>
        </p:nvGrpSpPr>
        <p:grpSpPr>
          <a:xfrm>
            <a:off x="-1181" y="0"/>
            <a:ext cx="9145182" cy="941137"/>
            <a:chOff x="-1181" y="0"/>
            <a:chExt cx="9145182" cy="941137"/>
          </a:xfrm>
        </p:grpSpPr>
        <p:sp>
          <p:nvSpPr>
            <p:cNvPr id="27" name="Rectangle 26"/>
            <p:cNvSpPr/>
            <p:nvPr userDrawn="1"/>
          </p:nvSpPr>
          <p:spPr>
            <a:xfrm>
              <a:off x="1" y="0"/>
              <a:ext cx="9144000" cy="285008"/>
            </a:xfrm>
            <a:prstGeom prst="rect">
              <a:avLst/>
            </a:prstGeom>
            <a:solidFill>
              <a:schemeClr val="tx1">
                <a:lumMod val="75000"/>
                <a:lumOff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Helvetica"/>
                <a:cs typeface="Helvetica"/>
              </a:endParaRPr>
            </a:p>
          </p:txBody>
        </p:sp>
        <p:sp>
          <p:nvSpPr>
            <p:cNvPr id="45" name="Right Triangle 44"/>
            <p:cNvSpPr/>
            <p:nvPr userDrawn="1"/>
          </p:nvSpPr>
          <p:spPr>
            <a:xfrm flipV="1">
              <a:off x="1732" y="588593"/>
              <a:ext cx="132920" cy="352544"/>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46" name="Freeform 45"/>
            <p:cNvSpPr/>
            <p:nvPr userDrawn="1"/>
          </p:nvSpPr>
          <p:spPr>
            <a:xfrm>
              <a:off x="-1181" y="300146"/>
              <a:ext cx="243830" cy="288352"/>
            </a:xfrm>
            <a:custGeom>
              <a:avLst/>
              <a:gdLst>
                <a:gd name="connsiteX0" fmla="*/ 4233 w 986366"/>
                <a:gd name="connsiteY0" fmla="*/ 1138767 h 1143000"/>
                <a:gd name="connsiteX1" fmla="*/ 546100 w 986366"/>
                <a:gd name="connsiteY1" fmla="*/ 1143000 h 1143000"/>
                <a:gd name="connsiteX2" fmla="*/ 986366 w 986366"/>
                <a:gd name="connsiteY2" fmla="*/ 0 h 1143000"/>
                <a:gd name="connsiteX3" fmla="*/ 0 w 986366"/>
                <a:gd name="connsiteY3" fmla="*/ 0 h 1143000"/>
                <a:gd name="connsiteX4" fmla="*/ 4233 w 986366"/>
                <a:gd name="connsiteY4" fmla="*/ 1138767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366" h="1143000">
                  <a:moveTo>
                    <a:pt x="4233" y="1138767"/>
                  </a:moveTo>
                  <a:lnTo>
                    <a:pt x="546100" y="1143000"/>
                  </a:lnTo>
                  <a:lnTo>
                    <a:pt x="986366" y="0"/>
                  </a:lnTo>
                  <a:lnTo>
                    <a:pt x="0" y="0"/>
                  </a:lnTo>
                  <a:lnTo>
                    <a:pt x="4233" y="1138767"/>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47" name="Freeform 46"/>
            <p:cNvSpPr/>
            <p:nvPr userDrawn="1"/>
          </p:nvSpPr>
          <p:spPr>
            <a:xfrm>
              <a:off x="-1181" y="1114"/>
              <a:ext cx="354107" cy="289420"/>
            </a:xfrm>
            <a:custGeom>
              <a:avLst/>
              <a:gdLst>
                <a:gd name="connsiteX0" fmla="*/ 0 w 1443567"/>
                <a:gd name="connsiteY0" fmla="*/ 1143000 h 1147233"/>
                <a:gd name="connsiteX1" fmla="*/ 1003300 w 1443567"/>
                <a:gd name="connsiteY1" fmla="*/ 1147233 h 1147233"/>
                <a:gd name="connsiteX2" fmla="*/ 1443567 w 1443567"/>
                <a:gd name="connsiteY2" fmla="*/ 4233 h 1147233"/>
                <a:gd name="connsiteX3" fmla="*/ 4233 w 1443567"/>
                <a:gd name="connsiteY3" fmla="*/ 0 h 1147233"/>
                <a:gd name="connsiteX4" fmla="*/ 0 w 1443567"/>
                <a:gd name="connsiteY4" fmla="*/ 1143000 h 1147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67" h="1147233">
                  <a:moveTo>
                    <a:pt x="0" y="1143000"/>
                  </a:moveTo>
                  <a:lnTo>
                    <a:pt x="1003300" y="1147233"/>
                  </a:lnTo>
                  <a:lnTo>
                    <a:pt x="1443567" y="4233"/>
                  </a:lnTo>
                  <a:lnTo>
                    <a:pt x="4233" y="0"/>
                  </a:lnTo>
                  <a:lnTo>
                    <a:pt x="0" y="1143000"/>
                  </a:lnTo>
                  <a:close/>
                </a:path>
              </a:pathLst>
            </a:cu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a:cs typeface="Helvetica"/>
                </a:rPr>
                <a:t> </a:t>
              </a:r>
              <a:endParaRPr lang="en-US" dirty="0">
                <a:latin typeface="Helvetica"/>
                <a:cs typeface="Helvetica"/>
              </a:endParaRPr>
            </a:p>
          </p:txBody>
        </p:sp>
        <p:sp>
          <p:nvSpPr>
            <p:cNvPr id="48" name="Freeform 47"/>
            <p:cNvSpPr/>
            <p:nvPr userDrawn="1"/>
          </p:nvSpPr>
          <p:spPr>
            <a:xfrm>
              <a:off x="-605" y="288932"/>
              <a:ext cx="247667" cy="28034"/>
            </a:xfrm>
            <a:custGeom>
              <a:avLst/>
              <a:gdLst>
                <a:gd name="connsiteX0" fmla="*/ 0 w 1009650"/>
                <a:gd name="connsiteY0" fmla="*/ 0 h 111125"/>
                <a:gd name="connsiteX1" fmla="*/ 1009650 w 1009650"/>
                <a:gd name="connsiteY1" fmla="*/ 3175 h 111125"/>
                <a:gd name="connsiteX2" fmla="*/ 968375 w 1009650"/>
                <a:gd name="connsiteY2" fmla="*/ 111125 h 111125"/>
                <a:gd name="connsiteX3" fmla="*/ 3175 w 1009650"/>
                <a:gd name="connsiteY3" fmla="*/ 107950 h 111125"/>
                <a:gd name="connsiteX4" fmla="*/ 0 w 1009650"/>
                <a:gd name="connsiteY4" fmla="*/ 0 h 11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111125">
                  <a:moveTo>
                    <a:pt x="0" y="0"/>
                  </a:moveTo>
                  <a:lnTo>
                    <a:pt x="1009650" y="3175"/>
                  </a:lnTo>
                  <a:lnTo>
                    <a:pt x="968375" y="111125"/>
                  </a:lnTo>
                  <a:lnTo>
                    <a:pt x="3175" y="107950"/>
                  </a:lnTo>
                  <a:cubicBezTo>
                    <a:pt x="2117" y="71967"/>
                    <a:pt x="1058" y="35983"/>
                    <a:pt x="0" y="0"/>
                  </a:cubicBezTo>
                  <a:close/>
                </a:path>
              </a:pathLst>
            </a:custGeom>
            <a:solidFill>
              <a:srgbClr val="E105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cxnSp>
          <p:nvCxnSpPr>
            <p:cNvPr id="33" name="Straight Connector 32"/>
            <p:cNvCxnSpPr/>
            <p:nvPr userDrawn="1"/>
          </p:nvCxnSpPr>
          <p:spPr>
            <a:xfrm rot="10800000">
              <a:off x="0" y="284592"/>
              <a:ext cx="9144000" cy="1588"/>
            </a:xfrm>
            <a:prstGeom prst="line">
              <a:avLst/>
            </a:prstGeom>
            <a:ln w="31750" cap="flat" cmpd="sng" algn="ctr">
              <a:solidFill>
                <a:srgbClr val="E1053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4858949"/>
      </p:ext>
    </p:extLst>
  </p:cSld>
  <p:clrMap bg1="lt1" tx1="dk1" bg2="lt2" tx2="dk2" accent1="accent1" accent2="accent2" accent3="accent3" accent4="accent4" accent5="accent5" accent6="accent6" hlink="hlink" folHlink="folHlink"/>
  <p:sldLayoutIdLst>
    <p:sldLayoutId id="2147483711" r:id="rId1"/>
    <p:sldLayoutId id="214748371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p:cNvSpPr txBox="1"/>
          <p:nvPr/>
        </p:nvSpPr>
        <p:spPr>
          <a:xfrm>
            <a:off x="8809065" y="6602992"/>
            <a:ext cx="341397" cy="246221"/>
          </a:xfrm>
          <a:prstGeom prst="rect">
            <a:avLst/>
          </a:prstGeom>
          <a:noFill/>
        </p:spPr>
        <p:txBody>
          <a:bodyPr wrap="none" rtlCol="0">
            <a:spAutoFit/>
          </a:bodyPr>
          <a:lstStyle/>
          <a:p>
            <a:pPr algn="l"/>
            <a:fld id="{D5456C3A-F418-FF44-83C2-F5E37FD98B94}" type="slidenum">
              <a:rPr lang="en-US" sz="1000" baseline="0" smtClean="0">
                <a:solidFill>
                  <a:schemeClr val="bg1">
                    <a:lumMod val="75000"/>
                  </a:schemeClr>
                </a:solidFill>
                <a:latin typeface="+mn-lt"/>
                <a:cs typeface="Helvetica"/>
              </a:rPr>
              <a:pPr algn="l"/>
              <a:t>‹#›</a:t>
            </a:fld>
            <a:endParaRPr lang="en-US" sz="1000" baseline="0" dirty="0">
              <a:solidFill>
                <a:schemeClr val="bg1">
                  <a:lumMod val="75000"/>
                </a:schemeClr>
              </a:solidFill>
              <a:latin typeface="+mn-lt"/>
              <a:cs typeface="Helvetica"/>
            </a:endParaRPr>
          </a:p>
        </p:txBody>
      </p:sp>
      <p:sp>
        <p:nvSpPr>
          <p:cNvPr id="14" name="Rectangle 13"/>
          <p:cNvSpPr/>
          <p:nvPr/>
        </p:nvSpPr>
        <p:spPr>
          <a:xfrm>
            <a:off x="-32300" y="6611779"/>
            <a:ext cx="1449436" cy="246221"/>
          </a:xfrm>
          <a:prstGeom prst="rect">
            <a:avLst/>
          </a:prstGeom>
        </p:spPr>
        <p:txBody>
          <a:bodyPr wrap="none">
            <a:spAutoFit/>
          </a:bodyPr>
          <a:lstStyle/>
          <a:p>
            <a:r>
              <a:rPr lang="en-US" sz="1000" dirty="0" smtClean="0">
                <a:solidFill>
                  <a:schemeClr val="bg1">
                    <a:lumMod val="75000"/>
                  </a:schemeClr>
                </a:solidFill>
                <a:latin typeface="+mn-lt"/>
                <a:cs typeface="Helvetica"/>
              </a:rPr>
              <a:t>© Red Lion Controls Inc.</a:t>
            </a:r>
            <a:endParaRPr lang="en-US" sz="1000" dirty="0">
              <a:solidFill>
                <a:schemeClr val="bg1">
                  <a:lumMod val="75000"/>
                </a:schemeClr>
              </a:solidFill>
              <a:latin typeface="+mn-lt"/>
              <a:cs typeface="Helvetica"/>
            </a:endParaRPr>
          </a:p>
        </p:txBody>
      </p:sp>
      <p:grpSp>
        <p:nvGrpSpPr>
          <p:cNvPr id="13" name="Group 12"/>
          <p:cNvGrpSpPr/>
          <p:nvPr/>
        </p:nvGrpSpPr>
        <p:grpSpPr>
          <a:xfrm>
            <a:off x="-11875" y="-4233"/>
            <a:ext cx="9155876" cy="3726156"/>
            <a:chOff x="-11875" y="-4233"/>
            <a:chExt cx="9155876" cy="3726156"/>
          </a:xfrm>
        </p:grpSpPr>
        <p:sp>
          <p:nvSpPr>
            <p:cNvPr id="11" name="Rectangle 10"/>
            <p:cNvSpPr/>
            <p:nvPr userDrawn="1"/>
          </p:nvSpPr>
          <p:spPr>
            <a:xfrm>
              <a:off x="1" y="0"/>
              <a:ext cx="9144000" cy="1143000"/>
            </a:xfrm>
            <a:prstGeom prst="rect">
              <a:avLst/>
            </a:prstGeom>
            <a:solidFill>
              <a:schemeClr val="tx1">
                <a:lumMod val="75000"/>
                <a:lumOff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Helvetica"/>
                <a:cs typeface="Helvetica"/>
              </a:endParaRPr>
            </a:p>
          </p:txBody>
        </p:sp>
        <p:sp>
          <p:nvSpPr>
            <p:cNvPr id="16" name="Right Triangle 15"/>
            <p:cNvSpPr/>
            <p:nvPr userDrawn="1"/>
          </p:nvSpPr>
          <p:spPr>
            <a:xfrm flipV="1">
              <a:off x="-1" y="2324476"/>
              <a:ext cx="541867" cy="1397447"/>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18" name="Freeform 17"/>
            <p:cNvSpPr/>
            <p:nvPr userDrawn="1"/>
          </p:nvSpPr>
          <p:spPr>
            <a:xfrm>
              <a:off x="-11875" y="1181100"/>
              <a:ext cx="994008" cy="1143000"/>
            </a:xfrm>
            <a:custGeom>
              <a:avLst/>
              <a:gdLst>
                <a:gd name="connsiteX0" fmla="*/ 4233 w 986366"/>
                <a:gd name="connsiteY0" fmla="*/ 1138767 h 1143000"/>
                <a:gd name="connsiteX1" fmla="*/ 546100 w 986366"/>
                <a:gd name="connsiteY1" fmla="*/ 1143000 h 1143000"/>
                <a:gd name="connsiteX2" fmla="*/ 986366 w 986366"/>
                <a:gd name="connsiteY2" fmla="*/ 0 h 1143000"/>
                <a:gd name="connsiteX3" fmla="*/ 0 w 986366"/>
                <a:gd name="connsiteY3" fmla="*/ 0 h 1143000"/>
                <a:gd name="connsiteX4" fmla="*/ 4233 w 986366"/>
                <a:gd name="connsiteY4" fmla="*/ 1138767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366" h="1143000">
                  <a:moveTo>
                    <a:pt x="4233" y="1138767"/>
                  </a:moveTo>
                  <a:lnTo>
                    <a:pt x="546100" y="1143000"/>
                  </a:lnTo>
                  <a:lnTo>
                    <a:pt x="986366" y="0"/>
                  </a:lnTo>
                  <a:lnTo>
                    <a:pt x="0" y="0"/>
                  </a:lnTo>
                  <a:lnTo>
                    <a:pt x="4233" y="1138767"/>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sp>
          <p:nvSpPr>
            <p:cNvPr id="19" name="Freeform 18"/>
            <p:cNvSpPr/>
            <p:nvPr userDrawn="1"/>
          </p:nvSpPr>
          <p:spPr>
            <a:xfrm>
              <a:off x="-11875" y="-4233"/>
              <a:ext cx="1443568" cy="1147233"/>
            </a:xfrm>
            <a:custGeom>
              <a:avLst/>
              <a:gdLst>
                <a:gd name="connsiteX0" fmla="*/ 0 w 1443567"/>
                <a:gd name="connsiteY0" fmla="*/ 1143000 h 1147233"/>
                <a:gd name="connsiteX1" fmla="*/ 1003300 w 1443567"/>
                <a:gd name="connsiteY1" fmla="*/ 1147233 h 1147233"/>
                <a:gd name="connsiteX2" fmla="*/ 1443567 w 1443567"/>
                <a:gd name="connsiteY2" fmla="*/ 4233 h 1147233"/>
                <a:gd name="connsiteX3" fmla="*/ 4233 w 1443567"/>
                <a:gd name="connsiteY3" fmla="*/ 0 h 1147233"/>
                <a:gd name="connsiteX4" fmla="*/ 0 w 1443567"/>
                <a:gd name="connsiteY4" fmla="*/ 1143000 h 1147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67" h="1147233">
                  <a:moveTo>
                    <a:pt x="0" y="1143000"/>
                  </a:moveTo>
                  <a:lnTo>
                    <a:pt x="1003300" y="1147233"/>
                  </a:lnTo>
                  <a:lnTo>
                    <a:pt x="1443567" y="4233"/>
                  </a:lnTo>
                  <a:lnTo>
                    <a:pt x="4233" y="0"/>
                  </a:lnTo>
                  <a:lnTo>
                    <a:pt x="0" y="1143000"/>
                  </a:lnTo>
                  <a:close/>
                </a:path>
              </a:pathLst>
            </a:cu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a:cs typeface="Helvetica"/>
                </a:rPr>
                <a:t> </a:t>
              </a:r>
              <a:endParaRPr lang="en-US" dirty="0">
                <a:latin typeface="Helvetica"/>
                <a:cs typeface="Helvetica"/>
              </a:endParaRPr>
            </a:p>
          </p:txBody>
        </p:sp>
        <p:sp>
          <p:nvSpPr>
            <p:cNvPr id="21" name="Freeform 20"/>
            <p:cNvSpPr/>
            <p:nvPr userDrawn="1"/>
          </p:nvSpPr>
          <p:spPr>
            <a:xfrm>
              <a:off x="-9525" y="1136650"/>
              <a:ext cx="1009650" cy="111125"/>
            </a:xfrm>
            <a:custGeom>
              <a:avLst/>
              <a:gdLst>
                <a:gd name="connsiteX0" fmla="*/ 0 w 1009650"/>
                <a:gd name="connsiteY0" fmla="*/ 0 h 111125"/>
                <a:gd name="connsiteX1" fmla="*/ 1009650 w 1009650"/>
                <a:gd name="connsiteY1" fmla="*/ 3175 h 111125"/>
                <a:gd name="connsiteX2" fmla="*/ 968375 w 1009650"/>
                <a:gd name="connsiteY2" fmla="*/ 111125 h 111125"/>
                <a:gd name="connsiteX3" fmla="*/ 3175 w 1009650"/>
                <a:gd name="connsiteY3" fmla="*/ 107950 h 111125"/>
                <a:gd name="connsiteX4" fmla="*/ 0 w 1009650"/>
                <a:gd name="connsiteY4" fmla="*/ 0 h 11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111125">
                  <a:moveTo>
                    <a:pt x="0" y="0"/>
                  </a:moveTo>
                  <a:lnTo>
                    <a:pt x="1009650" y="3175"/>
                  </a:lnTo>
                  <a:lnTo>
                    <a:pt x="968375" y="111125"/>
                  </a:lnTo>
                  <a:lnTo>
                    <a:pt x="3175" y="107950"/>
                  </a:lnTo>
                  <a:cubicBezTo>
                    <a:pt x="2117" y="71967"/>
                    <a:pt x="1058" y="35983"/>
                    <a:pt x="0" y="0"/>
                  </a:cubicBezTo>
                  <a:close/>
                </a:path>
              </a:pathLst>
            </a:custGeom>
            <a:solidFill>
              <a:srgbClr val="E105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cs typeface="Helvetica"/>
              </a:endParaRPr>
            </a:p>
          </p:txBody>
        </p:sp>
        <p:cxnSp>
          <p:nvCxnSpPr>
            <p:cNvPr id="20" name="Straight Connector 19"/>
            <p:cNvCxnSpPr/>
            <p:nvPr userDrawn="1"/>
          </p:nvCxnSpPr>
          <p:spPr>
            <a:xfrm rot="10800000">
              <a:off x="0" y="1151467"/>
              <a:ext cx="9144000" cy="1588"/>
            </a:xfrm>
            <a:prstGeom prst="line">
              <a:avLst/>
            </a:prstGeom>
            <a:ln w="31750" cap="flat" cmpd="sng" algn="ctr">
              <a:solidFill>
                <a:srgbClr val="E1053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927682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13" r:id="rId4"/>
    <p:sldLayoutId id="2147483714" r:id="rId5"/>
    <p:sldLayoutId id="2147483715" r:id="rId6"/>
    <p:sldLayoutId id="2147483716"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98" name="Group 15"/>
          <p:cNvGrpSpPr>
            <a:grpSpLocks/>
          </p:cNvGrpSpPr>
          <p:nvPr/>
        </p:nvGrpSpPr>
        <p:grpSpPr bwMode="auto">
          <a:xfrm>
            <a:off x="-11113" y="-4763"/>
            <a:ext cx="9155113" cy="3727451"/>
            <a:chOff x="-11875" y="-4233"/>
            <a:chExt cx="9155876" cy="3726156"/>
          </a:xfrm>
        </p:grpSpPr>
        <p:pic>
          <p:nvPicPr>
            <p:cNvPr id="4100" name="Picture 13" descr="http://sellmore.redlion.net/dist/logo_files/CoporateLogoSet/MSOffice%20for%20Microsoft%20Office%20use/RedLion-logo_MS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2430" y="1781291"/>
              <a:ext cx="3089054" cy="131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761" y="528"/>
              <a:ext cx="9144762" cy="1142603"/>
            </a:xfrm>
            <a:prstGeom prst="rect">
              <a:avLst/>
            </a:prstGeom>
            <a:solidFill>
              <a:schemeClr val="tx1">
                <a:lumMod val="75000"/>
                <a:lumOff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latin typeface="Helvetica"/>
                <a:cs typeface="Helvetica"/>
              </a:endParaRPr>
            </a:p>
          </p:txBody>
        </p:sp>
        <p:cxnSp>
          <p:nvCxnSpPr>
            <p:cNvPr id="21" name="Straight Connector 20"/>
            <p:cNvCxnSpPr/>
            <p:nvPr userDrawn="1"/>
          </p:nvCxnSpPr>
          <p:spPr>
            <a:xfrm rot="10800000">
              <a:off x="-761" y="1151066"/>
              <a:ext cx="9144762" cy="1586"/>
            </a:xfrm>
            <a:prstGeom prst="line">
              <a:avLst/>
            </a:prstGeom>
            <a:ln w="31750" cap="flat" cmpd="sng" algn="ctr">
              <a:solidFill>
                <a:srgbClr val="E1053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Right Triangle 17"/>
            <p:cNvSpPr/>
            <p:nvPr userDrawn="1"/>
          </p:nvSpPr>
          <p:spPr>
            <a:xfrm flipV="1">
              <a:off x="-761" y="2323821"/>
              <a:ext cx="542970" cy="1398102"/>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Helvetica"/>
                <a:cs typeface="Helvetica"/>
              </a:endParaRPr>
            </a:p>
          </p:txBody>
        </p:sp>
        <p:sp>
          <p:nvSpPr>
            <p:cNvPr id="19" name="Freeform 18"/>
            <p:cNvSpPr/>
            <p:nvPr userDrawn="1"/>
          </p:nvSpPr>
          <p:spPr>
            <a:xfrm>
              <a:off x="-11875" y="1181218"/>
              <a:ext cx="993859" cy="1142603"/>
            </a:xfrm>
            <a:custGeom>
              <a:avLst/>
              <a:gdLst>
                <a:gd name="connsiteX0" fmla="*/ 4233 w 986366"/>
                <a:gd name="connsiteY0" fmla="*/ 1138767 h 1143000"/>
                <a:gd name="connsiteX1" fmla="*/ 546100 w 986366"/>
                <a:gd name="connsiteY1" fmla="*/ 1143000 h 1143000"/>
                <a:gd name="connsiteX2" fmla="*/ 986366 w 986366"/>
                <a:gd name="connsiteY2" fmla="*/ 0 h 1143000"/>
                <a:gd name="connsiteX3" fmla="*/ 0 w 986366"/>
                <a:gd name="connsiteY3" fmla="*/ 0 h 1143000"/>
                <a:gd name="connsiteX4" fmla="*/ 4233 w 986366"/>
                <a:gd name="connsiteY4" fmla="*/ 1138767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366" h="1143000">
                  <a:moveTo>
                    <a:pt x="4233" y="1138767"/>
                  </a:moveTo>
                  <a:lnTo>
                    <a:pt x="546100" y="1143000"/>
                  </a:lnTo>
                  <a:lnTo>
                    <a:pt x="986366" y="0"/>
                  </a:lnTo>
                  <a:lnTo>
                    <a:pt x="0" y="0"/>
                  </a:lnTo>
                  <a:lnTo>
                    <a:pt x="4233" y="1138767"/>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Helvetica"/>
                <a:cs typeface="Helvetica"/>
              </a:endParaRPr>
            </a:p>
          </p:txBody>
        </p:sp>
        <p:sp>
          <p:nvSpPr>
            <p:cNvPr id="20" name="Freeform 19"/>
            <p:cNvSpPr/>
            <p:nvPr userDrawn="1"/>
          </p:nvSpPr>
          <p:spPr>
            <a:xfrm>
              <a:off x="-11875" y="-4233"/>
              <a:ext cx="1443158" cy="1147364"/>
            </a:xfrm>
            <a:custGeom>
              <a:avLst/>
              <a:gdLst>
                <a:gd name="connsiteX0" fmla="*/ 0 w 1443567"/>
                <a:gd name="connsiteY0" fmla="*/ 1143000 h 1147233"/>
                <a:gd name="connsiteX1" fmla="*/ 1003300 w 1443567"/>
                <a:gd name="connsiteY1" fmla="*/ 1147233 h 1147233"/>
                <a:gd name="connsiteX2" fmla="*/ 1443567 w 1443567"/>
                <a:gd name="connsiteY2" fmla="*/ 4233 h 1147233"/>
                <a:gd name="connsiteX3" fmla="*/ 4233 w 1443567"/>
                <a:gd name="connsiteY3" fmla="*/ 0 h 1147233"/>
                <a:gd name="connsiteX4" fmla="*/ 0 w 1443567"/>
                <a:gd name="connsiteY4" fmla="*/ 1143000 h 1147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567" h="1147233">
                  <a:moveTo>
                    <a:pt x="0" y="1143000"/>
                  </a:moveTo>
                  <a:lnTo>
                    <a:pt x="1003300" y="1147233"/>
                  </a:lnTo>
                  <a:lnTo>
                    <a:pt x="1443567" y="4233"/>
                  </a:lnTo>
                  <a:lnTo>
                    <a:pt x="4233" y="0"/>
                  </a:lnTo>
                  <a:lnTo>
                    <a:pt x="0" y="1143000"/>
                  </a:lnTo>
                  <a:close/>
                </a:path>
              </a:pathLst>
            </a:cu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latin typeface="Helvetica"/>
                  <a:cs typeface="Helvetica"/>
                </a:rPr>
                <a:t> </a:t>
              </a:r>
            </a:p>
          </p:txBody>
        </p:sp>
        <p:sp>
          <p:nvSpPr>
            <p:cNvPr id="24" name="Freeform 23"/>
            <p:cNvSpPr/>
            <p:nvPr userDrawn="1"/>
          </p:nvSpPr>
          <p:spPr>
            <a:xfrm>
              <a:off x="-10287" y="1136783"/>
              <a:ext cx="1009734" cy="111086"/>
            </a:xfrm>
            <a:custGeom>
              <a:avLst/>
              <a:gdLst>
                <a:gd name="connsiteX0" fmla="*/ 0 w 1009650"/>
                <a:gd name="connsiteY0" fmla="*/ 0 h 111125"/>
                <a:gd name="connsiteX1" fmla="*/ 1009650 w 1009650"/>
                <a:gd name="connsiteY1" fmla="*/ 3175 h 111125"/>
                <a:gd name="connsiteX2" fmla="*/ 968375 w 1009650"/>
                <a:gd name="connsiteY2" fmla="*/ 111125 h 111125"/>
                <a:gd name="connsiteX3" fmla="*/ 3175 w 1009650"/>
                <a:gd name="connsiteY3" fmla="*/ 107950 h 111125"/>
                <a:gd name="connsiteX4" fmla="*/ 0 w 1009650"/>
                <a:gd name="connsiteY4" fmla="*/ 0 h 11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111125">
                  <a:moveTo>
                    <a:pt x="0" y="0"/>
                  </a:moveTo>
                  <a:lnTo>
                    <a:pt x="1009650" y="3175"/>
                  </a:lnTo>
                  <a:lnTo>
                    <a:pt x="968375" y="111125"/>
                  </a:lnTo>
                  <a:lnTo>
                    <a:pt x="3175" y="107950"/>
                  </a:lnTo>
                  <a:cubicBezTo>
                    <a:pt x="2117" y="71967"/>
                    <a:pt x="1058" y="35983"/>
                    <a:pt x="0" y="0"/>
                  </a:cubicBezTo>
                  <a:close/>
                </a:path>
              </a:pathLst>
            </a:custGeom>
            <a:solidFill>
              <a:srgbClr val="E105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Helvetica"/>
                <a:cs typeface="Helvetica"/>
              </a:endParaRPr>
            </a:p>
          </p:txBody>
        </p:sp>
      </p:grpSp>
      <p:cxnSp>
        <p:nvCxnSpPr>
          <p:cNvPr id="11" name="Straight Connector 10"/>
          <p:cNvCxnSpPr/>
          <p:nvPr userDrawn="1"/>
        </p:nvCxnSpPr>
        <p:spPr>
          <a:xfrm rot="10800000">
            <a:off x="1447800" y="5091113"/>
            <a:ext cx="7696200" cy="1587"/>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05956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cs typeface="Arial" charset="0"/>
        </a:defRPr>
      </a:lvl2pPr>
      <a:lvl3pPr algn="ctr" rtl="0" eaLnBrk="0" fontAlgn="base" hangingPunct="0">
        <a:spcBef>
          <a:spcPct val="0"/>
        </a:spcBef>
        <a:spcAft>
          <a:spcPct val="0"/>
        </a:spcAft>
        <a:defRPr sz="4400">
          <a:solidFill>
            <a:schemeClr val="tx1"/>
          </a:solidFill>
          <a:latin typeface="Corbel" pitchFamily="34" charset="0"/>
          <a:cs typeface="Arial" charset="0"/>
        </a:defRPr>
      </a:lvl3pPr>
      <a:lvl4pPr algn="ctr" rtl="0" eaLnBrk="0" fontAlgn="base" hangingPunct="0">
        <a:spcBef>
          <a:spcPct val="0"/>
        </a:spcBef>
        <a:spcAft>
          <a:spcPct val="0"/>
        </a:spcAft>
        <a:defRPr sz="4400">
          <a:solidFill>
            <a:schemeClr val="tx1"/>
          </a:solidFill>
          <a:latin typeface="Corbel" pitchFamily="34" charset="0"/>
          <a:cs typeface="Arial" charset="0"/>
        </a:defRPr>
      </a:lvl4pPr>
      <a:lvl5pPr algn="ctr" rtl="0" eaLnBrk="0" fontAlgn="base" hangingPunct="0">
        <a:spcBef>
          <a:spcPct val="0"/>
        </a:spcBef>
        <a:spcAft>
          <a:spcPct val="0"/>
        </a:spcAft>
        <a:defRPr sz="4400">
          <a:solidFill>
            <a:schemeClr val="tx1"/>
          </a:solidFill>
          <a:latin typeface="Corbel" pitchFamily="34" charset="0"/>
          <a:cs typeface="Arial" charset="0"/>
        </a:defRPr>
      </a:lvl5pPr>
      <a:lvl6pPr marL="457200" algn="ctr" rtl="0" fontAlgn="base">
        <a:spcBef>
          <a:spcPct val="0"/>
        </a:spcBef>
        <a:spcAft>
          <a:spcPct val="0"/>
        </a:spcAft>
        <a:defRPr sz="4400">
          <a:solidFill>
            <a:schemeClr val="tx1"/>
          </a:solidFill>
          <a:latin typeface="Corbel" pitchFamily="34" charset="0"/>
          <a:cs typeface="Arial" charset="0"/>
        </a:defRPr>
      </a:lvl6pPr>
      <a:lvl7pPr marL="914400" algn="ctr" rtl="0" fontAlgn="base">
        <a:spcBef>
          <a:spcPct val="0"/>
        </a:spcBef>
        <a:spcAft>
          <a:spcPct val="0"/>
        </a:spcAft>
        <a:defRPr sz="4400">
          <a:solidFill>
            <a:schemeClr val="tx1"/>
          </a:solidFill>
          <a:latin typeface="Corbel" pitchFamily="34" charset="0"/>
          <a:cs typeface="Arial" charset="0"/>
        </a:defRPr>
      </a:lvl7pPr>
      <a:lvl8pPr marL="1371600" algn="ctr" rtl="0" fontAlgn="base">
        <a:spcBef>
          <a:spcPct val="0"/>
        </a:spcBef>
        <a:spcAft>
          <a:spcPct val="0"/>
        </a:spcAft>
        <a:defRPr sz="4400">
          <a:solidFill>
            <a:schemeClr val="tx1"/>
          </a:solidFill>
          <a:latin typeface="Corbel" pitchFamily="34" charset="0"/>
          <a:cs typeface="Arial" charset="0"/>
        </a:defRPr>
      </a:lvl8pPr>
      <a:lvl9pPr marL="1828800" algn="ctr" rtl="0" fontAlgn="base">
        <a:spcBef>
          <a:spcPct val="0"/>
        </a:spcBef>
        <a:spcAft>
          <a:spcPct val="0"/>
        </a:spcAft>
        <a:defRPr sz="4400">
          <a:solidFill>
            <a:schemeClr val="tx1"/>
          </a:solidFill>
          <a:latin typeface="Corbel"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upload.wikimedia.org/wikipedia/commons/c/cb/UTP_cable.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4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8.gif"/></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smtClean="0"/>
              <a:t>Networking | April 2013</a:t>
            </a:r>
          </a:p>
        </p:txBody>
      </p:sp>
      <p:sp>
        <p:nvSpPr>
          <p:cNvPr id="4" name="Title 3"/>
          <p:cNvSpPr>
            <a:spLocks noGrp="1"/>
          </p:cNvSpPr>
          <p:nvPr>
            <p:ph type="title"/>
          </p:nvPr>
        </p:nvSpPr>
        <p:spPr>
          <a:prstGeom prst="rect">
            <a:avLst/>
          </a:prstGeom>
        </p:spPr>
        <p:txBody>
          <a:bodyPr anchor="ctr"/>
          <a:lstStyle/>
          <a:p>
            <a:pPr>
              <a:lnSpc>
                <a:spcPts val="3200"/>
              </a:lnSpc>
              <a:spcBef>
                <a:spcPts val="0"/>
              </a:spcBef>
            </a:pPr>
            <a:r>
              <a:rPr lang="en-US" dirty="0" smtClean="0">
                <a:ea typeface="+mn-ea"/>
                <a:cs typeface="Helvetica"/>
              </a:rPr>
              <a:t>Workshop </a:t>
            </a:r>
            <a:r>
              <a:rPr lang="en-US" dirty="0">
                <a:cs typeface="Helvetica"/>
              </a:rPr>
              <a:t>2013</a:t>
            </a:r>
            <a:endParaRPr lang="en-US" sz="3200" b="1" dirty="0">
              <a:ea typeface="+mn-ea"/>
              <a:cs typeface="Helvetica"/>
            </a:endParaRPr>
          </a:p>
        </p:txBody>
      </p:sp>
    </p:spTree>
    <p:extLst>
      <p:ext uri="{BB962C8B-B14F-4D97-AF65-F5344CB8AC3E}">
        <p14:creationId xmlns:p14="http://schemas.microsoft.com/office/powerpoint/2010/main" val="4125497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3"/>
          <p:cNvSpPr>
            <a:spLocks noGrp="1" noChangeArrowheads="1"/>
          </p:cNvSpPr>
          <p:nvPr>
            <p:ph type="body" sz="quarter" idx="12"/>
          </p:nvPr>
        </p:nvSpPr>
        <p:spPr>
          <a:prstGeom prst="rect">
            <a:avLst/>
          </a:prstGeom>
        </p:spPr>
        <p:txBody>
          <a:bodyPr/>
          <a:lstStyle/>
          <a:p>
            <a:pPr marL="0" indent="0" algn="l">
              <a:spcBef>
                <a:spcPct val="30000"/>
              </a:spcBef>
              <a:buClrTx/>
              <a:buSzTx/>
              <a:buFont typeface="Monotype Sorts"/>
              <a:buNone/>
              <a:defRPr/>
            </a:pPr>
            <a:r>
              <a:rPr lang="en-US" sz="1800" b="1" dirty="0" smtClean="0">
                <a:solidFill>
                  <a:schemeClr val="tx1"/>
                </a:solidFill>
              </a:rPr>
              <a:t>Twisted pair</a:t>
            </a:r>
            <a:r>
              <a:rPr lang="en-US" sz="1800" dirty="0" smtClean="0">
                <a:solidFill>
                  <a:schemeClr val="tx1"/>
                </a:solidFill>
              </a:rPr>
              <a:t> cabling is a form of wiring in which two conductors are wound together for the purposes of canceling out </a:t>
            </a:r>
            <a:r>
              <a:rPr lang="en-US" sz="1800" b="1" dirty="0" smtClean="0">
                <a:solidFill>
                  <a:schemeClr val="tx1"/>
                </a:solidFill>
              </a:rPr>
              <a:t>electromagnetic </a:t>
            </a:r>
            <a:r>
              <a:rPr lang="en-US" sz="1800" b="1" dirty="0">
                <a:solidFill>
                  <a:schemeClr val="tx1"/>
                </a:solidFill>
              </a:rPr>
              <a:t>i</a:t>
            </a:r>
            <a:r>
              <a:rPr lang="en-US" sz="1800" b="1" dirty="0" smtClean="0">
                <a:solidFill>
                  <a:schemeClr val="tx1"/>
                </a:solidFill>
              </a:rPr>
              <a:t>nterference (EMI) </a:t>
            </a:r>
            <a:r>
              <a:rPr lang="en-US" sz="1800" dirty="0" smtClean="0">
                <a:solidFill>
                  <a:schemeClr val="tx1"/>
                </a:solidFill>
              </a:rPr>
              <a:t>from crosstalk between neighboring pairs and other external sources.</a:t>
            </a:r>
          </a:p>
          <a:p>
            <a:pPr>
              <a:lnSpc>
                <a:spcPct val="80000"/>
              </a:lnSpc>
              <a:defRPr/>
            </a:pPr>
            <a:endParaRPr lang="en-US" sz="2000" dirty="0" smtClean="0"/>
          </a:p>
        </p:txBody>
      </p:sp>
      <p:sp>
        <p:nvSpPr>
          <p:cNvPr id="2" name="Text Placeholder 1"/>
          <p:cNvSpPr>
            <a:spLocks noGrp="1"/>
          </p:cNvSpPr>
          <p:nvPr>
            <p:ph type="body" sz="quarter" idx="15"/>
          </p:nvPr>
        </p:nvSpPr>
        <p:spPr/>
        <p:txBody>
          <a:bodyPr/>
          <a:lstStyle/>
          <a:p>
            <a:r>
              <a:rPr lang="en-US" dirty="0" smtClean="0"/>
              <a:t>Twister pair cable</a:t>
            </a:r>
            <a:endParaRPr lang="en-US" dirty="0"/>
          </a:p>
        </p:txBody>
      </p:sp>
      <p:pic>
        <p:nvPicPr>
          <p:cNvPr id="47110" name="Picture 6" descr="ST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77869"/>
            <a:ext cx="3429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4"/>
          <p:cNvSpPr txBox="1">
            <a:spLocks noChangeArrowheads="1"/>
          </p:cNvSpPr>
          <p:nvPr/>
        </p:nvSpPr>
        <p:spPr bwMode="auto">
          <a:xfrm>
            <a:off x="5105400" y="5087719"/>
            <a:ext cx="2967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r>
              <a:rPr lang="en-US" sz="2000" b="1" dirty="0">
                <a:solidFill>
                  <a:srgbClr val="9BBB59">
                    <a:lumMod val="75000"/>
                  </a:srgbClr>
                </a:solidFill>
                <a:latin typeface="Calibri" pitchFamily="34" charset="0"/>
              </a:rPr>
              <a:t>STP: Shielded Twisted Pair</a:t>
            </a:r>
          </a:p>
        </p:txBody>
      </p:sp>
      <p:pic>
        <p:nvPicPr>
          <p:cNvPr id="47112" name="Picture 2" descr="Image:UTP cabl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477869"/>
            <a:ext cx="32004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4"/>
          <p:cNvSpPr txBox="1">
            <a:spLocks noChangeArrowheads="1"/>
          </p:cNvSpPr>
          <p:nvPr/>
        </p:nvSpPr>
        <p:spPr bwMode="auto">
          <a:xfrm>
            <a:off x="914400" y="5087719"/>
            <a:ext cx="33000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r>
              <a:rPr lang="en-US" sz="2000" b="1" dirty="0">
                <a:solidFill>
                  <a:srgbClr val="9BBB59">
                    <a:lumMod val="75000"/>
                  </a:srgbClr>
                </a:solidFill>
                <a:latin typeface="Calibri" pitchFamily="34" charset="0"/>
              </a:rPr>
              <a:t>UTP: Unshielded Twisted Pair</a:t>
            </a:r>
          </a:p>
        </p:txBody>
      </p:sp>
      <p:sp>
        <p:nvSpPr>
          <p:cNvPr id="47114" name="Text Box 4"/>
          <p:cNvSpPr txBox="1">
            <a:spLocks noChangeArrowheads="1"/>
          </p:cNvSpPr>
          <p:nvPr/>
        </p:nvSpPr>
        <p:spPr bwMode="auto">
          <a:xfrm>
            <a:off x="0" y="549090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algn="ctr"/>
            <a:r>
              <a:rPr lang="en-US" sz="1800" b="1" dirty="0" smtClean="0">
                <a:solidFill>
                  <a:srgbClr val="C00000"/>
                </a:solidFill>
                <a:latin typeface="Calibri" pitchFamily="34" charset="0"/>
              </a:rPr>
              <a:t>Do </a:t>
            </a:r>
            <a:r>
              <a:rPr lang="en-US" sz="1800" b="1" dirty="0">
                <a:solidFill>
                  <a:srgbClr val="C00000"/>
                </a:solidFill>
                <a:latin typeface="Calibri" pitchFamily="34" charset="0"/>
              </a:rPr>
              <a:t>not use the extra pairs for voice or an extra data line. </a:t>
            </a:r>
          </a:p>
          <a:p>
            <a:pPr algn="ctr"/>
            <a:r>
              <a:rPr lang="en-US" sz="1800" b="1" dirty="0">
                <a:solidFill>
                  <a:srgbClr val="C00000"/>
                </a:solidFill>
                <a:latin typeface="Calibri" pitchFamily="34" charset="0"/>
              </a:rPr>
              <a:t>The electrical </a:t>
            </a:r>
            <a:r>
              <a:rPr lang="en-US" sz="1800" b="1" dirty="0" smtClean="0">
                <a:solidFill>
                  <a:srgbClr val="C00000"/>
                </a:solidFill>
                <a:latin typeface="Calibri" pitchFamily="34" charset="0"/>
              </a:rPr>
              <a:t>noise </a:t>
            </a:r>
            <a:r>
              <a:rPr lang="en-US" sz="1800" b="1" dirty="0">
                <a:solidFill>
                  <a:srgbClr val="C00000"/>
                </a:solidFill>
                <a:latin typeface="Calibri" pitchFamily="34" charset="0"/>
              </a:rPr>
              <a:t>in the wires can interfere with your network.</a:t>
            </a:r>
          </a:p>
        </p:txBody>
      </p:sp>
    </p:spTree>
    <p:extLst>
      <p:ext uri="{BB962C8B-B14F-4D97-AF65-F5344CB8AC3E}">
        <p14:creationId xmlns:p14="http://schemas.microsoft.com/office/powerpoint/2010/main" val="324446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smtClean="0"/>
              <a:t>UTP / STP</a:t>
            </a:r>
            <a:endParaRPr lang="en-US" dirty="0"/>
          </a:p>
        </p:txBody>
      </p:sp>
      <p:pic>
        <p:nvPicPr>
          <p:cNvPr id="48134" name="Picture 9"/>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1780359" y="1351127"/>
            <a:ext cx="2758896" cy="3681863"/>
          </a:xfrm>
          <a:prstGeom prst="rect">
            <a:avLst/>
          </a:prstGeom>
        </p:spPr>
      </p:pic>
      <p:sp>
        <p:nvSpPr>
          <p:cNvPr id="48132" name="Text Box 6"/>
          <p:cNvSpPr txBox="1">
            <a:spLocks noChangeArrowheads="1"/>
          </p:cNvSpPr>
          <p:nvPr/>
        </p:nvSpPr>
        <p:spPr bwMode="auto">
          <a:xfrm>
            <a:off x="5209976" y="5227093"/>
            <a:ext cx="2762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txBody>
          <a:bodyPr wrap="squar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algn="ctr">
              <a:spcBef>
                <a:spcPct val="50000"/>
              </a:spcBef>
            </a:pPr>
            <a:r>
              <a:rPr lang="en-US" sz="2400" dirty="0">
                <a:solidFill>
                  <a:prstClr val="black"/>
                </a:solidFill>
                <a:latin typeface="Calibri" pitchFamily="34" charset="0"/>
              </a:rPr>
              <a:t>Grounded </a:t>
            </a:r>
            <a:r>
              <a:rPr lang="en-US" sz="2400" dirty="0" smtClean="0">
                <a:solidFill>
                  <a:prstClr val="black"/>
                </a:solidFill>
                <a:latin typeface="Calibri" pitchFamily="34" charset="0"/>
              </a:rPr>
              <a:t>RJ-45</a:t>
            </a:r>
            <a:endParaRPr lang="en-US" sz="2400" dirty="0">
              <a:solidFill>
                <a:prstClr val="black"/>
              </a:solidFill>
              <a:latin typeface="Calibri" pitchFamily="34" charset="0"/>
            </a:endParaRPr>
          </a:p>
        </p:txBody>
      </p:sp>
      <p:pic>
        <p:nvPicPr>
          <p:cNvPr id="48133" name="Picture 8" descr="RJ45 Shielde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9976" y="1358710"/>
            <a:ext cx="2762648" cy="36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6"/>
          <p:cNvSpPr txBox="1">
            <a:spLocks noChangeArrowheads="1"/>
          </p:cNvSpPr>
          <p:nvPr/>
        </p:nvSpPr>
        <p:spPr bwMode="auto">
          <a:xfrm>
            <a:off x="1748050" y="5227093"/>
            <a:ext cx="287854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txBody>
          <a:bodyPr wrap="squar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algn="ctr">
              <a:spcBef>
                <a:spcPct val="50000"/>
              </a:spcBef>
            </a:pPr>
            <a:r>
              <a:rPr lang="en-US" sz="2400" dirty="0">
                <a:solidFill>
                  <a:prstClr val="black"/>
                </a:solidFill>
                <a:latin typeface="Calibri" pitchFamily="34" charset="0"/>
              </a:rPr>
              <a:t>Ungrounded </a:t>
            </a:r>
            <a:r>
              <a:rPr lang="en-US" sz="2400" dirty="0" smtClean="0">
                <a:solidFill>
                  <a:prstClr val="black"/>
                </a:solidFill>
                <a:latin typeface="Calibri" pitchFamily="34" charset="0"/>
              </a:rPr>
              <a:t>RJ-45</a:t>
            </a:r>
            <a:endParaRPr lang="en-US" sz="2400" dirty="0">
              <a:solidFill>
                <a:prstClr val="black"/>
              </a:solidFill>
              <a:latin typeface="Calibri" pitchFamily="34" charset="0"/>
            </a:endParaRPr>
          </a:p>
        </p:txBody>
      </p:sp>
    </p:spTree>
    <p:extLst>
      <p:ext uri="{BB962C8B-B14F-4D97-AF65-F5344CB8AC3E}">
        <p14:creationId xmlns:p14="http://schemas.microsoft.com/office/powerpoint/2010/main" val="179393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8" name="Rectangle 26"/>
          <p:cNvSpPr>
            <a:spLocks noChangeArrowheads="1"/>
          </p:cNvSpPr>
          <p:nvPr/>
        </p:nvSpPr>
        <p:spPr bwMode="auto">
          <a:xfrm>
            <a:off x="914400" y="1225421"/>
            <a:ext cx="7543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Clr>
                <a:srgbClr val="DF173B"/>
              </a:buClr>
              <a:buFont typeface="Wingdings" pitchFamily="2" charset="2"/>
              <a:buChar char="§"/>
            </a:pPr>
            <a:r>
              <a:rPr lang="en-US" sz="2000" b="1" dirty="0" smtClean="0">
                <a:latin typeface="Calibri" pitchFamily="34" charset="0"/>
              </a:rPr>
              <a:t>Twisted </a:t>
            </a:r>
            <a:r>
              <a:rPr lang="en-US" sz="2000" b="1" dirty="0">
                <a:latin typeface="Calibri" pitchFamily="34" charset="0"/>
              </a:rPr>
              <a:t>Pair </a:t>
            </a:r>
            <a:r>
              <a:rPr lang="en-US" sz="2000" dirty="0">
                <a:latin typeface="Calibri" pitchFamily="34" charset="0"/>
              </a:rPr>
              <a:t>ports on end stations must be connected so that the </a:t>
            </a:r>
            <a:r>
              <a:rPr lang="en-US" sz="2000" b="1" dirty="0" smtClean="0">
                <a:solidFill>
                  <a:srgbClr val="00B050"/>
                </a:solidFill>
                <a:latin typeface="Calibri" pitchFamily="34" charset="0"/>
              </a:rPr>
              <a:t>transmit</a:t>
            </a:r>
            <a:r>
              <a:rPr lang="en-US" sz="2000" dirty="0" smtClean="0">
                <a:latin typeface="Calibri" pitchFamily="34" charset="0"/>
              </a:rPr>
              <a:t> </a:t>
            </a:r>
            <a:r>
              <a:rPr lang="en-US" sz="2000" dirty="0">
                <a:latin typeface="Calibri" pitchFamily="34" charset="0"/>
              </a:rPr>
              <a:t>p</a:t>
            </a:r>
            <a:r>
              <a:rPr lang="en-US" sz="2000" dirty="0" smtClean="0">
                <a:latin typeface="Calibri" pitchFamily="34" charset="0"/>
              </a:rPr>
              <a:t>air </a:t>
            </a:r>
            <a:r>
              <a:rPr lang="en-US" sz="2000" dirty="0">
                <a:latin typeface="Calibri" pitchFamily="34" charset="0"/>
              </a:rPr>
              <a:t>on one end is connected to the </a:t>
            </a:r>
            <a:r>
              <a:rPr lang="en-US" sz="2000" b="1" dirty="0" smtClean="0">
                <a:solidFill>
                  <a:srgbClr val="00B050"/>
                </a:solidFill>
                <a:latin typeface="Calibri" pitchFamily="34" charset="0"/>
              </a:rPr>
              <a:t>receive</a:t>
            </a:r>
            <a:r>
              <a:rPr lang="en-US" sz="2000" dirty="0" smtClean="0">
                <a:latin typeface="Calibri" pitchFamily="34" charset="0"/>
              </a:rPr>
              <a:t> </a:t>
            </a:r>
            <a:r>
              <a:rPr lang="en-US" sz="2000" dirty="0">
                <a:latin typeface="Calibri" pitchFamily="34" charset="0"/>
              </a:rPr>
              <a:t>pair on the other end.</a:t>
            </a:r>
          </a:p>
          <a:p>
            <a:pPr marL="342900" indent="-342900">
              <a:buFont typeface="Wingdings" pitchFamily="2" charset="2"/>
              <a:buChar char="§"/>
            </a:pPr>
            <a:endParaRPr lang="en-US" sz="2000" dirty="0">
              <a:latin typeface="Calibri" pitchFamily="34" charset="0"/>
            </a:endParaRPr>
          </a:p>
          <a:p>
            <a:pPr marL="342900" indent="-342900">
              <a:buFont typeface="Wingdings" pitchFamily="2" charset="2"/>
              <a:buChar char="§"/>
            </a:pPr>
            <a:endParaRPr lang="en-US" sz="2000" dirty="0">
              <a:latin typeface="Calibri" pitchFamily="34" charset="0"/>
            </a:endParaRPr>
          </a:p>
          <a:p>
            <a:pPr marL="342900" indent="-342900">
              <a:buFont typeface="Wingdings" pitchFamily="2" charset="2"/>
              <a:buChar char="§"/>
            </a:pPr>
            <a:endParaRPr lang="en-US" sz="2000" dirty="0">
              <a:latin typeface="Calibri" pitchFamily="34" charset="0"/>
            </a:endParaRPr>
          </a:p>
          <a:p>
            <a:pPr marL="342900" indent="-342900">
              <a:buFont typeface="Wingdings" pitchFamily="2" charset="2"/>
              <a:buChar char="§"/>
            </a:pPr>
            <a:endParaRPr lang="en-US" sz="2000" dirty="0">
              <a:latin typeface="Calibri" pitchFamily="34" charset="0"/>
            </a:endParaRPr>
          </a:p>
          <a:p>
            <a:pPr marL="342900" indent="-342900">
              <a:buFont typeface="Wingdings" pitchFamily="2" charset="2"/>
              <a:buChar char="§"/>
            </a:pPr>
            <a:endParaRPr lang="en-US" sz="2000" dirty="0">
              <a:latin typeface="Calibri" pitchFamily="34" charset="0"/>
            </a:endParaRPr>
          </a:p>
          <a:p>
            <a:pPr marL="342900" indent="-342900">
              <a:buFont typeface="Wingdings" pitchFamily="2" charset="2"/>
              <a:buChar char="§"/>
            </a:pPr>
            <a:endParaRPr lang="en-US" sz="2000" dirty="0">
              <a:latin typeface="Calibri" pitchFamily="34" charset="0"/>
            </a:endParaRPr>
          </a:p>
          <a:p>
            <a:pPr marL="342900" indent="-342900">
              <a:buClr>
                <a:srgbClr val="DF173B"/>
              </a:buClr>
              <a:buFont typeface="Wingdings" pitchFamily="2" charset="2"/>
              <a:buChar char="§"/>
            </a:pPr>
            <a:r>
              <a:rPr lang="en-US" sz="2000" dirty="0" smtClean="0">
                <a:latin typeface="Calibri" pitchFamily="34" charset="0"/>
              </a:rPr>
              <a:t>Hubs/switches </a:t>
            </a:r>
            <a:r>
              <a:rPr lang="en-US" sz="2000" dirty="0">
                <a:latin typeface="Calibri" pitchFamily="34" charset="0"/>
              </a:rPr>
              <a:t>are deliberately wired </a:t>
            </a:r>
            <a:r>
              <a:rPr lang="en-US" sz="2000" dirty="0" smtClean="0">
                <a:latin typeface="Calibri" pitchFamily="34" charset="0"/>
              </a:rPr>
              <a:t>opposite from end stations. </a:t>
            </a:r>
            <a:br>
              <a:rPr lang="en-US" sz="2000" dirty="0" smtClean="0">
                <a:latin typeface="Calibri" pitchFamily="34" charset="0"/>
              </a:rPr>
            </a:br>
            <a:r>
              <a:rPr lang="en-US" sz="2000" dirty="0">
                <a:latin typeface="Calibri" pitchFamily="34" charset="0"/>
              </a:rPr>
              <a:t>A</a:t>
            </a:r>
            <a:r>
              <a:rPr lang="en-US" sz="2000" dirty="0" smtClean="0">
                <a:latin typeface="Calibri" pitchFamily="34" charset="0"/>
              </a:rPr>
              <a:t> </a:t>
            </a:r>
            <a:r>
              <a:rPr lang="en-US" sz="2000" b="1" dirty="0" smtClean="0">
                <a:solidFill>
                  <a:srgbClr val="0070C0"/>
                </a:solidFill>
                <a:latin typeface="Calibri" pitchFamily="34" charset="0"/>
              </a:rPr>
              <a:t>straight through</a:t>
            </a:r>
            <a:r>
              <a:rPr lang="en-US" sz="2000" dirty="0" smtClean="0">
                <a:latin typeface="Calibri" pitchFamily="34" charset="0"/>
              </a:rPr>
              <a:t> </a:t>
            </a:r>
            <a:r>
              <a:rPr lang="en-US" sz="2000" dirty="0">
                <a:latin typeface="Calibri" pitchFamily="34" charset="0"/>
              </a:rPr>
              <a:t>E</a:t>
            </a:r>
            <a:r>
              <a:rPr lang="en-US" sz="2000" dirty="0" smtClean="0">
                <a:latin typeface="Calibri" pitchFamily="34" charset="0"/>
              </a:rPr>
              <a:t>thernet </a:t>
            </a:r>
            <a:r>
              <a:rPr lang="en-US" sz="2000" dirty="0">
                <a:latin typeface="Calibri" pitchFamily="34" charset="0"/>
              </a:rPr>
              <a:t>cable can be used </a:t>
            </a:r>
            <a:r>
              <a:rPr lang="en-US" sz="2000" dirty="0" smtClean="0">
                <a:latin typeface="Calibri" pitchFamily="34" charset="0"/>
              </a:rPr>
              <a:t>between a hub/switch and an end station to match pairs properly</a:t>
            </a:r>
            <a:r>
              <a:rPr lang="en-US" sz="2000" dirty="0">
                <a:latin typeface="Calibri" pitchFamily="34" charset="0"/>
              </a:rPr>
              <a:t>. </a:t>
            </a:r>
          </a:p>
          <a:p>
            <a:pPr marL="342900" indent="-342900">
              <a:buClr>
                <a:srgbClr val="DF173B"/>
              </a:buClr>
              <a:buFont typeface="Wingdings" pitchFamily="2" charset="2"/>
              <a:buChar char="§"/>
            </a:pPr>
            <a:endParaRPr lang="en-US" sz="2000" dirty="0">
              <a:latin typeface="Calibri" pitchFamily="34" charset="0"/>
            </a:endParaRPr>
          </a:p>
          <a:p>
            <a:pPr marL="342900" indent="-342900">
              <a:buClr>
                <a:srgbClr val="DF173B"/>
              </a:buClr>
              <a:buFont typeface="Wingdings" pitchFamily="2" charset="2"/>
              <a:buChar char="§"/>
            </a:pPr>
            <a:r>
              <a:rPr lang="en-US" sz="2000" dirty="0" smtClean="0">
                <a:latin typeface="Calibri" pitchFamily="34" charset="0"/>
              </a:rPr>
              <a:t>When </a:t>
            </a:r>
            <a:r>
              <a:rPr lang="en-US" sz="2000" dirty="0">
                <a:latin typeface="Calibri" pitchFamily="34" charset="0"/>
              </a:rPr>
              <a:t>two hub/switches/routers are connected to each other, or </a:t>
            </a: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two </a:t>
            </a:r>
            <a:r>
              <a:rPr lang="en-US" sz="2000" dirty="0">
                <a:latin typeface="Calibri" pitchFamily="34" charset="0"/>
              </a:rPr>
              <a:t>end stations are connected to each other, a </a:t>
            </a:r>
            <a:r>
              <a:rPr lang="en-US" sz="2000" b="1" dirty="0" smtClean="0">
                <a:solidFill>
                  <a:srgbClr val="0070C0"/>
                </a:solidFill>
                <a:latin typeface="Calibri" pitchFamily="34" charset="0"/>
              </a:rPr>
              <a:t>crossover</a:t>
            </a:r>
            <a:r>
              <a:rPr lang="en-US" sz="2000" dirty="0" smtClean="0">
                <a:latin typeface="Calibri" pitchFamily="34" charset="0"/>
              </a:rPr>
              <a:t> </a:t>
            </a:r>
            <a:r>
              <a:rPr lang="en-US" sz="2000" dirty="0">
                <a:latin typeface="Calibri" pitchFamily="34" charset="0"/>
              </a:rPr>
              <a:t>cable </a:t>
            </a: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is </a:t>
            </a:r>
            <a:r>
              <a:rPr lang="en-US" sz="2000" dirty="0">
                <a:latin typeface="Calibri" pitchFamily="34" charset="0"/>
              </a:rPr>
              <a:t>used to make sure that the correct pairs are connected.</a:t>
            </a:r>
          </a:p>
        </p:txBody>
      </p:sp>
      <p:pic>
        <p:nvPicPr>
          <p:cNvPr id="28699"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14400" y="2209800"/>
            <a:ext cx="726643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Rectangle 98"/>
          <p:cNvSpPr>
            <a:spLocks noChangeArrowheads="1"/>
          </p:cNvSpPr>
          <p:nvPr/>
        </p:nvSpPr>
        <p:spPr bwMode="auto">
          <a:xfrm>
            <a:off x="8382000" y="1447800"/>
            <a:ext cx="304800" cy="246221"/>
          </a:xfrm>
          <a:prstGeom prst="rect">
            <a:avLst/>
          </a:prstGeom>
          <a:solidFill>
            <a:schemeClr val="bg1"/>
          </a:solidFill>
          <a:ln>
            <a:noFill/>
          </a:ln>
          <a:extLst>
            <a:ext uri="{91240B29-F687-4F45-9708-019B960494DF}">
              <a14:hiddenLine xmlns:a14="http://schemas.microsoft.com/office/drawing/2010/main" w="38100" cap="sq" algn="ctr">
                <a:solidFill>
                  <a:srgbClr val="000000"/>
                </a:solidFill>
                <a:round/>
                <a:headEnd/>
                <a:tailEnd type="triangle" w="med" len="med"/>
              </a14:hiddenLine>
            </a:ext>
          </a:extLst>
        </p:spPr>
        <p:txBody>
          <a:bodyPr>
            <a:spAutoFit/>
          </a:bodyPr>
          <a:lstStyle/>
          <a:p>
            <a:pPr algn="ctr" eaLnBrk="0" hangingPunct="0"/>
            <a:endParaRPr lang="en-US" dirty="0">
              <a:latin typeface="Calibri" pitchFamily="34" charset="0"/>
            </a:endParaRPr>
          </a:p>
        </p:txBody>
      </p:sp>
      <p:sp>
        <p:nvSpPr>
          <p:cNvPr id="4" name="Text Placeholder 3"/>
          <p:cNvSpPr>
            <a:spLocks noGrp="1"/>
          </p:cNvSpPr>
          <p:nvPr>
            <p:ph type="body" sz="quarter" idx="15"/>
          </p:nvPr>
        </p:nvSpPr>
        <p:spPr/>
        <p:txBody>
          <a:bodyPr/>
          <a:lstStyle/>
          <a:p>
            <a:r>
              <a:rPr lang="en-US" dirty="0" smtClean="0"/>
              <a:t>Auto MDIX</a:t>
            </a:r>
            <a:endParaRPr lang="en-US" dirty="0"/>
          </a:p>
        </p:txBody>
      </p:sp>
    </p:spTree>
    <p:extLst>
      <p:ext uri="{BB962C8B-B14F-4D97-AF65-F5344CB8AC3E}">
        <p14:creationId xmlns:p14="http://schemas.microsoft.com/office/powerpoint/2010/main" val="352832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2" name="Object 3"/>
          <p:cNvGraphicFramePr>
            <a:graphicFrameLocks noGrp="1" noChangeAspect="1"/>
          </p:cNvGraphicFramePr>
          <p:nvPr>
            <p:ph type="pic" sz="quarter" idx="12"/>
            <p:extLst>
              <p:ext uri="{D42A27DB-BD31-4B8C-83A1-F6EECF244321}">
                <p14:modId xmlns:p14="http://schemas.microsoft.com/office/powerpoint/2010/main" val="4134535366"/>
              </p:ext>
            </p:extLst>
          </p:nvPr>
        </p:nvGraphicFramePr>
        <p:xfrm>
          <a:off x="1874838" y="1484313"/>
          <a:ext cx="6070600" cy="4149725"/>
        </p:xfrm>
        <a:graphic>
          <a:graphicData uri="http://schemas.openxmlformats.org/presentationml/2006/ole">
            <mc:AlternateContent xmlns:mc="http://schemas.openxmlformats.org/markup-compatibility/2006">
              <mc:Choice xmlns:v="urn:schemas-microsoft-com:vml" Requires="v">
                <p:oleObj spid="_x0000_s1042" name="Visio" r:id="rId4" imgW="9824904" imgH="6715975" progId="Visio.Drawing.11">
                  <p:embed/>
                </p:oleObj>
              </mc:Choice>
              <mc:Fallback>
                <p:oleObj name="Visio" r:id="rId4" imgW="9824904" imgH="6715975" progId="Visio.Drawing.11">
                  <p:embed/>
                  <p:pic>
                    <p:nvPicPr>
                      <p:cNvPr id="0" name=""/>
                      <p:cNvPicPr>
                        <a:picLocks noChangeAspect="1" noChangeArrowheads="1"/>
                      </p:cNvPicPr>
                      <p:nvPr/>
                    </p:nvPicPr>
                    <p:blipFill>
                      <a:blip r:embed="rId5"/>
                      <a:srcRect/>
                      <a:stretch>
                        <a:fillRect/>
                      </a:stretch>
                    </p:blipFill>
                    <p:spPr bwMode="auto">
                      <a:xfrm>
                        <a:off x="1874838" y="1484313"/>
                        <a:ext cx="6070600" cy="4149725"/>
                      </a:xfrm>
                      <a:prstGeom prst="rect">
                        <a:avLst/>
                      </a:prstGeom>
                      <a:noFill/>
                      <a:ln>
                        <a:noFill/>
                      </a:ln>
                      <a:extLst/>
                    </p:spPr>
                  </p:pic>
                </p:oleObj>
              </mc:Fallback>
            </mc:AlternateContent>
          </a:graphicData>
        </a:graphic>
      </p:graphicFrame>
      <p:sp>
        <p:nvSpPr>
          <p:cNvPr id="3" name="Text Placeholder 2"/>
          <p:cNvSpPr>
            <a:spLocks noGrp="1"/>
          </p:cNvSpPr>
          <p:nvPr>
            <p:ph type="body" sz="quarter" idx="15"/>
          </p:nvPr>
        </p:nvSpPr>
        <p:spPr/>
        <p:txBody>
          <a:bodyPr/>
          <a:lstStyle/>
          <a:p>
            <a:r>
              <a:rPr lang="en-US" dirty="0" smtClean="0"/>
              <a:t>Fiber Optic Cabling</a:t>
            </a:r>
            <a:endParaRPr lang="en-US" dirty="0"/>
          </a:p>
        </p:txBody>
      </p:sp>
    </p:spTree>
    <p:extLst>
      <p:ext uri="{BB962C8B-B14F-4D97-AF65-F5344CB8AC3E}">
        <p14:creationId xmlns:p14="http://schemas.microsoft.com/office/powerpoint/2010/main" val="2873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Fiber Communication</a:t>
            </a:r>
            <a:endParaRPr lang="en-US" dirty="0"/>
          </a:p>
        </p:txBody>
      </p:sp>
      <p:graphicFrame>
        <p:nvGraphicFramePr>
          <p:cNvPr id="38916" name="Object 3"/>
          <p:cNvGraphicFramePr>
            <a:graphicFrameLocks noGrp="1" noChangeAspect="1"/>
          </p:cNvGraphicFramePr>
          <p:nvPr>
            <p:ph idx="4294967295"/>
            <p:extLst>
              <p:ext uri="{D42A27DB-BD31-4B8C-83A1-F6EECF244321}">
                <p14:modId xmlns:p14="http://schemas.microsoft.com/office/powerpoint/2010/main" val="3247787934"/>
              </p:ext>
            </p:extLst>
          </p:nvPr>
        </p:nvGraphicFramePr>
        <p:xfrm>
          <a:off x="1390548" y="1434485"/>
          <a:ext cx="6327775" cy="4621213"/>
        </p:xfrm>
        <a:graphic>
          <a:graphicData uri="http://schemas.openxmlformats.org/presentationml/2006/ole">
            <mc:AlternateContent xmlns:mc="http://schemas.openxmlformats.org/markup-compatibility/2006">
              <mc:Choice xmlns:v="urn:schemas-microsoft-com:vml" Requires="v">
                <p:oleObj spid="_x0000_s2066" name="Visio" r:id="rId4" imgW="8607552" imgH="6284976" progId="Visio.Drawing.11">
                  <p:embed/>
                </p:oleObj>
              </mc:Choice>
              <mc:Fallback>
                <p:oleObj name="Visio" r:id="rId4" imgW="8607552" imgH="628497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548" y="1434485"/>
                        <a:ext cx="6327775" cy="4621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83993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body" sz="quarter" idx="12"/>
          </p:nvPr>
        </p:nvSpPr>
        <p:spPr/>
        <p:txBody>
          <a:bodyPr/>
          <a:lstStyle/>
          <a:p>
            <a:pPr>
              <a:lnSpc>
                <a:spcPct val="90000"/>
              </a:lnSpc>
              <a:buFont typeface="Monotype Sorts"/>
              <a:buNone/>
            </a:pPr>
            <a:r>
              <a:rPr lang="en-US" sz="2400" b="1" dirty="0" smtClean="0"/>
              <a:t>Multimode Fiber Optic Cable</a:t>
            </a:r>
          </a:p>
          <a:p>
            <a:pPr lvl="1">
              <a:lnSpc>
                <a:spcPct val="90000"/>
              </a:lnSpc>
              <a:buFont typeface="Monotype Sorts"/>
              <a:buNone/>
            </a:pPr>
            <a:r>
              <a:rPr lang="en-US" sz="2400" dirty="0" smtClean="0"/>
              <a:t>50 or 62.5/125 Micron Cable ID/OD</a:t>
            </a:r>
          </a:p>
          <a:p>
            <a:pPr lvl="1">
              <a:lnSpc>
                <a:spcPct val="90000"/>
              </a:lnSpc>
              <a:buFont typeface="Monotype Sorts"/>
              <a:buNone/>
            </a:pPr>
            <a:r>
              <a:rPr lang="en-US" sz="2400" dirty="0" smtClean="0"/>
              <a:t>LED Transceivers to 2km</a:t>
            </a:r>
          </a:p>
          <a:p>
            <a:pPr>
              <a:lnSpc>
                <a:spcPct val="90000"/>
              </a:lnSpc>
              <a:buFont typeface="Monotype Sorts"/>
              <a:buNone/>
            </a:pPr>
            <a:r>
              <a:rPr lang="en-US" sz="2400" b="1" dirty="0" smtClean="0"/>
              <a:t>Singlemode Fiber Optic Cable</a:t>
            </a:r>
          </a:p>
          <a:p>
            <a:pPr lvl="1">
              <a:lnSpc>
                <a:spcPct val="90000"/>
              </a:lnSpc>
              <a:buFont typeface="Monotype Sorts"/>
              <a:buNone/>
            </a:pPr>
            <a:r>
              <a:rPr lang="en-US" sz="2400" dirty="0"/>
              <a:t>7</a:t>
            </a:r>
            <a:r>
              <a:rPr lang="en-US" sz="2400" dirty="0" smtClean="0"/>
              <a:t> or 10/125 Micron Cable ID/OD</a:t>
            </a:r>
          </a:p>
          <a:p>
            <a:pPr lvl="1">
              <a:lnSpc>
                <a:spcPct val="90000"/>
              </a:lnSpc>
              <a:buFont typeface="Monotype Sorts"/>
              <a:buNone/>
            </a:pPr>
            <a:r>
              <a:rPr lang="en-US" sz="2400" dirty="0" smtClean="0"/>
              <a:t>Laser Transceivers to 15, 40, or 80 km</a:t>
            </a:r>
          </a:p>
          <a:p>
            <a:pPr>
              <a:lnSpc>
                <a:spcPct val="90000"/>
              </a:lnSpc>
              <a:buFont typeface="Monotype Sorts"/>
              <a:buNone/>
            </a:pPr>
            <a:r>
              <a:rPr lang="en-US" sz="2400" b="1" dirty="0" smtClean="0"/>
              <a:t>Fiber Optic Connectors</a:t>
            </a:r>
          </a:p>
          <a:p>
            <a:pPr lvl="1">
              <a:lnSpc>
                <a:spcPct val="90000"/>
              </a:lnSpc>
              <a:buFont typeface="Monotype Sorts"/>
              <a:buNone/>
            </a:pPr>
            <a:r>
              <a:rPr lang="en-US" sz="2400" b="1" dirty="0" smtClean="0"/>
              <a:t>ST</a:t>
            </a:r>
            <a:r>
              <a:rPr lang="en-US" sz="2400" dirty="0" smtClean="0"/>
              <a:t> – Twist Lock</a:t>
            </a:r>
          </a:p>
          <a:p>
            <a:pPr lvl="1">
              <a:lnSpc>
                <a:spcPct val="90000"/>
              </a:lnSpc>
              <a:buNone/>
            </a:pPr>
            <a:r>
              <a:rPr lang="en-US" sz="2400" b="1" dirty="0" smtClean="0"/>
              <a:t>SC</a:t>
            </a:r>
            <a:r>
              <a:rPr lang="en-US" sz="2400" dirty="0" smtClean="0"/>
              <a:t> – Clip Lock</a:t>
            </a:r>
          </a:p>
          <a:p>
            <a:pPr lvl="1">
              <a:lnSpc>
                <a:spcPct val="90000"/>
              </a:lnSpc>
              <a:buNone/>
            </a:pPr>
            <a:r>
              <a:rPr lang="en-US" sz="2400" b="1" dirty="0" smtClean="0"/>
              <a:t>LC </a:t>
            </a:r>
            <a:r>
              <a:rPr lang="en-US" sz="2400" dirty="0" smtClean="0"/>
              <a:t>– </a:t>
            </a:r>
            <a:r>
              <a:rPr lang="en-US" sz="2400" dirty="0"/>
              <a:t>Clip Lock</a:t>
            </a:r>
          </a:p>
          <a:p>
            <a:pPr lvl="1">
              <a:lnSpc>
                <a:spcPct val="90000"/>
              </a:lnSpc>
              <a:buFont typeface="Monotype Sorts"/>
              <a:buNone/>
            </a:pPr>
            <a:endParaRPr lang="en-US" sz="2400" dirty="0" smtClean="0"/>
          </a:p>
          <a:p>
            <a:pPr lvl="1">
              <a:lnSpc>
                <a:spcPct val="90000"/>
              </a:lnSpc>
              <a:buFont typeface="Monotype Sorts"/>
              <a:buNone/>
            </a:pPr>
            <a:endParaRPr lang="en-US" sz="2400" dirty="0" smtClean="0"/>
          </a:p>
          <a:p>
            <a:pPr lvl="1">
              <a:lnSpc>
                <a:spcPct val="90000"/>
              </a:lnSpc>
              <a:buFont typeface="Monotype Sorts"/>
              <a:buNone/>
            </a:pPr>
            <a:endParaRPr lang="en-US" sz="2400" dirty="0" smtClean="0"/>
          </a:p>
          <a:p>
            <a:pPr lvl="1">
              <a:lnSpc>
                <a:spcPct val="90000"/>
              </a:lnSpc>
              <a:buFont typeface="Monotype Sorts"/>
              <a:buNone/>
            </a:pPr>
            <a:endParaRPr lang="en-US" dirty="0" smtClean="0"/>
          </a:p>
        </p:txBody>
      </p:sp>
      <p:sp>
        <p:nvSpPr>
          <p:cNvPr id="2" name="Text Placeholder 1"/>
          <p:cNvSpPr>
            <a:spLocks noGrp="1"/>
          </p:cNvSpPr>
          <p:nvPr>
            <p:ph type="body" sz="quarter" idx="15"/>
          </p:nvPr>
        </p:nvSpPr>
        <p:spPr/>
        <p:txBody>
          <a:bodyPr/>
          <a:lstStyle/>
          <a:p>
            <a:r>
              <a:rPr lang="en-US" dirty="0" smtClean="0"/>
              <a:t>100BaseFX Fiber Optic Cable</a:t>
            </a:r>
            <a:endParaRPr lang="en-US" dirty="0"/>
          </a:p>
        </p:txBody>
      </p:sp>
    </p:spTree>
    <p:extLst>
      <p:ext uri="{BB962C8B-B14F-4D97-AF65-F5344CB8AC3E}">
        <p14:creationId xmlns:p14="http://schemas.microsoft.com/office/powerpoint/2010/main" val="276157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3"/>
          <p:cNvSpPr>
            <a:spLocks noGrp="1" noChangeArrowheads="1"/>
          </p:cNvSpPr>
          <p:nvPr>
            <p:ph type="body" sz="quarter" idx="12"/>
          </p:nvPr>
        </p:nvSpPr>
        <p:spPr/>
        <p:txBody>
          <a:bodyPr/>
          <a:lstStyle/>
          <a:p>
            <a:pPr>
              <a:lnSpc>
                <a:spcPct val="90000"/>
              </a:lnSpc>
              <a:buFont typeface="Monotype Sorts"/>
              <a:buNone/>
            </a:pPr>
            <a:r>
              <a:rPr lang="en-US" sz="2800" b="1" dirty="0" smtClean="0"/>
              <a:t>Multimode Fiber Optic Cable</a:t>
            </a:r>
          </a:p>
          <a:p>
            <a:pPr lvl="1">
              <a:lnSpc>
                <a:spcPct val="90000"/>
              </a:lnSpc>
              <a:buFont typeface="Monotype Sorts"/>
              <a:buNone/>
            </a:pPr>
            <a:r>
              <a:rPr lang="en-US" sz="2400" dirty="0" smtClean="0"/>
              <a:t>50 or 62.5/125 Micron Cable ID/OD</a:t>
            </a:r>
          </a:p>
          <a:p>
            <a:pPr lvl="1">
              <a:lnSpc>
                <a:spcPct val="90000"/>
              </a:lnSpc>
              <a:buFont typeface="Monotype Sorts"/>
              <a:buNone/>
            </a:pPr>
            <a:r>
              <a:rPr lang="en-US" sz="2400" dirty="0" smtClean="0"/>
              <a:t>LED Transceivers</a:t>
            </a:r>
          </a:p>
          <a:p>
            <a:pPr lvl="1">
              <a:lnSpc>
                <a:spcPct val="90000"/>
              </a:lnSpc>
              <a:buFont typeface="Monotype Sorts"/>
              <a:buNone/>
            </a:pPr>
            <a:r>
              <a:rPr lang="en-US" sz="2400" dirty="0" smtClean="0"/>
              <a:t>50 Micron 500 meters</a:t>
            </a:r>
          </a:p>
          <a:p>
            <a:pPr lvl="1">
              <a:lnSpc>
                <a:spcPct val="90000"/>
              </a:lnSpc>
              <a:buFont typeface="Monotype Sorts"/>
              <a:buNone/>
            </a:pPr>
            <a:r>
              <a:rPr lang="en-US" sz="2400" dirty="0" smtClean="0"/>
              <a:t>62.5 Micron 330 meters</a:t>
            </a:r>
          </a:p>
          <a:p>
            <a:pPr>
              <a:lnSpc>
                <a:spcPct val="90000"/>
              </a:lnSpc>
              <a:buFont typeface="Monotype Sorts"/>
              <a:buNone/>
            </a:pPr>
            <a:r>
              <a:rPr lang="en-US" sz="2800" b="1" dirty="0" smtClean="0"/>
              <a:t>Singlemode Fiber Optic Cable</a:t>
            </a:r>
          </a:p>
          <a:p>
            <a:pPr lvl="1">
              <a:lnSpc>
                <a:spcPct val="90000"/>
              </a:lnSpc>
              <a:buFont typeface="Monotype Sorts"/>
              <a:buNone/>
            </a:pPr>
            <a:r>
              <a:rPr lang="en-US" sz="2400" dirty="0"/>
              <a:t>7</a:t>
            </a:r>
            <a:r>
              <a:rPr lang="en-US" sz="2400" dirty="0" smtClean="0"/>
              <a:t> or 10/125 Micron Cable ID/OD</a:t>
            </a:r>
          </a:p>
          <a:p>
            <a:pPr lvl="1">
              <a:lnSpc>
                <a:spcPct val="90000"/>
              </a:lnSpc>
              <a:buFont typeface="Monotype Sorts"/>
              <a:buNone/>
            </a:pPr>
            <a:r>
              <a:rPr lang="en-US" sz="2400" dirty="0" smtClean="0"/>
              <a:t>Laser Transceivers to 10, 40 or 80 km</a:t>
            </a:r>
          </a:p>
          <a:p>
            <a:pPr>
              <a:lnSpc>
                <a:spcPct val="90000"/>
              </a:lnSpc>
              <a:buFont typeface="Monotype Sorts"/>
              <a:buNone/>
            </a:pPr>
            <a:r>
              <a:rPr lang="en-US" sz="2800" b="1" dirty="0" smtClean="0"/>
              <a:t>Fiber Optic Connectors</a:t>
            </a:r>
          </a:p>
          <a:p>
            <a:pPr lvl="1">
              <a:lnSpc>
                <a:spcPct val="90000"/>
              </a:lnSpc>
              <a:buNone/>
            </a:pPr>
            <a:r>
              <a:rPr lang="en-US" sz="2400" b="1" dirty="0"/>
              <a:t>SC</a:t>
            </a:r>
            <a:r>
              <a:rPr lang="en-US" sz="2400" dirty="0"/>
              <a:t> – Clip Lock</a:t>
            </a:r>
          </a:p>
          <a:p>
            <a:pPr lvl="1">
              <a:lnSpc>
                <a:spcPct val="90000"/>
              </a:lnSpc>
              <a:buFont typeface="Monotype Sorts"/>
              <a:buNone/>
            </a:pPr>
            <a:r>
              <a:rPr lang="en-US" sz="2400" b="1" dirty="0" smtClean="0"/>
              <a:t>LC</a:t>
            </a:r>
            <a:r>
              <a:rPr lang="en-US" sz="2400" dirty="0" smtClean="0"/>
              <a:t> – Clip Lock</a:t>
            </a:r>
          </a:p>
        </p:txBody>
      </p:sp>
      <p:sp>
        <p:nvSpPr>
          <p:cNvPr id="2" name="Text Placeholder 1"/>
          <p:cNvSpPr>
            <a:spLocks noGrp="1"/>
          </p:cNvSpPr>
          <p:nvPr>
            <p:ph type="body" sz="quarter" idx="15"/>
          </p:nvPr>
        </p:nvSpPr>
        <p:spPr/>
        <p:txBody>
          <a:bodyPr/>
          <a:lstStyle/>
          <a:p>
            <a:r>
              <a:rPr lang="en-US" dirty="0" smtClean="0"/>
              <a:t>1000Base LX/SX Fiber Optic Cable</a:t>
            </a:r>
            <a:endParaRPr lang="en-US" dirty="0"/>
          </a:p>
        </p:txBody>
      </p:sp>
    </p:spTree>
    <p:extLst>
      <p:ext uri="{BB962C8B-B14F-4D97-AF65-F5344CB8AC3E}">
        <p14:creationId xmlns:p14="http://schemas.microsoft.com/office/powerpoint/2010/main" val="127101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12192" y="4307913"/>
            <a:ext cx="2626734" cy="201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2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51823" y="1858682"/>
            <a:ext cx="1753530" cy="215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16"/>
          <p:cNvSpPr txBox="1">
            <a:spLocks noChangeArrowheads="1"/>
          </p:cNvSpPr>
          <p:nvPr/>
        </p:nvSpPr>
        <p:spPr bwMode="auto">
          <a:xfrm>
            <a:off x="1" y="1273907"/>
            <a:ext cx="9143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algn="ctr"/>
            <a:r>
              <a:rPr lang="en-US" sz="3200" b="1" dirty="0">
                <a:latin typeface="Calibri" pitchFamily="34" charset="0"/>
              </a:rPr>
              <a:t>SC Fiber Optic Connector</a:t>
            </a:r>
          </a:p>
        </p:txBody>
      </p:sp>
      <p:sp>
        <p:nvSpPr>
          <p:cNvPr id="53253" name="Text Box 17"/>
          <p:cNvSpPr txBox="1">
            <a:spLocks noChangeArrowheads="1"/>
          </p:cNvSpPr>
          <p:nvPr/>
        </p:nvSpPr>
        <p:spPr bwMode="auto">
          <a:xfrm>
            <a:off x="1" y="3723138"/>
            <a:ext cx="9143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algn="ctr"/>
            <a:r>
              <a:rPr lang="en-US" sz="3200" b="1" dirty="0">
                <a:latin typeface="Calibri" pitchFamily="34" charset="0"/>
              </a:rPr>
              <a:t>ST Fiber Optic Connector</a:t>
            </a:r>
          </a:p>
        </p:txBody>
      </p:sp>
      <p:sp>
        <p:nvSpPr>
          <p:cNvPr id="9" name="Text Placeholder 1"/>
          <p:cNvSpPr>
            <a:spLocks noGrp="1"/>
          </p:cNvSpPr>
          <p:nvPr>
            <p:ph type="body" sz="quarter" idx="15"/>
          </p:nvPr>
        </p:nvSpPr>
        <p:spPr>
          <a:xfrm>
            <a:off x="1331913" y="173038"/>
            <a:ext cx="7705725" cy="685800"/>
          </a:xfrm>
        </p:spPr>
        <p:txBody>
          <a:bodyPr/>
          <a:lstStyle/>
          <a:p>
            <a:r>
              <a:rPr lang="en-US" dirty="0" smtClean="0"/>
              <a:t>SC / ST Fiber Optic Connectors</a:t>
            </a:r>
            <a:endParaRPr lang="en-US" dirty="0"/>
          </a:p>
        </p:txBody>
      </p:sp>
    </p:spTree>
    <p:extLst>
      <p:ext uri="{BB962C8B-B14F-4D97-AF65-F5344CB8AC3E}">
        <p14:creationId xmlns:p14="http://schemas.microsoft.com/office/powerpoint/2010/main" val="108681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LC Fiber Optic Connector</a:t>
            </a:r>
            <a:endParaRPr lang="en-US" dirty="0"/>
          </a:p>
        </p:txBody>
      </p:sp>
      <p:sp>
        <p:nvSpPr>
          <p:cNvPr id="55300" name="Rectangle 5"/>
          <p:cNvSpPr>
            <a:spLocks noGrp="1" noChangeArrowheads="1"/>
          </p:cNvSpPr>
          <p:nvPr>
            <p:ph type="title" idx="4294967295"/>
          </p:nvPr>
        </p:nvSpPr>
        <p:spPr>
          <a:xfrm>
            <a:off x="0" y="1636594"/>
            <a:ext cx="9144000" cy="609600"/>
          </a:xfrm>
          <a:prstGeom prst="rect">
            <a:avLst/>
          </a:prstGeom>
        </p:spPr>
        <p:txBody>
          <a:bodyPr>
            <a:normAutofit fontScale="90000"/>
          </a:bodyPr>
          <a:lstStyle/>
          <a:p>
            <a:pPr algn="ctr"/>
            <a:r>
              <a:rPr lang="en-US" sz="4000" b="1" dirty="0" smtClean="0"/>
              <a:t>LC Fiber Optic Connector</a:t>
            </a:r>
          </a:p>
        </p:txBody>
      </p:sp>
      <p:pic>
        <p:nvPicPr>
          <p:cNvPr id="5530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0669" y="2661973"/>
            <a:ext cx="28575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11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Extended distance</a:t>
            </a:r>
          </a:p>
          <a:p>
            <a:r>
              <a:rPr lang="en-US" dirty="0" smtClean="0"/>
              <a:t>Noise Immunity</a:t>
            </a:r>
          </a:p>
          <a:p>
            <a:r>
              <a:rPr lang="en-US" dirty="0" smtClean="0"/>
              <a:t>Surge Immunity</a:t>
            </a:r>
            <a:endParaRPr lang="en-US" dirty="0"/>
          </a:p>
        </p:txBody>
      </p:sp>
      <p:sp>
        <p:nvSpPr>
          <p:cNvPr id="3" name="Title 2"/>
          <p:cNvSpPr>
            <a:spLocks noGrp="1"/>
          </p:cNvSpPr>
          <p:nvPr>
            <p:ph type="title"/>
          </p:nvPr>
        </p:nvSpPr>
        <p:spPr/>
        <p:txBody>
          <a:bodyPr/>
          <a:lstStyle/>
          <a:p>
            <a:r>
              <a:rPr lang="en-US" dirty="0"/>
              <a:t>Benefits of Using F</a:t>
            </a:r>
            <a:r>
              <a:rPr lang="en-US" dirty="0" smtClean="0"/>
              <a:t>iber</a:t>
            </a:r>
            <a:endParaRPr lang="en-US" dirty="0"/>
          </a:p>
        </p:txBody>
      </p:sp>
    </p:spTree>
    <p:extLst>
      <p:ext uri="{BB962C8B-B14F-4D97-AF65-F5344CB8AC3E}">
        <p14:creationId xmlns:p14="http://schemas.microsoft.com/office/powerpoint/2010/main" val="75621441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Networking review</a:t>
            </a:r>
          </a:p>
          <a:p>
            <a:pPr lvl="1"/>
            <a:r>
              <a:rPr lang="en-US" dirty="0" smtClean="0"/>
              <a:t>Unmanaged, monitored, managed</a:t>
            </a:r>
          </a:p>
          <a:p>
            <a:pPr lvl="2"/>
            <a:r>
              <a:rPr lang="en-US" dirty="0" smtClean="0"/>
              <a:t>The move to managed.</a:t>
            </a:r>
          </a:p>
          <a:p>
            <a:pPr lvl="1"/>
            <a:r>
              <a:rPr lang="en-US" dirty="0" smtClean="0"/>
              <a:t>Copper vs. Fiber</a:t>
            </a:r>
          </a:p>
          <a:p>
            <a:pPr lvl="1"/>
            <a:r>
              <a:rPr lang="en-US" dirty="0" smtClean="0"/>
              <a:t>Multimode vs. Singlemode Fiber</a:t>
            </a:r>
          </a:p>
          <a:p>
            <a:pPr lvl="1"/>
            <a:r>
              <a:rPr lang="en-US" dirty="0"/>
              <a:t>T</a:t>
            </a:r>
            <a:r>
              <a:rPr lang="en-US" dirty="0" smtClean="0"/>
              <a:t>opologies</a:t>
            </a:r>
          </a:p>
          <a:p>
            <a:pPr lvl="1"/>
            <a:r>
              <a:rPr lang="en-US" dirty="0" smtClean="0"/>
              <a:t>Layer 3</a:t>
            </a:r>
          </a:p>
          <a:p>
            <a:r>
              <a:rPr lang="en-US" dirty="0" smtClean="0"/>
              <a:t>Red Lion networking portfolio</a:t>
            </a:r>
          </a:p>
          <a:p>
            <a:pPr lvl="1"/>
            <a:r>
              <a:rPr lang="en-US" dirty="0" smtClean="0"/>
              <a:t>Deciding which product line to pitch for specific opportunities</a:t>
            </a:r>
          </a:p>
          <a:p>
            <a:r>
              <a:rPr lang="en-US" dirty="0" smtClean="0"/>
              <a:t>NT24k Introduction</a:t>
            </a:r>
          </a:p>
          <a:p>
            <a:r>
              <a:rPr lang="en-US" dirty="0" smtClean="0"/>
              <a:t>NT24K/N-Ring Demo</a:t>
            </a:r>
          </a:p>
          <a:p>
            <a:pPr marL="285750" lvl="1" indent="0">
              <a:buNone/>
            </a:pPr>
            <a:endParaRPr lang="en-US" dirty="0"/>
          </a:p>
        </p:txBody>
      </p:sp>
      <p:sp>
        <p:nvSpPr>
          <p:cNvPr id="5" name="Text Placeholder 4"/>
          <p:cNvSpPr>
            <a:spLocks noGrp="1"/>
          </p:cNvSpPr>
          <p:nvPr>
            <p:ph type="body" sz="quarter" idx="15"/>
          </p:nvPr>
        </p:nvSpPr>
        <p:spPr/>
        <p:txBody>
          <a:bodyPr/>
          <a:lstStyle/>
          <a:p>
            <a:r>
              <a:rPr lang="en-US" dirty="0" smtClean="0"/>
              <a:t>Workshop Agenda</a:t>
            </a:r>
            <a:endParaRPr lang="en-US" dirty="0"/>
          </a:p>
        </p:txBody>
      </p:sp>
    </p:spTree>
    <p:extLst>
      <p:ext uri="{BB962C8B-B14F-4D97-AF65-F5344CB8AC3E}">
        <p14:creationId xmlns:p14="http://schemas.microsoft.com/office/powerpoint/2010/main" val="3388985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Type of Fiber being used – MM or SM</a:t>
            </a:r>
          </a:p>
          <a:p>
            <a:r>
              <a:rPr lang="en-US" dirty="0" smtClean="0"/>
              <a:t>Data Rate and standard – 10BaseFL to 1000BaseLX</a:t>
            </a:r>
          </a:p>
          <a:p>
            <a:r>
              <a:rPr lang="en-US" dirty="0" smtClean="0"/>
              <a:t>Wavelength – 850nm, 1310nm, 1550nm, (CWDM, DWDM)</a:t>
            </a:r>
            <a:endParaRPr lang="en-US" dirty="0"/>
          </a:p>
        </p:txBody>
      </p:sp>
      <p:sp>
        <p:nvSpPr>
          <p:cNvPr id="3" name="Title 2"/>
          <p:cNvSpPr>
            <a:spLocks noGrp="1"/>
          </p:cNvSpPr>
          <p:nvPr>
            <p:ph type="title"/>
          </p:nvPr>
        </p:nvSpPr>
        <p:spPr/>
        <p:txBody>
          <a:bodyPr/>
          <a:lstStyle/>
          <a:p>
            <a:r>
              <a:rPr lang="en-US" dirty="0" smtClean="0"/>
              <a:t>What do I need to know about fiber install?</a:t>
            </a:r>
            <a:endParaRPr lang="en-US" dirty="0"/>
          </a:p>
        </p:txBody>
      </p:sp>
    </p:spTree>
    <p:extLst>
      <p:ext uri="{BB962C8B-B14F-4D97-AF65-F5344CB8AC3E}">
        <p14:creationId xmlns:p14="http://schemas.microsoft.com/office/powerpoint/2010/main" val="69146760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19364445"/>
              </p:ext>
            </p:extLst>
          </p:nvPr>
        </p:nvGraphicFramePr>
        <p:xfrm>
          <a:off x="1286989" y="1273791"/>
          <a:ext cx="7469187" cy="4741863"/>
        </p:xfrm>
        <a:graphic>
          <a:graphicData uri="http://schemas.openxmlformats.org/drawingml/2006/table">
            <a:tbl>
              <a:tblPr/>
              <a:tblGrid>
                <a:gridCol w="2066925"/>
                <a:gridCol w="1908175"/>
                <a:gridCol w="1843087"/>
                <a:gridCol w="1651000"/>
              </a:tblGrid>
              <a:tr h="1547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Specifications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Typical Commercial Switch with </a:t>
                      </a:r>
                      <a:b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b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Fan Cooling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Typical </a:t>
                      </a:r>
                      <a:b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b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Industrial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Switch and </a:t>
                      </a:r>
                      <a:b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b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Field Devices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Red Lion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Switches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MTBF Hours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25K</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200K</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Calibri" pitchFamily="34" charset="0"/>
                        </a:rPr>
                        <a:t>&gt;1M</a:t>
                      </a:r>
                      <a:endParaRPr kumimoji="0" lang="en-US" sz="1800" b="1" i="0" u="none" strike="noStrike" cap="none" normalizeH="0" baseline="0" dirty="0" smtClean="0">
                        <a:ln>
                          <a:noFill/>
                        </a:ln>
                        <a:solidFill>
                          <a:schemeClr val="bg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Vibration/Shock</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1/5G</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5/10G</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Calibri" pitchFamily="34" charset="0"/>
                        </a:rPr>
                        <a:t>50/200G</a:t>
                      </a:r>
                      <a:endParaRPr kumimoji="0" lang="en-US" sz="1800" b="1" i="0" u="none" strike="noStrike" cap="none" normalizeH="0" baseline="0" dirty="0" smtClean="0">
                        <a:ln>
                          <a:noFill/>
                        </a:ln>
                        <a:solidFill>
                          <a:schemeClr val="bg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ESD/Overvoltage Protection</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2KV</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4KV to 6KV</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Calibri" pitchFamily="34" charset="0"/>
                        </a:rPr>
                        <a:t>16KV</a:t>
                      </a:r>
                      <a:endParaRPr kumimoji="0" lang="en-US" sz="1800" b="1" i="0" u="none" strike="noStrike" cap="none" normalizeH="0" baseline="0" dirty="0" smtClean="0">
                        <a:ln>
                          <a:noFill/>
                        </a:ln>
                        <a:solidFill>
                          <a:schemeClr val="bg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Operation Temp</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0° to 45°</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-20° to 60°</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Calibri" pitchFamily="34" charset="0"/>
                        </a:rPr>
                        <a:t>-40° to 85°</a:t>
                      </a:r>
                      <a:endParaRPr kumimoji="0" lang="en-US" sz="1800" b="1" i="0" u="none" strike="noStrike" cap="none" normalizeH="0" baseline="0" dirty="0" smtClean="0">
                        <a:ln>
                          <a:noFill/>
                        </a:ln>
                        <a:solidFill>
                          <a:schemeClr val="bg1"/>
                        </a:solidFill>
                        <a:effectLst/>
                        <a:latin typeface="Calibri" pitchFamily="34" charset="0"/>
                        <a:ea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bl>
          </a:graphicData>
        </a:graphic>
      </p:graphicFrame>
      <p:sp>
        <p:nvSpPr>
          <p:cNvPr id="3" name="Text Placeholder 2"/>
          <p:cNvSpPr>
            <a:spLocks noGrp="1"/>
          </p:cNvSpPr>
          <p:nvPr>
            <p:ph type="body" sz="quarter" idx="15"/>
          </p:nvPr>
        </p:nvSpPr>
        <p:spPr/>
        <p:txBody>
          <a:bodyPr/>
          <a:lstStyle/>
          <a:p>
            <a:r>
              <a:rPr lang="en-US" dirty="0" smtClean="0"/>
              <a:t>Commercial vs. Industrial</a:t>
            </a:r>
            <a:endParaRPr lang="en-US" dirty="0"/>
          </a:p>
        </p:txBody>
      </p:sp>
    </p:spTree>
    <p:extLst>
      <p:ext uri="{BB962C8B-B14F-4D97-AF65-F5344CB8AC3E}">
        <p14:creationId xmlns:p14="http://schemas.microsoft.com/office/powerpoint/2010/main" val="2672145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Hubs vs. Switches</a:t>
            </a:r>
            <a:endParaRPr lang="en-US" dirty="0"/>
          </a:p>
        </p:txBody>
      </p:sp>
    </p:spTree>
    <p:extLst>
      <p:ext uri="{BB962C8B-B14F-4D97-AF65-F5344CB8AC3E}">
        <p14:creationId xmlns:p14="http://schemas.microsoft.com/office/powerpoint/2010/main" val="2143954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A hub is also known as a repeater</a:t>
            </a:r>
          </a:p>
          <a:p>
            <a:r>
              <a:rPr lang="en-US" sz="2000" dirty="0" smtClean="0">
                <a:latin typeface="Calibri" pitchFamily="34" charset="0"/>
              </a:rPr>
              <a:t>A hub is a multi-port device </a:t>
            </a:r>
            <a:r>
              <a:rPr lang="en-US" sz="2000" dirty="0">
                <a:latin typeface="Calibri" pitchFamily="34" charset="0"/>
              </a:rPr>
              <a:t>that connects multiple Ethernet devices together to create a network segment or collision domain </a:t>
            </a:r>
            <a:endParaRPr lang="en-US" sz="2000" dirty="0" smtClean="0">
              <a:latin typeface="Calibri" pitchFamily="34" charset="0"/>
            </a:endParaRPr>
          </a:p>
          <a:p>
            <a:r>
              <a:rPr lang="en-US" dirty="0" smtClean="0"/>
              <a:t>Extend distances past 100 meters</a:t>
            </a:r>
          </a:p>
          <a:p>
            <a:r>
              <a:rPr lang="en-US" dirty="0" smtClean="0"/>
              <a:t>Disadvantages</a:t>
            </a:r>
          </a:p>
          <a:p>
            <a:pPr lvl="1"/>
            <a:r>
              <a:rPr lang="en-US" dirty="0"/>
              <a:t>Hubs forward data packets to all </a:t>
            </a:r>
            <a:r>
              <a:rPr lang="en-US" dirty="0" smtClean="0"/>
              <a:t>ports, except the port of entry (broadcast</a:t>
            </a:r>
            <a:r>
              <a:rPr lang="en-US" dirty="0"/>
              <a:t>)</a:t>
            </a:r>
          </a:p>
          <a:p>
            <a:pPr lvl="1"/>
            <a:r>
              <a:rPr lang="en-US" dirty="0" smtClean="0"/>
              <a:t>Transmission mode is half duplex – collisions are likely!</a:t>
            </a:r>
          </a:p>
          <a:p>
            <a:pPr lvl="1"/>
            <a:r>
              <a:rPr lang="en-US" dirty="0" smtClean="0"/>
              <a:t>All devices receive every transmission</a:t>
            </a:r>
          </a:p>
          <a:p>
            <a:pPr lvl="1"/>
            <a:r>
              <a:rPr lang="en-US" dirty="0" smtClean="0"/>
              <a:t>No MAC address learning</a:t>
            </a:r>
          </a:p>
          <a:p>
            <a:pPr lvl="1"/>
            <a:r>
              <a:rPr lang="en-US" dirty="0" smtClean="0"/>
              <a:t>Bad choice for control systems</a:t>
            </a:r>
          </a:p>
          <a:p>
            <a:pPr lvl="1"/>
            <a:endParaRPr lang="en-US" dirty="0" smtClean="0"/>
          </a:p>
          <a:p>
            <a:pPr marL="0" indent="0">
              <a:buNone/>
            </a:pPr>
            <a:endParaRPr lang="en-US" dirty="0" smtClean="0"/>
          </a:p>
          <a:p>
            <a:endParaRPr lang="en-US" dirty="0" smtClean="0"/>
          </a:p>
          <a:p>
            <a:endParaRPr lang="en-US" dirty="0"/>
          </a:p>
        </p:txBody>
      </p:sp>
      <p:sp>
        <p:nvSpPr>
          <p:cNvPr id="5" name="Title 4"/>
          <p:cNvSpPr>
            <a:spLocks noGrp="1"/>
          </p:cNvSpPr>
          <p:nvPr>
            <p:ph type="title"/>
          </p:nvPr>
        </p:nvSpPr>
        <p:spPr/>
        <p:txBody>
          <a:bodyPr/>
          <a:lstStyle/>
          <a:p>
            <a:r>
              <a:rPr lang="en-US" dirty="0" smtClean="0"/>
              <a:t>Ethernet Hubs</a:t>
            </a:r>
            <a:endParaRPr lang="en-US" dirty="0"/>
          </a:p>
        </p:txBody>
      </p:sp>
    </p:spTree>
    <p:extLst>
      <p:ext uri="{BB962C8B-B14F-4D97-AF65-F5344CB8AC3E}">
        <p14:creationId xmlns:p14="http://schemas.microsoft.com/office/powerpoint/2010/main" val="359488715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15664" y="1258529"/>
            <a:ext cx="8128336" cy="4385188"/>
          </a:xfrm>
        </p:spPr>
        <p:txBody>
          <a:bodyPr/>
          <a:lstStyle/>
          <a:p>
            <a:r>
              <a:rPr lang="en-US" dirty="0" smtClean="0"/>
              <a:t>Ethernet switches operate at the layer two (data link) layer of the OSI model</a:t>
            </a:r>
          </a:p>
          <a:p>
            <a:pPr lvl="1"/>
            <a:r>
              <a:rPr lang="en-US" dirty="0" smtClean="0"/>
              <a:t>They “learn” MAC addresses.</a:t>
            </a:r>
          </a:p>
          <a:p>
            <a:r>
              <a:rPr lang="en-US" dirty="0">
                <a:latin typeface="Calibri" pitchFamily="34" charset="0"/>
              </a:rPr>
              <a:t>Layer 2 switches break up collision domains. Network devices can send and receive </a:t>
            </a:r>
            <a:r>
              <a:rPr lang="en-US" dirty="0" smtClean="0">
                <a:latin typeface="Calibri" pitchFamily="34" charset="0"/>
              </a:rPr>
              <a:t>as needed</a:t>
            </a:r>
            <a:r>
              <a:rPr lang="en-US" dirty="0">
                <a:latin typeface="Calibri" pitchFamily="34" charset="0"/>
              </a:rPr>
              <a:t>.</a:t>
            </a:r>
          </a:p>
          <a:p>
            <a:r>
              <a:rPr lang="en-US" dirty="0" smtClean="0"/>
              <a:t>Sends data only to the device(s) intended, by using MAC addresses</a:t>
            </a:r>
          </a:p>
          <a:p>
            <a:r>
              <a:rPr lang="en-US" dirty="0" smtClean="0"/>
              <a:t>Excellent choice for control systems</a:t>
            </a:r>
          </a:p>
        </p:txBody>
      </p:sp>
      <p:sp>
        <p:nvSpPr>
          <p:cNvPr id="3" name="Title 2"/>
          <p:cNvSpPr>
            <a:spLocks noGrp="1"/>
          </p:cNvSpPr>
          <p:nvPr>
            <p:ph type="title"/>
          </p:nvPr>
        </p:nvSpPr>
        <p:spPr/>
        <p:txBody>
          <a:bodyPr/>
          <a:lstStyle/>
          <a:p>
            <a:r>
              <a:rPr lang="en-US" dirty="0" smtClean="0"/>
              <a:t>Ethernet Switch</a:t>
            </a:r>
            <a:endParaRPr lang="en-US" dirty="0"/>
          </a:p>
        </p:txBody>
      </p:sp>
    </p:spTree>
    <p:extLst>
      <p:ext uri="{BB962C8B-B14F-4D97-AF65-F5344CB8AC3E}">
        <p14:creationId xmlns:p14="http://schemas.microsoft.com/office/powerpoint/2010/main" val="260199052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Ethernet Frame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652" y="1253152"/>
            <a:ext cx="6872748" cy="141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39" y="2784065"/>
            <a:ext cx="8032954"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48821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Below is contained in the “Data” portion of the Ethernet Frame</a:t>
            </a:r>
            <a:endParaRPr lang="en-US" dirty="0"/>
          </a:p>
        </p:txBody>
      </p:sp>
      <p:sp>
        <p:nvSpPr>
          <p:cNvPr id="3" name="Title 2"/>
          <p:cNvSpPr>
            <a:spLocks noGrp="1"/>
          </p:cNvSpPr>
          <p:nvPr>
            <p:ph type="title"/>
          </p:nvPr>
        </p:nvSpPr>
        <p:spPr/>
        <p:txBody>
          <a:bodyPr/>
          <a:lstStyle/>
          <a:p>
            <a:r>
              <a:rPr lang="en-US" dirty="0" smtClean="0"/>
              <a:t>IP Packet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50" y="2232844"/>
            <a:ext cx="7579687" cy="34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2837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Basic IEEE 802.3 MAC based switching functions</a:t>
            </a:r>
          </a:p>
          <a:p>
            <a:r>
              <a:rPr lang="en-US" dirty="0" smtClean="0"/>
              <a:t>No configurable parameters</a:t>
            </a:r>
          </a:p>
          <a:p>
            <a:r>
              <a:rPr lang="en-US" dirty="0"/>
              <a:t>Cannot be configured to optimize LAN traffic </a:t>
            </a:r>
            <a:endParaRPr lang="en-US" dirty="0" smtClean="0"/>
          </a:p>
          <a:p>
            <a:r>
              <a:rPr lang="en-US" dirty="0" smtClean="0"/>
              <a:t>Unmanaged switches offer plug and play operation</a:t>
            </a:r>
          </a:p>
          <a:p>
            <a:r>
              <a:rPr lang="en-US" dirty="0" smtClean="0"/>
              <a:t>Can’t be used in a redundant </a:t>
            </a:r>
            <a:r>
              <a:rPr lang="en-US" dirty="0" err="1" smtClean="0"/>
              <a:t>config</a:t>
            </a:r>
            <a:r>
              <a:rPr lang="en-US" dirty="0"/>
              <a:t> </a:t>
            </a:r>
            <a:r>
              <a:rPr lang="en-US" dirty="0" smtClean="0"/>
              <a:t>(Ring, Mesh)</a:t>
            </a:r>
          </a:p>
          <a:p>
            <a:pPr marL="0" indent="0">
              <a:buNone/>
            </a:pPr>
            <a:endParaRPr lang="en-US" dirty="0" smtClean="0"/>
          </a:p>
        </p:txBody>
      </p:sp>
      <p:sp>
        <p:nvSpPr>
          <p:cNvPr id="3" name="Title 2"/>
          <p:cNvSpPr>
            <a:spLocks noGrp="1"/>
          </p:cNvSpPr>
          <p:nvPr>
            <p:ph type="title"/>
          </p:nvPr>
        </p:nvSpPr>
        <p:spPr/>
        <p:txBody>
          <a:bodyPr/>
          <a:lstStyle/>
          <a:p>
            <a:r>
              <a:rPr lang="en-US" dirty="0" smtClean="0"/>
              <a:t>Unmanaged Switches</a:t>
            </a:r>
            <a:endParaRPr lang="en-US" dirty="0"/>
          </a:p>
        </p:txBody>
      </p:sp>
    </p:spTree>
    <p:extLst>
      <p:ext uri="{BB962C8B-B14F-4D97-AF65-F5344CB8AC3E}">
        <p14:creationId xmlns:p14="http://schemas.microsoft.com/office/powerpoint/2010/main" val="15926246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The N-Tron series has a unique line of unmanaged switches with monitoring capability through N-View</a:t>
            </a:r>
          </a:p>
          <a:p>
            <a:r>
              <a:rPr lang="en-US" dirty="0" smtClean="0"/>
              <a:t>Unmanaged switches with the N-View option provide the same plug and play benefits of traditional unmanaged switches but also provide the ability to monitor port configuration and traffic data</a:t>
            </a:r>
          </a:p>
          <a:p>
            <a:r>
              <a:rPr lang="en-US" dirty="0" smtClean="0"/>
              <a:t>N-View data packets are autocast from the switch  containing diagnostic information</a:t>
            </a:r>
          </a:p>
          <a:p>
            <a:r>
              <a:rPr lang="en-US" dirty="0" smtClean="0"/>
              <a:t>The information is captured by the N-View OPC server software</a:t>
            </a:r>
            <a:r>
              <a:rPr lang="en-US" dirty="0"/>
              <a:t> </a:t>
            </a:r>
            <a:r>
              <a:rPr lang="en-US" dirty="0" smtClean="0"/>
              <a:t>which works with industry standard OPC client software, including most popular HMI packages</a:t>
            </a:r>
          </a:p>
          <a:p>
            <a:pPr marL="0" indent="0">
              <a:buNone/>
            </a:pPr>
            <a:endParaRPr lang="en-US" dirty="0" smtClean="0"/>
          </a:p>
        </p:txBody>
      </p:sp>
      <p:sp>
        <p:nvSpPr>
          <p:cNvPr id="3" name="Title 2"/>
          <p:cNvSpPr>
            <a:spLocks noGrp="1"/>
          </p:cNvSpPr>
          <p:nvPr>
            <p:ph type="title"/>
          </p:nvPr>
        </p:nvSpPr>
        <p:spPr/>
        <p:txBody>
          <a:bodyPr/>
          <a:lstStyle/>
          <a:p>
            <a:r>
              <a:rPr lang="en-US" dirty="0" smtClean="0"/>
              <a:t>Monitored Unmanaged Switches</a:t>
            </a:r>
            <a:endParaRPr lang="en-US" dirty="0"/>
          </a:p>
        </p:txBody>
      </p:sp>
    </p:spTree>
    <p:extLst>
      <p:ext uri="{BB962C8B-B14F-4D97-AF65-F5344CB8AC3E}">
        <p14:creationId xmlns:p14="http://schemas.microsoft.com/office/powerpoint/2010/main" val="158151172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N-View Troubleshooting</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315" y="1206623"/>
            <a:ext cx="6378679" cy="489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52692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19124"/>
            <a:ext cx="7428016" cy="521009"/>
          </a:xfrm>
          <a:prstGeom prst="rect">
            <a:avLst/>
          </a:prstGeom>
        </p:spPr>
        <p:txBody>
          <a:bodyPr anchor="b"/>
          <a:lstStyle/>
          <a:p>
            <a:pPr algn="l">
              <a:lnSpc>
                <a:spcPts val="3200"/>
              </a:lnSpc>
              <a:spcBef>
                <a:spcPts val="0"/>
              </a:spcBef>
            </a:pPr>
            <a:r>
              <a:rPr lang="en-US" sz="3200" b="1" dirty="0" smtClean="0">
                <a:ea typeface="+mn-ea"/>
                <a:cs typeface="Helvetica"/>
              </a:rPr>
              <a:t>Networking Review</a:t>
            </a:r>
            <a:endParaRPr lang="en-US" sz="3200" b="1" dirty="0">
              <a:ea typeface="+mn-ea"/>
              <a:cs typeface="Helvetica"/>
            </a:endParaRPr>
          </a:p>
        </p:txBody>
      </p:sp>
    </p:spTree>
    <p:extLst>
      <p:ext uri="{BB962C8B-B14F-4D97-AF65-F5344CB8AC3E}">
        <p14:creationId xmlns:p14="http://schemas.microsoft.com/office/powerpoint/2010/main" val="132774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Layer 2 Frame Types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85472796"/>
              </p:ext>
            </p:extLst>
          </p:nvPr>
        </p:nvGraphicFramePr>
        <p:xfrm>
          <a:off x="1447800" y="1333500"/>
          <a:ext cx="6096000" cy="3771900"/>
        </p:xfrm>
        <a:graphic>
          <a:graphicData uri="http://schemas.openxmlformats.org/drawingml/2006/table">
            <a:tbl>
              <a:tblPr firstRow="1" bandRow="1"/>
              <a:tblGrid>
                <a:gridCol w="2032000"/>
                <a:gridCol w="2032000"/>
                <a:gridCol w="2032000"/>
              </a:tblGrid>
              <a:tr h="12573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b="1" dirty="0" smtClean="0">
                          <a:solidFill>
                            <a:schemeClr val="tx1"/>
                          </a:solidFill>
                          <a:latin typeface="Calibri" pitchFamily="34" charset="0"/>
                        </a:rPr>
                        <a:t>Unicast</a:t>
                      </a:r>
                      <a:endParaRPr lang="en-US" b="1" dirty="0">
                        <a:solidFill>
                          <a:schemeClr val="tx1"/>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b="1" dirty="0" smtClean="0">
                          <a:solidFill>
                            <a:schemeClr val="tx1"/>
                          </a:solidFill>
                          <a:latin typeface="Calibri" pitchFamily="34" charset="0"/>
                        </a:rPr>
                        <a:t>One to One</a:t>
                      </a:r>
                      <a:endParaRPr lang="en-US" b="1" dirty="0">
                        <a:solidFill>
                          <a:schemeClr val="tx1"/>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2573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latin typeface="Calibri" pitchFamily="34" charset="0"/>
                        </a:rPr>
                        <a:t>Broadcast</a:t>
                      </a:r>
                      <a:endParaRPr lang="en-US" b="1" dirty="0">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latin typeface="Calibri" pitchFamily="34" charset="0"/>
                        </a:rPr>
                        <a:t>One</a:t>
                      </a:r>
                      <a:r>
                        <a:rPr lang="en-US" b="1" baseline="0" dirty="0" smtClean="0">
                          <a:latin typeface="Calibri" pitchFamily="34" charset="0"/>
                        </a:rPr>
                        <a:t> to All</a:t>
                      </a:r>
                      <a:endParaRPr lang="en-US" b="1" dirty="0">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smtClean="0">
                        <a:latin typeface="Calibri" pitchFamily="34" charset="0"/>
                      </a:endParaRPr>
                    </a:p>
                    <a:p>
                      <a:endParaRPr lang="en-US" dirty="0">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2573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latin typeface="Calibri" pitchFamily="34" charset="0"/>
                        </a:rPr>
                        <a:t>Multicast</a:t>
                      </a:r>
                      <a:endParaRPr lang="en-US" b="1" dirty="0">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latin typeface="Calibri" pitchFamily="34" charset="0"/>
                        </a:rPr>
                        <a:t>One to Many</a:t>
                      </a:r>
                      <a:endParaRPr lang="en-US" b="1" dirty="0">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pic>
        <p:nvPicPr>
          <p:cNvPr id="6" name="Picture 17" descr="800px-Unicast_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09700"/>
            <a:ext cx="19034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800px-Broadcast_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52700"/>
            <a:ext cx="21336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800px-Multicast_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48100"/>
            <a:ext cx="19796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20666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Managed switches provide all of the features of an unmanaged switch and provide the ability to configure and monitor your network</a:t>
            </a:r>
          </a:p>
          <a:p>
            <a:r>
              <a:rPr lang="en-US" dirty="0" smtClean="0"/>
              <a:t>Managed switches support protocols such as SNMP (Simple Network Management Protocol) that provides information about the switch to facilitate remote management</a:t>
            </a:r>
          </a:p>
          <a:p>
            <a:r>
              <a:rPr lang="en-US" dirty="0" smtClean="0"/>
              <a:t>Additional advanced management features include:</a:t>
            </a:r>
          </a:p>
          <a:p>
            <a:pPr lvl="1"/>
            <a:r>
              <a:rPr lang="en-US" dirty="0" err="1" smtClean="0"/>
              <a:t>QoS</a:t>
            </a:r>
            <a:r>
              <a:rPr lang="en-US" dirty="0" smtClean="0"/>
              <a:t> (Quality of Service)</a:t>
            </a:r>
          </a:p>
          <a:p>
            <a:pPr lvl="1"/>
            <a:r>
              <a:rPr lang="en-US" dirty="0" smtClean="0"/>
              <a:t>VLANs (Virtual LAN) which allows network segmentation</a:t>
            </a:r>
          </a:p>
          <a:p>
            <a:pPr lvl="1"/>
            <a:r>
              <a:rPr lang="en-US" dirty="0" smtClean="0"/>
              <a:t>STP/RSTP (Spanning Tree and Rapid Spanning Tree Protocol) which for redundancy</a:t>
            </a:r>
          </a:p>
          <a:p>
            <a:pPr lvl="1"/>
            <a:r>
              <a:rPr lang="en-US" dirty="0" smtClean="0"/>
              <a:t>Port Mirroring</a:t>
            </a:r>
          </a:p>
          <a:p>
            <a:pPr lvl="1"/>
            <a:r>
              <a:rPr lang="en-US" dirty="0" smtClean="0"/>
              <a:t>IGMP - Multicast control</a:t>
            </a:r>
          </a:p>
          <a:p>
            <a:pPr lvl="1"/>
            <a:endParaRPr lang="en-US" dirty="0" smtClean="0"/>
          </a:p>
          <a:p>
            <a:pPr marL="285750" lvl="1" indent="0">
              <a:buNone/>
            </a:pPr>
            <a:endParaRPr lang="en-US" dirty="0"/>
          </a:p>
        </p:txBody>
      </p:sp>
      <p:sp>
        <p:nvSpPr>
          <p:cNvPr id="3" name="Title 2"/>
          <p:cNvSpPr>
            <a:spLocks noGrp="1"/>
          </p:cNvSpPr>
          <p:nvPr>
            <p:ph type="title"/>
          </p:nvPr>
        </p:nvSpPr>
        <p:spPr/>
        <p:txBody>
          <a:bodyPr/>
          <a:lstStyle/>
          <a:p>
            <a:r>
              <a:rPr lang="en-US" dirty="0" smtClean="0"/>
              <a:t>Managed Switches</a:t>
            </a:r>
            <a:endParaRPr lang="en-US" dirty="0"/>
          </a:p>
        </p:txBody>
      </p:sp>
    </p:spTree>
    <p:extLst>
      <p:ext uri="{BB962C8B-B14F-4D97-AF65-F5344CB8AC3E}">
        <p14:creationId xmlns:p14="http://schemas.microsoft.com/office/powerpoint/2010/main" val="3035200517"/>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Layer 3 adds routing capability</a:t>
            </a:r>
          </a:p>
          <a:p>
            <a:r>
              <a:rPr lang="en-US" dirty="0" smtClean="0"/>
              <a:t>Allows packets to cross network domains </a:t>
            </a:r>
          </a:p>
          <a:p>
            <a:r>
              <a:rPr lang="en-US" dirty="0" smtClean="0"/>
              <a:t>VLAN to VLAN connections </a:t>
            </a:r>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Layer 3</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83" y="3290427"/>
            <a:ext cx="4115424" cy="283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668" y="3029872"/>
            <a:ext cx="31242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33668" y="4306530"/>
            <a:ext cx="3582712" cy="646331"/>
          </a:xfrm>
          <a:prstGeom prst="rect">
            <a:avLst/>
          </a:prstGeom>
          <a:noFill/>
        </p:spPr>
        <p:txBody>
          <a:bodyPr wrap="none" rtlCol="0">
            <a:spAutoFit/>
          </a:bodyPr>
          <a:lstStyle/>
          <a:p>
            <a:r>
              <a:rPr lang="en-US" dirty="0" smtClean="0"/>
              <a:t>Can be accomplished in a single unit</a:t>
            </a:r>
          </a:p>
          <a:p>
            <a:r>
              <a:rPr lang="en-US" dirty="0" smtClean="0"/>
              <a:t>Layer 3 switch</a:t>
            </a:r>
            <a:endParaRPr lang="en-US" dirty="0"/>
          </a:p>
        </p:txBody>
      </p:sp>
    </p:spTree>
    <p:extLst>
      <p:ext uri="{BB962C8B-B14F-4D97-AF65-F5344CB8AC3E}">
        <p14:creationId xmlns:p14="http://schemas.microsoft.com/office/powerpoint/2010/main" val="414773080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Network Topologies</a:t>
            </a:r>
            <a:endParaRPr lang="en-US" dirty="0"/>
          </a:p>
        </p:txBody>
      </p:sp>
    </p:spTree>
    <p:extLst>
      <p:ext uri="{BB962C8B-B14F-4D97-AF65-F5344CB8AC3E}">
        <p14:creationId xmlns:p14="http://schemas.microsoft.com/office/powerpoint/2010/main" val="124725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6" descr="Star To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8" y="1408326"/>
            <a:ext cx="5230813"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5"/>
          </p:nvPr>
        </p:nvSpPr>
        <p:spPr/>
        <p:txBody>
          <a:bodyPr/>
          <a:lstStyle/>
          <a:p>
            <a:r>
              <a:rPr lang="en-US" dirty="0" smtClean="0"/>
              <a:t>Star Topology</a:t>
            </a:r>
            <a:endParaRPr lang="en-US" dirty="0"/>
          </a:p>
        </p:txBody>
      </p:sp>
    </p:spTree>
    <p:extLst>
      <p:ext uri="{BB962C8B-B14F-4D97-AF65-F5344CB8AC3E}">
        <p14:creationId xmlns:p14="http://schemas.microsoft.com/office/powerpoint/2010/main" val="374819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5" descr="Tree To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044" y="1481138"/>
            <a:ext cx="7377112"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5"/>
          </p:nvPr>
        </p:nvSpPr>
        <p:spPr/>
        <p:txBody>
          <a:bodyPr/>
          <a:lstStyle/>
          <a:p>
            <a:r>
              <a:rPr lang="en-US" dirty="0" smtClean="0"/>
              <a:t>Tree Topology</a:t>
            </a:r>
            <a:endParaRPr lang="en-US" dirty="0"/>
          </a:p>
        </p:txBody>
      </p:sp>
    </p:spTree>
    <p:extLst>
      <p:ext uri="{BB962C8B-B14F-4D97-AF65-F5344CB8AC3E}">
        <p14:creationId xmlns:p14="http://schemas.microsoft.com/office/powerpoint/2010/main" val="27297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7" name="Picture 6" descr="Daisy Chain To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933" y="1030057"/>
            <a:ext cx="6894512"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5"/>
          </p:nvPr>
        </p:nvSpPr>
        <p:spPr/>
        <p:txBody>
          <a:bodyPr/>
          <a:lstStyle/>
          <a:p>
            <a:r>
              <a:rPr lang="en-US" dirty="0" smtClean="0"/>
              <a:t>Daisy Chain Topology</a:t>
            </a:r>
            <a:endParaRPr lang="en-US" dirty="0"/>
          </a:p>
        </p:txBody>
      </p:sp>
    </p:spTree>
    <p:extLst>
      <p:ext uri="{BB962C8B-B14F-4D97-AF65-F5344CB8AC3E}">
        <p14:creationId xmlns:p14="http://schemas.microsoft.com/office/powerpoint/2010/main" val="377015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0622"/>
            <a:ext cx="6749618" cy="5241952"/>
          </a:xfrm>
          <a:prstGeom prst="rect">
            <a:avLst/>
          </a:prstGeom>
        </p:spPr>
      </p:pic>
      <p:pic>
        <p:nvPicPr>
          <p:cNvPr id="45" name="Picture 5" descr="barri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2601" y="4640940"/>
            <a:ext cx="809626" cy="89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1"/>
          <p:cNvSpPr txBox="1">
            <a:spLocks noChangeArrowheads="1"/>
          </p:cNvSpPr>
          <p:nvPr/>
        </p:nvSpPr>
        <p:spPr bwMode="auto">
          <a:xfrm rot="669280">
            <a:off x="6096033" y="49768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ym typeface="Wingdings" pitchFamily="2" charset="2"/>
              </a:rPr>
              <a:t></a:t>
            </a:r>
          </a:p>
        </p:txBody>
      </p:sp>
      <p:sp>
        <p:nvSpPr>
          <p:cNvPr id="47" name="Text Box 12"/>
          <p:cNvSpPr txBox="1">
            <a:spLocks noChangeArrowheads="1"/>
          </p:cNvSpPr>
          <p:nvPr/>
        </p:nvSpPr>
        <p:spPr bwMode="auto">
          <a:xfrm rot="18848437">
            <a:off x="6734208" y="29527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ym typeface="Wingdings" pitchFamily="2" charset="2"/>
              </a:rPr>
              <a:t></a:t>
            </a:r>
          </a:p>
        </p:txBody>
      </p:sp>
      <p:sp>
        <p:nvSpPr>
          <p:cNvPr id="48" name="Text Box 13"/>
          <p:cNvSpPr txBox="1">
            <a:spLocks noChangeArrowheads="1"/>
          </p:cNvSpPr>
          <p:nvPr/>
        </p:nvSpPr>
        <p:spPr bwMode="auto">
          <a:xfrm rot="15446056">
            <a:off x="5248308" y="117157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ym typeface="Wingdings" pitchFamily="2" charset="2"/>
              </a:rPr>
              <a:t></a:t>
            </a:r>
          </a:p>
        </p:txBody>
      </p:sp>
      <p:sp>
        <p:nvSpPr>
          <p:cNvPr id="49" name="Text Box 14"/>
          <p:cNvSpPr txBox="1">
            <a:spLocks noChangeArrowheads="1"/>
          </p:cNvSpPr>
          <p:nvPr/>
        </p:nvSpPr>
        <p:spPr bwMode="auto">
          <a:xfrm rot="11744128">
            <a:off x="3229008" y="1228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ym typeface="Wingdings" pitchFamily="2" charset="2"/>
              </a:rPr>
              <a:t></a:t>
            </a:r>
          </a:p>
        </p:txBody>
      </p:sp>
      <p:sp>
        <p:nvSpPr>
          <p:cNvPr id="50" name="Text Box 15"/>
          <p:cNvSpPr txBox="1">
            <a:spLocks noChangeArrowheads="1"/>
          </p:cNvSpPr>
          <p:nvPr/>
        </p:nvSpPr>
        <p:spPr bwMode="auto">
          <a:xfrm rot="9010660">
            <a:off x="1838358" y="2971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ym typeface="Wingdings" pitchFamily="2" charset="2"/>
              </a:rPr>
              <a:t></a:t>
            </a:r>
          </a:p>
        </p:txBody>
      </p:sp>
      <p:sp>
        <p:nvSpPr>
          <p:cNvPr id="52" name="Text Box 23"/>
          <p:cNvSpPr txBox="1">
            <a:spLocks noChangeArrowheads="1"/>
          </p:cNvSpPr>
          <p:nvPr/>
        </p:nvSpPr>
        <p:spPr bwMode="auto">
          <a:xfrm rot="11110552">
            <a:off x="5548345" y="4681538"/>
            <a:ext cx="76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ym typeface="Wingdings" pitchFamily="2" charset="2"/>
              </a:rPr>
              <a:t></a:t>
            </a:r>
          </a:p>
        </p:txBody>
      </p:sp>
      <p:sp>
        <p:nvSpPr>
          <p:cNvPr id="53" name="Text Box 24"/>
          <p:cNvSpPr txBox="1">
            <a:spLocks noChangeArrowheads="1"/>
          </p:cNvSpPr>
          <p:nvPr/>
        </p:nvSpPr>
        <p:spPr bwMode="auto">
          <a:xfrm rot="8088759">
            <a:off x="6173026" y="3171032"/>
            <a:ext cx="763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ym typeface="Wingdings" pitchFamily="2" charset="2"/>
              </a:rPr>
              <a:t></a:t>
            </a:r>
          </a:p>
        </p:txBody>
      </p:sp>
      <p:sp>
        <p:nvSpPr>
          <p:cNvPr id="54" name="Text Box 25"/>
          <p:cNvSpPr txBox="1">
            <a:spLocks noChangeArrowheads="1"/>
          </p:cNvSpPr>
          <p:nvPr/>
        </p:nvSpPr>
        <p:spPr bwMode="auto">
          <a:xfrm rot="4464679">
            <a:off x="5152264" y="1758157"/>
            <a:ext cx="763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ym typeface="Wingdings" pitchFamily="2" charset="2"/>
              </a:rPr>
              <a:t></a:t>
            </a:r>
          </a:p>
        </p:txBody>
      </p:sp>
      <p:sp>
        <p:nvSpPr>
          <p:cNvPr id="55" name="Text Box 26"/>
          <p:cNvSpPr txBox="1">
            <a:spLocks noChangeArrowheads="1"/>
          </p:cNvSpPr>
          <p:nvPr/>
        </p:nvSpPr>
        <p:spPr bwMode="auto">
          <a:xfrm rot="1001842">
            <a:off x="3710020" y="1614488"/>
            <a:ext cx="76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ym typeface="Wingdings" pitchFamily="2" charset="2"/>
              </a:rPr>
              <a:t></a:t>
            </a:r>
          </a:p>
        </p:txBody>
      </p:sp>
      <p:sp>
        <p:nvSpPr>
          <p:cNvPr id="56" name="Text Box 27"/>
          <p:cNvSpPr txBox="1">
            <a:spLocks noChangeArrowheads="1"/>
          </p:cNvSpPr>
          <p:nvPr/>
        </p:nvSpPr>
        <p:spPr bwMode="auto">
          <a:xfrm rot="19761151">
            <a:off x="2419383" y="2919413"/>
            <a:ext cx="763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ym typeface="Wingdings" pitchFamily="2" charset="2"/>
              </a:rPr>
              <a:t></a:t>
            </a:r>
          </a:p>
        </p:txBody>
      </p:sp>
      <p:sp>
        <p:nvSpPr>
          <p:cNvPr id="3" name="Text Placeholder 2"/>
          <p:cNvSpPr>
            <a:spLocks noGrp="1"/>
          </p:cNvSpPr>
          <p:nvPr>
            <p:ph type="body" sz="quarter" idx="15"/>
          </p:nvPr>
        </p:nvSpPr>
        <p:spPr/>
        <p:txBody>
          <a:bodyPr/>
          <a:lstStyle/>
          <a:p>
            <a:r>
              <a:rPr lang="en-US" dirty="0" smtClean="0"/>
              <a:t>Ring Theory of Operation</a:t>
            </a:r>
            <a:endParaRPr lang="en-US" dirty="0"/>
          </a:p>
        </p:txBody>
      </p:sp>
      <p:sp>
        <p:nvSpPr>
          <p:cNvPr id="5" name="Rectangle 4"/>
          <p:cNvSpPr/>
          <p:nvPr/>
        </p:nvSpPr>
        <p:spPr>
          <a:xfrm>
            <a:off x="3451123" y="3399632"/>
            <a:ext cx="2479016" cy="9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6531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2000" fill="hold"/>
                                        <p:tgtEl>
                                          <p:spTgt spid="45"/>
                                        </p:tgtEl>
                                        <p:attrNameLst>
                                          <p:attrName>ppt_w</p:attrName>
                                        </p:attrNameLst>
                                      </p:cBhvr>
                                      <p:tavLst>
                                        <p:tav tm="0">
                                          <p:val>
                                            <p:fltVal val="0"/>
                                          </p:val>
                                        </p:tav>
                                        <p:tav tm="100000">
                                          <p:val>
                                            <p:strVal val="#ppt_w"/>
                                          </p:val>
                                        </p:tav>
                                      </p:tavLst>
                                    </p:anim>
                                    <p:anim calcmode="lin" valueType="num">
                                      <p:cBhvr>
                                        <p:cTn id="8" dur="2000" fill="hold"/>
                                        <p:tgtEl>
                                          <p:spTgt spid="45"/>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par>
                                <p:cTn id="12" presetID="1" presetClass="entr" presetSubtype="0" fill="hold" grpId="2" nodeType="with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47">
                                            <p:txEl>
                                              <p:pRg st="0" end="0"/>
                                            </p:tx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49">
                                            <p:txEl>
                                              <p:pRg st="0" end="0"/>
                                            </p:txEl>
                                          </p:spTgt>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50">
                                            <p:txEl>
                                              <p:pRg st="0" end="0"/>
                                            </p:txEl>
                                          </p:spTgt>
                                        </p:tgtEl>
                                        <p:attrNameLst>
                                          <p:attrName>style.visibility</p:attrName>
                                        </p:attrNameLst>
                                      </p:cBhvr>
                                      <p:to>
                                        <p:strVal val="visible"/>
                                      </p:to>
                                    </p:set>
                                  </p:childTnLst>
                                </p:cTn>
                              </p:par>
                            </p:childTnLst>
                          </p:cTn>
                        </p:par>
                        <p:par>
                          <p:cTn id="37" fill="hold">
                            <p:stCondLst>
                              <p:cond delay="2000"/>
                            </p:stCondLst>
                            <p:childTnLst>
                              <p:par>
                                <p:cTn id="38" presetID="9" presetClass="entr" presetSubtype="0" fill="hold" grpId="1"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dissolve">
                                      <p:cBhvr>
                                        <p:cTn id="40" dur="1000"/>
                                        <p:tgtEl>
                                          <p:spTgt spid="46"/>
                                        </p:tgtEl>
                                      </p:cBhvr>
                                    </p:animEffect>
                                  </p:childTnLst>
                                </p:cTn>
                              </p:par>
                            </p:childTnLst>
                          </p:cTn>
                        </p:par>
                        <p:par>
                          <p:cTn id="41" fill="hold">
                            <p:stCondLst>
                              <p:cond delay="3000"/>
                            </p:stCondLst>
                            <p:childTnLst>
                              <p:par>
                                <p:cTn id="42" presetID="9" presetClass="entr" presetSubtype="0" fill="hold" grpId="0" nodeType="afterEffect">
                                  <p:stCondLst>
                                    <p:cond delay="0"/>
                                  </p:stCondLst>
                                  <p:childTnLst>
                                    <p:set>
                                      <p:cBhvr>
                                        <p:cTn id="43" dur="1" fill="hold">
                                          <p:stCondLst>
                                            <p:cond delay="0"/>
                                          </p:stCondLst>
                                        </p:cTn>
                                        <p:tgtEl>
                                          <p:spTgt spid="47">
                                            <p:txEl>
                                              <p:pRg st="0" end="0"/>
                                            </p:txEl>
                                          </p:spTgt>
                                        </p:tgtEl>
                                        <p:attrNameLst>
                                          <p:attrName>style.visibility</p:attrName>
                                        </p:attrNameLst>
                                      </p:cBhvr>
                                      <p:to>
                                        <p:strVal val="visible"/>
                                      </p:to>
                                    </p:set>
                                    <p:animEffect transition="in" filter="dissolve">
                                      <p:cBhvr>
                                        <p:cTn id="44" dur="1000"/>
                                        <p:tgtEl>
                                          <p:spTgt spid="47">
                                            <p:txEl>
                                              <p:pRg st="0" end="0"/>
                                            </p:txEl>
                                          </p:spTgt>
                                        </p:tgtEl>
                                      </p:cBhvr>
                                    </p:animEffect>
                                  </p:childTnLst>
                                </p:cTn>
                              </p:par>
                            </p:childTnLst>
                          </p:cTn>
                        </p:par>
                        <p:par>
                          <p:cTn id="45" fill="hold">
                            <p:stCondLst>
                              <p:cond delay="4000"/>
                            </p:stCondLst>
                            <p:childTnLst>
                              <p:par>
                                <p:cTn id="46" presetID="9" presetClass="entr" presetSubtype="0" fill="hold" grpId="0" nodeType="afterEffect">
                                  <p:stCondLst>
                                    <p:cond delay="0"/>
                                  </p:stCondLst>
                                  <p:childTnLst>
                                    <p:set>
                                      <p:cBhvr>
                                        <p:cTn id="47" dur="1" fill="hold">
                                          <p:stCondLst>
                                            <p:cond delay="0"/>
                                          </p:stCondLst>
                                        </p:cTn>
                                        <p:tgtEl>
                                          <p:spTgt spid="48">
                                            <p:txEl>
                                              <p:pRg st="0" end="0"/>
                                            </p:txEl>
                                          </p:spTgt>
                                        </p:tgtEl>
                                        <p:attrNameLst>
                                          <p:attrName>style.visibility</p:attrName>
                                        </p:attrNameLst>
                                      </p:cBhvr>
                                      <p:to>
                                        <p:strVal val="visible"/>
                                      </p:to>
                                    </p:set>
                                    <p:animEffect transition="in" filter="dissolve">
                                      <p:cBhvr>
                                        <p:cTn id="48" dur="1000"/>
                                        <p:tgtEl>
                                          <p:spTgt spid="48">
                                            <p:txEl>
                                              <p:pRg st="0" end="0"/>
                                            </p:txEl>
                                          </p:spTgt>
                                        </p:tgtEl>
                                      </p:cBhvr>
                                    </p:animEffect>
                                  </p:childTnLst>
                                </p:cTn>
                              </p:par>
                            </p:childTnLst>
                          </p:cTn>
                        </p:par>
                        <p:par>
                          <p:cTn id="49" fill="hold">
                            <p:stCondLst>
                              <p:cond delay="5000"/>
                            </p:stCondLst>
                            <p:childTnLst>
                              <p:par>
                                <p:cTn id="50" presetID="9" presetClass="entr" presetSubtype="0" fill="hold" grpId="0" nodeType="afterEffect">
                                  <p:stCondLst>
                                    <p:cond delay="0"/>
                                  </p:stCondLst>
                                  <p:childTnLst>
                                    <p:set>
                                      <p:cBhvr>
                                        <p:cTn id="51" dur="1" fill="hold">
                                          <p:stCondLst>
                                            <p:cond delay="0"/>
                                          </p:stCondLst>
                                        </p:cTn>
                                        <p:tgtEl>
                                          <p:spTgt spid="49">
                                            <p:txEl>
                                              <p:pRg st="0" end="0"/>
                                            </p:txEl>
                                          </p:spTgt>
                                        </p:tgtEl>
                                        <p:attrNameLst>
                                          <p:attrName>style.visibility</p:attrName>
                                        </p:attrNameLst>
                                      </p:cBhvr>
                                      <p:to>
                                        <p:strVal val="visible"/>
                                      </p:to>
                                    </p:set>
                                    <p:animEffect transition="in" filter="dissolve">
                                      <p:cBhvr>
                                        <p:cTn id="52" dur="1000"/>
                                        <p:tgtEl>
                                          <p:spTgt spid="49">
                                            <p:txEl>
                                              <p:pRg st="0" end="0"/>
                                            </p:txEl>
                                          </p:spTgt>
                                        </p:tgtEl>
                                      </p:cBhvr>
                                    </p:animEffect>
                                  </p:childTnLst>
                                </p:cTn>
                              </p:par>
                            </p:childTnLst>
                          </p:cTn>
                        </p:par>
                        <p:par>
                          <p:cTn id="53" fill="hold">
                            <p:stCondLst>
                              <p:cond delay="6000"/>
                            </p:stCondLst>
                            <p:childTnLst>
                              <p:par>
                                <p:cTn id="54" presetID="9" presetClass="entr" presetSubtype="0" fill="hold" grpId="1" nodeType="afterEffect">
                                  <p:stCondLst>
                                    <p:cond delay="0"/>
                                  </p:stCondLst>
                                  <p:childTnLst>
                                    <p:set>
                                      <p:cBhvr>
                                        <p:cTn id="55" dur="1" fill="hold">
                                          <p:stCondLst>
                                            <p:cond delay="0"/>
                                          </p:stCondLst>
                                        </p:cTn>
                                        <p:tgtEl>
                                          <p:spTgt spid="50">
                                            <p:txEl>
                                              <p:pRg st="0" end="0"/>
                                            </p:txEl>
                                          </p:spTgt>
                                        </p:tgtEl>
                                        <p:attrNameLst>
                                          <p:attrName>style.visibility</p:attrName>
                                        </p:attrNameLst>
                                      </p:cBhvr>
                                      <p:to>
                                        <p:strVal val="visible"/>
                                      </p:to>
                                    </p:set>
                                    <p:animEffect transition="in" filter="dissolve">
                                      <p:cBhvr>
                                        <p:cTn id="56" dur="1000"/>
                                        <p:tgtEl>
                                          <p:spTgt spid="50">
                                            <p:txEl>
                                              <p:pRg st="0" end="0"/>
                                            </p:txEl>
                                          </p:spTgt>
                                        </p:tgtEl>
                                      </p:cBhvr>
                                    </p:animEffect>
                                  </p:childTnLst>
                                </p:cTn>
                              </p:par>
                            </p:childTnLst>
                          </p:cTn>
                        </p:par>
                        <p:par>
                          <p:cTn id="57" fill="hold">
                            <p:stCondLst>
                              <p:cond delay="7000"/>
                            </p:stCondLst>
                            <p:childTnLst>
                              <p:par>
                                <p:cTn id="58" presetID="9" presetClass="entr" presetSubtype="0" fill="hold" grpId="1"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dissolve">
                                      <p:cBhvr>
                                        <p:cTn id="60" dur="1000"/>
                                        <p:tgtEl>
                                          <p:spTgt spid="56"/>
                                        </p:tgtEl>
                                      </p:cBhvr>
                                    </p:animEffect>
                                  </p:childTnLst>
                                </p:cTn>
                              </p:par>
                            </p:childTnLst>
                          </p:cTn>
                        </p:par>
                        <p:par>
                          <p:cTn id="61" fill="hold">
                            <p:stCondLst>
                              <p:cond delay="8000"/>
                            </p:stCondLst>
                            <p:childTnLst>
                              <p:par>
                                <p:cTn id="62" presetID="9" presetClass="entr" presetSubtype="0" fill="hold" grpId="1"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dissolve">
                                      <p:cBhvr>
                                        <p:cTn id="64" dur="1000"/>
                                        <p:tgtEl>
                                          <p:spTgt spid="55"/>
                                        </p:tgtEl>
                                      </p:cBhvr>
                                    </p:animEffect>
                                  </p:childTnLst>
                                </p:cTn>
                              </p:par>
                            </p:childTnLst>
                          </p:cTn>
                        </p:par>
                        <p:par>
                          <p:cTn id="65" fill="hold">
                            <p:stCondLst>
                              <p:cond delay="9000"/>
                            </p:stCondLst>
                            <p:childTnLst>
                              <p:par>
                                <p:cTn id="66" presetID="9" presetClass="entr" presetSubtype="0" fill="hold" grpId="1"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dissolve">
                                      <p:cBhvr>
                                        <p:cTn id="68" dur="1000"/>
                                        <p:tgtEl>
                                          <p:spTgt spid="54"/>
                                        </p:tgtEl>
                                      </p:cBhvr>
                                    </p:animEffect>
                                  </p:childTnLst>
                                </p:cTn>
                              </p:par>
                            </p:childTnLst>
                          </p:cTn>
                        </p:par>
                        <p:par>
                          <p:cTn id="69" fill="hold">
                            <p:stCondLst>
                              <p:cond delay="10000"/>
                            </p:stCondLst>
                            <p:childTnLst>
                              <p:par>
                                <p:cTn id="70" presetID="9" presetClass="entr" presetSubtype="0" fill="hold" grpId="1"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dissolve">
                                      <p:cBhvr>
                                        <p:cTn id="72" dur="1000"/>
                                        <p:tgtEl>
                                          <p:spTgt spid="53"/>
                                        </p:tgtEl>
                                      </p:cBhvr>
                                    </p:animEffect>
                                  </p:childTnLst>
                                </p:cTn>
                              </p:par>
                            </p:childTnLst>
                          </p:cTn>
                        </p:par>
                        <p:par>
                          <p:cTn id="73" fill="hold">
                            <p:stCondLst>
                              <p:cond delay="11000"/>
                            </p:stCondLst>
                            <p:childTnLst>
                              <p:par>
                                <p:cTn id="74" presetID="9" presetClass="entr" presetSubtype="0" fill="hold" grpId="1"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dissolve">
                                      <p:cBhvr>
                                        <p:cTn id="76"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7" grpId="0" build="allAtOnce"/>
      <p:bldP spid="48" grpId="0" build="allAtOnce"/>
      <p:bldP spid="49" grpId="0" build="allAtOnce"/>
      <p:bldP spid="50" grpId="0" build="allAtOnce"/>
      <p:bldP spid="50" grpId="1" build="allAtOnce"/>
      <p:bldP spid="52" grpId="0"/>
      <p:bldP spid="52" grpId="1"/>
      <p:bldP spid="52" grpId="2"/>
      <p:bldP spid="53" grpId="0"/>
      <p:bldP spid="53" grpId="1"/>
      <p:bldP spid="54" grpId="0"/>
      <p:bldP spid="54" grpId="1"/>
      <p:bldP spid="55" grpId="0"/>
      <p:bldP spid="55" grpId="1"/>
      <p:bldP spid="56" grpId="0"/>
      <p:bldP spid="5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There are two ring types</a:t>
            </a:r>
          </a:p>
          <a:p>
            <a:pPr lvl="1"/>
            <a:r>
              <a:rPr lang="en-US" dirty="0"/>
              <a:t>IEEE Standard </a:t>
            </a:r>
            <a:r>
              <a:rPr lang="en-US" dirty="0" smtClean="0"/>
              <a:t>Protocols (STP, RSTP)</a:t>
            </a:r>
            <a:endParaRPr lang="en-US" dirty="0"/>
          </a:p>
          <a:p>
            <a:pPr lvl="1"/>
            <a:r>
              <a:rPr lang="en-US" dirty="0" smtClean="0"/>
              <a:t>Proprietary Ring Protocols (Vendor specific)</a:t>
            </a:r>
          </a:p>
          <a:p>
            <a:r>
              <a:rPr lang="en-US" dirty="0" smtClean="0"/>
              <a:t>Packets are transmitted around the ring to discover loops</a:t>
            </a:r>
          </a:p>
          <a:p>
            <a:r>
              <a:rPr lang="en-US" dirty="0" smtClean="0"/>
              <a:t>When a loop is detected, the protocol must break the ring by disabling one of the loop ports.  This prevents broadcast and multicast storms.</a:t>
            </a:r>
          </a:p>
          <a:p>
            <a:r>
              <a:rPr lang="en-US" dirty="0" smtClean="0"/>
              <a:t>When another active connection fails, the protocol must enable a port to “heal” the network.</a:t>
            </a:r>
            <a:endParaRPr lang="en-US" dirty="0"/>
          </a:p>
        </p:txBody>
      </p:sp>
      <p:sp>
        <p:nvSpPr>
          <p:cNvPr id="4" name="Title 3"/>
          <p:cNvSpPr>
            <a:spLocks noGrp="1"/>
          </p:cNvSpPr>
          <p:nvPr>
            <p:ph type="title"/>
          </p:nvPr>
        </p:nvSpPr>
        <p:spPr>
          <a:xfrm>
            <a:off x="1293453" y="166102"/>
            <a:ext cx="7772400" cy="685800"/>
          </a:xfrm>
        </p:spPr>
        <p:txBody>
          <a:bodyPr/>
          <a:lstStyle/>
          <a:p>
            <a:r>
              <a:rPr lang="en-US" dirty="0" smtClean="0"/>
              <a:t>Ring Protocols</a:t>
            </a:r>
            <a:endParaRPr lang="en-US" dirty="0"/>
          </a:p>
        </p:txBody>
      </p:sp>
    </p:spTree>
    <p:extLst>
      <p:ext uri="{BB962C8B-B14F-4D97-AF65-F5344CB8AC3E}">
        <p14:creationId xmlns:p14="http://schemas.microsoft.com/office/powerpoint/2010/main" val="2036565444"/>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11817" y="1633656"/>
            <a:ext cx="7853544" cy="4415635"/>
          </a:xfrm>
        </p:spPr>
        <p:txBody>
          <a:bodyPr/>
          <a:lstStyle/>
          <a:p>
            <a:r>
              <a:rPr lang="en-US" dirty="0" smtClean="0"/>
              <a:t>Spanning Tree (STP) IEEE 802.1</a:t>
            </a:r>
          </a:p>
          <a:p>
            <a:pPr lvl="1"/>
            <a:r>
              <a:rPr lang="en-US" dirty="0" smtClean="0"/>
              <a:t>30-120 second update rate</a:t>
            </a:r>
          </a:p>
          <a:p>
            <a:r>
              <a:rPr lang="en-US" dirty="0" smtClean="0"/>
              <a:t>Rapid Spanning Tree (RSTP) IEEE 892.1W</a:t>
            </a:r>
          </a:p>
          <a:p>
            <a:pPr lvl="1"/>
            <a:r>
              <a:rPr lang="en-US" dirty="0" smtClean="0"/>
              <a:t>2-3 second update rate</a:t>
            </a:r>
          </a:p>
          <a:p>
            <a:r>
              <a:rPr lang="en-US" dirty="0" smtClean="0"/>
              <a:t>RSTP with Fast Edge IEEE 802.1D</a:t>
            </a:r>
          </a:p>
          <a:p>
            <a:pPr lvl="1"/>
            <a:r>
              <a:rPr lang="en-US" dirty="0" smtClean="0"/>
              <a:t>1-2 second update rate</a:t>
            </a:r>
          </a:p>
          <a:p>
            <a:pPr marL="0" indent="0">
              <a:buNone/>
            </a:pPr>
            <a:endParaRPr lang="en-US" dirty="0"/>
          </a:p>
        </p:txBody>
      </p:sp>
      <p:sp>
        <p:nvSpPr>
          <p:cNvPr id="136195" name="Rectangle 2"/>
          <p:cNvSpPr>
            <a:spLocks noGrp="1" noChangeArrowheads="1"/>
          </p:cNvSpPr>
          <p:nvPr>
            <p:ph type="title"/>
          </p:nvPr>
        </p:nvSpPr>
        <p:spPr/>
        <p:txBody>
          <a:bodyPr/>
          <a:lstStyle/>
          <a:p>
            <a:r>
              <a:rPr lang="en-US" sz="3600" b="1" dirty="0" smtClean="0"/>
              <a:t>STP/RSTP Protocols</a:t>
            </a:r>
          </a:p>
        </p:txBody>
      </p:sp>
    </p:spTree>
    <p:extLst>
      <p:ext uri="{BB962C8B-B14F-4D97-AF65-F5344CB8AC3E}">
        <p14:creationId xmlns:p14="http://schemas.microsoft.com/office/powerpoint/2010/main" val="413963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81000"/>
            <a:ext cx="9144000" cy="2286000"/>
          </a:xfrm>
          <a:prstGeom prst="rect">
            <a:avLst/>
          </a:prstGeom>
          <a:gradFill flip="none" rotWithShape="1">
            <a:gsLst>
              <a:gs pos="0">
                <a:schemeClr val="bg1">
                  <a:alpha val="0"/>
                </a:schemeClr>
              </a:gs>
              <a:gs pos="35000">
                <a:schemeClr val="bg1">
                  <a:alpha val="30000"/>
                </a:schemeClr>
              </a:gs>
              <a:gs pos="55000">
                <a:schemeClr val="bg1">
                  <a:alpha val="26000"/>
                </a:schemeClr>
              </a:gs>
              <a:gs pos="64000">
                <a:schemeClr val="accent1">
                  <a:lumMod val="5000"/>
                  <a:lumOff val="95000"/>
                </a:schemeClr>
              </a:gs>
              <a:gs pos="93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txBox="1">
            <a:spLocks/>
          </p:cNvSpPr>
          <p:nvPr/>
        </p:nvSpPr>
        <p:spPr>
          <a:xfrm>
            <a:off x="1" y="381000"/>
            <a:ext cx="9144000" cy="1143000"/>
          </a:xfrm>
          <a:prstGeom prst="rect">
            <a:avLst/>
          </a:prstGeom>
          <a:effectLst/>
        </p:spPr>
        <p:txBody>
          <a:bodyPr vert="horz" lIns="91440" tIns="45720" rIns="91440" bIns="45720" rtlCol="0" anchor="t" anchorCtr="0">
            <a:noAutofit/>
          </a:bodyPr>
          <a:lstStyle>
            <a:lvl1pPr marL="320040" indent="-320040" algn="ct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endParaRPr kumimoji="0" lang="en-US" sz="4800" i="0" u="none" strike="noStrike" kern="1200" cap="none" spc="0" normalizeH="0" baseline="0" noProof="0" dirty="0">
              <a:ln>
                <a:noFill/>
              </a:ln>
              <a:solidFill>
                <a:srgbClr val="0070C0"/>
              </a:solidFill>
              <a:effectLst>
                <a:reflection blurRad="12700" stA="30000" endPos="45500" dir="5400000" sy="-100000" algn="bl" rotWithShape="0"/>
              </a:effectLst>
              <a:uLnTx/>
              <a:uFillTx/>
              <a:latin typeface="+mn-lt"/>
              <a:cs typeface="Times New Roman" pitchFamily="18" charset="0"/>
            </a:endParaRPr>
          </a:p>
        </p:txBody>
      </p:sp>
      <p:sp>
        <p:nvSpPr>
          <p:cNvPr id="70661" name="TextBox 5"/>
          <p:cNvSpPr txBox="1">
            <a:spLocks noChangeArrowheads="1"/>
          </p:cNvSpPr>
          <p:nvPr/>
        </p:nvSpPr>
        <p:spPr bwMode="auto">
          <a:xfrm>
            <a:off x="825910" y="1364188"/>
            <a:ext cx="4975122" cy="4401205"/>
          </a:xfrm>
          <a:prstGeom prst="rect">
            <a:avLst/>
          </a:prstGeom>
          <a:noFill/>
          <a:ln w="9525">
            <a:noFill/>
            <a:miter lim="800000"/>
            <a:headEnd/>
            <a:tailEnd/>
          </a:ln>
        </p:spPr>
        <p:txBody>
          <a:bodyPr wrap="square">
            <a:spAutoFit/>
          </a:bodyPr>
          <a:lstStyle/>
          <a:p>
            <a:pPr marL="228600" indent="-228600" eaLnBrk="0" hangingPunct="0">
              <a:buSzPct val="100000"/>
              <a:buFont typeface="Arial" pitchFamily="34" charset="0"/>
              <a:buChar char="•"/>
              <a:defRPr/>
            </a:pPr>
            <a:r>
              <a:rPr lang="en-US" sz="2400" dirty="0" smtClean="0">
                <a:latin typeface="Calibri" pitchFamily="34" charset="0"/>
              </a:rPr>
              <a:t>May 1973—Bob Metcalfe, of Xerox, defines Ethernet network system</a:t>
            </a:r>
          </a:p>
          <a:p>
            <a:pPr marL="800100" lvl="1" indent="-342900" eaLnBrk="0" hangingPunct="0">
              <a:spcAft>
                <a:spcPts val="0"/>
              </a:spcAft>
              <a:buSzPct val="75000"/>
              <a:buFont typeface="Arial" pitchFamily="34" charset="0"/>
              <a:buChar char="•"/>
              <a:defRPr/>
            </a:pPr>
            <a:r>
              <a:rPr lang="en-US" sz="2000" dirty="0" smtClean="0">
                <a:latin typeface="Calibri" pitchFamily="34" charset="0"/>
              </a:rPr>
              <a:t>The </a:t>
            </a:r>
            <a:r>
              <a:rPr lang="en-US" sz="2000" dirty="0">
                <a:latin typeface="Calibri" pitchFamily="34" charset="0"/>
              </a:rPr>
              <a:t>computer can send data </a:t>
            </a:r>
            <a:r>
              <a:rPr lang="en-US" sz="2000" dirty="0" smtClean="0">
                <a:latin typeface="Calibri" pitchFamily="34" charset="0"/>
              </a:rPr>
              <a:t>at anytime</a:t>
            </a:r>
          </a:p>
          <a:p>
            <a:pPr marL="800100" lvl="1" indent="-342900" eaLnBrk="0" hangingPunct="0">
              <a:spcAft>
                <a:spcPts val="0"/>
              </a:spcAft>
              <a:buSzPct val="75000"/>
              <a:buFont typeface="Arial" pitchFamily="34" charset="0"/>
              <a:buChar char="•"/>
              <a:defRPr/>
            </a:pPr>
            <a:r>
              <a:rPr lang="en-US" sz="2000" dirty="0" smtClean="0">
                <a:latin typeface="Calibri" pitchFamily="34" charset="0"/>
              </a:rPr>
              <a:t>If </a:t>
            </a:r>
            <a:r>
              <a:rPr lang="en-US" sz="2000" dirty="0">
                <a:latin typeface="Calibri" pitchFamily="34" charset="0"/>
              </a:rPr>
              <a:t>the message collides with a transmission  </a:t>
            </a: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from </a:t>
            </a:r>
            <a:r>
              <a:rPr lang="en-US" sz="2000" dirty="0">
                <a:latin typeface="Calibri" pitchFamily="34" charset="0"/>
              </a:rPr>
              <a:t>another computer, try </a:t>
            </a:r>
            <a:r>
              <a:rPr lang="en-US" sz="2000" dirty="0" smtClean="0">
                <a:latin typeface="Calibri" pitchFamily="34" charset="0"/>
              </a:rPr>
              <a:t>later</a:t>
            </a:r>
            <a:endParaRPr lang="en-US" sz="2000" dirty="0">
              <a:latin typeface="Calibri" pitchFamily="34" charset="0"/>
            </a:endParaRPr>
          </a:p>
          <a:p>
            <a:pPr marL="800100" lvl="1" indent="-342900" eaLnBrk="0" hangingPunct="0">
              <a:spcAft>
                <a:spcPts val="0"/>
              </a:spcAft>
              <a:buSzPct val="75000"/>
              <a:buFont typeface="Arial" pitchFamily="34" charset="0"/>
              <a:buChar char="•"/>
              <a:defRPr/>
            </a:pPr>
            <a:r>
              <a:rPr lang="en-US" sz="2000" dirty="0" smtClean="0">
                <a:latin typeface="Calibri" pitchFamily="34" charset="0"/>
              </a:rPr>
              <a:t>Only </a:t>
            </a:r>
            <a:r>
              <a:rPr lang="en-US" sz="2000" dirty="0">
                <a:latin typeface="Calibri" pitchFamily="34" charset="0"/>
              </a:rPr>
              <a:t>18% </a:t>
            </a:r>
            <a:r>
              <a:rPr lang="en-US" sz="2000" dirty="0" smtClean="0">
                <a:latin typeface="Calibri" pitchFamily="34" charset="0"/>
              </a:rPr>
              <a:t>efficient; 82</a:t>
            </a:r>
            <a:r>
              <a:rPr lang="en-US" sz="2000" dirty="0">
                <a:latin typeface="Calibri" pitchFamily="34" charset="0"/>
              </a:rPr>
              <a:t>% of the </a:t>
            </a:r>
            <a:r>
              <a:rPr lang="en-US" sz="2000" dirty="0" smtClean="0">
                <a:latin typeface="Calibri" pitchFamily="34" charset="0"/>
              </a:rPr>
              <a:t>bandwidth </a:t>
            </a:r>
            <a:br>
              <a:rPr lang="en-US" sz="2000" dirty="0" smtClean="0">
                <a:latin typeface="Calibri" pitchFamily="34" charset="0"/>
              </a:rPr>
            </a:br>
            <a:r>
              <a:rPr lang="en-US" sz="2000" dirty="0" smtClean="0">
                <a:latin typeface="Calibri" pitchFamily="34" charset="0"/>
              </a:rPr>
              <a:t>was </a:t>
            </a:r>
            <a:r>
              <a:rPr lang="en-US" sz="2000" dirty="0">
                <a:latin typeface="Calibri" pitchFamily="34" charset="0"/>
              </a:rPr>
              <a:t>lost due to </a:t>
            </a:r>
            <a:r>
              <a:rPr lang="en-US" sz="2000" dirty="0" smtClean="0">
                <a:latin typeface="Calibri" pitchFamily="34" charset="0"/>
              </a:rPr>
              <a:t>collisions</a:t>
            </a:r>
            <a:endParaRPr lang="en-US" sz="2000" b="1" dirty="0">
              <a:latin typeface="Calibri" pitchFamily="34" charset="0"/>
            </a:endParaRPr>
          </a:p>
          <a:p>
            <a:pPr marL="228600" indent="-228600" eaLnBrk="0" hangingPunct="0">
              <a:buClr>
                <a:schemeClr val="tx1"/>
              </a:buClr>
              <a:buSzPct val="100000"/>
              <a:buFont typeface="Arial" pitchFamily="34" charset="0"/>
              <a:buChar char="•"/>
              <a:defRPr/>
            </a:pPr>
            <a:r>
              <a:rPr lang="en-US" sz="2400" dirty="0" smtClean="0">
                <a:latin typeface="Calibri" pitchFamily="34" charset="0"/>
              </a:rPr>
              <a:t>Ethernet </a:t>
            </a:r>
            <a:r>
              <a:rPr lang="en-US" sz="2400" dirty="0">
                <a:latin typeface="Calibri" pitchFamily="34" charset="0"/>
              </a:rPr>
              <a:t>can have high </a:t>
            </a:r>
            <a:r>
              <a:rPr lang="en-US" sz="2400" dirty="0" smtClean="0">
                <a:latin typeface="Calibri" pitchFamily="34" charset="0"/>
              </a:rPr>
              <a:t>efficiency</a:t>
            </a:r>
          </a:p>
          <a:p>
            <a:pPr marL="685800" lvl="1" indent="-228600" eaLnBrk="0" hangingPunct="0">
              <a:buClr>
                <a:schemeClr val="tx1"/>
              </a:buClr>
              <a:buSzPct val="100000"/>
              <a:buFont typeface="Arial" pitchFamily="34" charset="0"/>
              <a:buChar char="•"/>
              <a:defRPr/>
            </a:pPr>
            <a:r>
              <a:rPr lang="en-US" sz="2400" dirty="0" smtClean="0">
                <a:latin typeface="Calibri" pitchFamily="34" charset="0"/>
              </a:rPr>
              <a:t>How? (switches and duplex)</a:t>
            </a:r>
            <a:endParaRPr lang="en-US" sz="2400" dirty="0">
              <a:latin typeface="Calibri" pitchFamily="34" charset="0"/>
            </a:endParaRPr>
          </a:p>
          <a:p>
            <a:pPr lvl="1" eaLnBrk="0" hangingPunct="0">
              <a:spcAft>
                <a:spcPts val="1800"/>
              </a:spcAft>
              <a:defRPr/>
            </a:pPr>
            <a:endParaRPr lang="en-US" sz="2400" dirty="0">
              <a:latin typeface="Calibri" pitchFamily="34" charset="0"/>
            </a:endParaRPr>
          </a:p>
        </p:txBody>
      </p:sp>
      <p:sp>
        <p:nvSpPr>
          <p:cNvPr id="11" name="TextBox 10"/>
          <p:cNvSpPr txBox="1"/>
          <p:nvPr/>
        </p:nvSpPr>
        <p:spPr>
          <a:xfrm>
            <a:off x="6451448" y="5493812"/>
            <a:ext cx="1989648" cy="400110"/>
          </a:xfrm>
          <a:prstGeom prst="rect">
            <a:avLst/>
          </a:prstGeom>
          <a:solidFill>
            <a:schemeClr val="bg1"/>
          </a:solidFill>
          <a:scene3d>
            <a:camera prst="perspectiveLeft" fov="1800000">
              <a:rot lat="300000" lon="2100000" rev="0"/>
            </a:camera>
            <a:lightRig rig="threePt" dir="t"/>
          </a:scene3d>
        </p:spPr>
        <p:txBody>
          <a:bodyPr wrap="none" rtlCol="0">
            <a:spAutoFit/>
          </a:bodyPr>
          <a:lstStyle/>
          <a:p>
            <a:pPr algn="ctr"/>
            <a:r>
              <a:rPr lang="en-US" b="1" dirty="0" smtClean="0">
                <a:solidFill>
                  <a:schemeClr val="bg1">
                    <a:lumMod val="50000"/>
                  </a:schemeClr>
                </a:solidFill>
                <a:latin typeface="Calibri" pitchFamily="34" charset="0"/>
              </a:rPr>
              <a:t>Drawing from patent submission. </a:t>
            </a:r>
          </a:p>
          <a:p>
            <a:pPr algn="ctr"/>
            <a:r>
              <a:rPr lang="en-US" b="1" dirty="0" smtClean="0">
                <a:solidFill>
                  <a:schemeClr val="bg1">
                    <a:lumMod val="50000"/>
                  </a:schemeClr>
                </a:solidFill>
                <a:latin typeface="Calibri" pitchFamily="34" charset="0"/>
              </a:rPr>
              <a:t>U.S. Patent Office</a:t>
            </a:r>
            <a:endParaRPr lang="en-US" b="1" dirty="0">
              <a:solidFill>
                <a:schemeClr val="bg1">
                  <a:lumMod val="50000"/>
                </a:schemeClr>
              </a:solidFill>
              <a:latin typeface="Calibri" pitchFamily="34" charset="0"/>
            </a:endParaRPr>
          </a:p>
        </p:txBody>
      </p:sp>
      <p:sp>
        <p:nvSpPr>
          <p:cNvPr id="3" name="Text Placeholder 2"/>
          <p:cNvSpPr>
            <a:spLocks noGrp="1"/>
          </p:cNvSpPr>
          <p:nvPr>
            <p:ph type="body" sz="quarter" idx="15"/>
          </p:nvPr>
        </p:nvSpPr>
        <p:spPr/>
        <p:txBody>
          <a:bodyPr/>
          <a:lstStyle/>
          <a:p>
            <a:r>
              <a:rPr lang="en-US" dirty="0" smtClean="0"/>
              <a:t>History of Ethernet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897" y="1226114"/>
            <a:ext cx="3583103" cy="2348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713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RTR – Real Time Ring</a:t>
            </a:r>
          </a:p>
          <a:p>
            <a:pPr lvl="1"/>
            <a:r>
              <a:rPr lang="en-US" dirty="0" smtClean="0"/>
              <a:t>30ms + 5ms per hop</a:t>
            </a:r>
          </a:p>
          <a:p>
            <a:pPr lvl="1"/>
            <a:r>
              <a:rPr lang="en-US" dirty="0" smtClean="0"/>
              <a:t>Multiple rings per switch supported</a:t>
            </a:r>
          </a:p>
          <a:p>
            <a:pPr lvl="1"/>
            <a:r>
              <a:rPr lang="en-US" dirty="0" smtClean="0"/>
              <a:t>Mixed media per ring</a:t>
            </a:r>
          </a:p>
          <a:p>
            <a:r>
              <a:rPr lang="en-US" dirty="0" smtClean="0"/>
              <a:t>N-Ring</a:t>
            </a:r>
          </a:p>
          <a:p>
            <a:pPr lvl="1"/>
            <a:r>
              <a:rPr lang="en-US" dirty="0" smtClean="0"/>
              <a:t>30ms heal time</a:t>
            </a:r>
          </a:p>
          <a:p>
            <a:pPr lvl="1"/>
            <a:r>
              <a:rPr lang="en-US" dirty="0" smtClean="0"/>
              <a:t>Up to 250 fully managed N-Tron switches per ring</a:t>
            </a:r>
          </a:p>
        </p:txBody>
      </p:sp>
      <p:sp>
        <p:nvSpPr>
          <p:cNvPr id="3" name="Title 2"/>
          <p:cNvSpPr>
            <a:spLocks noGrp="1"/>
          </p:cNvSpPr>
          <p:nvPr>
            <p:ph type="title"/>
          </p:nvPr>
        </p:nvSpPr>
        <p:spPr/>
        <p:txBody>
          <a:bodyPr/>
          <a:lstStyle/>
          <a:p>
            <a:r>
              <a:rPr lang="en-US" dirty="0" smtClean="0"/>
              <a:t>Red Lion Proprietary Ring Protocols</a:t>
            </a:r>
            <a:endParaRPr lang="en-US" dirty="0"/>
          </a:p>
        </p:txBody>
      </p:sp>
    </p:spTree>
    <p:extLst>
      <p:ext uri="{BB962C8B-B14F-4D97-AF65-F5344CB8AC3E}">
        <p14:creationId xmlns:p14="http://schemas.microsoft.com/office/powerpoint/2010/main" val="3392362974"/>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763121"/>
            <a:ext cx="6749618" cy="5241952"/>
          </a:xfrm>
          <a:prstGeom prst="rect">
            <a:avLst/>
          </a:prstGeom>
        </p:spPr>
      </p:pic>
      <p:sp>
        <p:nvSpPr>
          <p:cNvPr id="761862" name="Text Box 6"/>
          <p:cNvSpPr txBox="1">
            <a:spLocks noChangeArrowheads="1"/>
          </p:cNvSpPr>
          <p:nvPr/>
        </p:nvSpPr>
        <p:spPr bwMode="auto">
          <a:xfrm rot="669280">
            <a:off x="6097073" y="4978861"/>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761863" name="Text Box 7"/>
          <p:cNvSpPr txBox="1">
            <a:spLocks noChangeArrowheads="1"/>
          </p:cNvSpPr>
          <p:nvPr/>
        </p:nvSpPr>
        <p:spPr bwMode="auto">
          <a:xfrm rot="-2751563">
            <a:off x="6749781" y="29527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761864" name="Text Box 8"/>
          <p:cNvSpPr txBox="1">
            <a:spLocks noChangeArrowheads="1"/>
          </p:cNvSpPr>
          <p:nvPr/>
        </p:nvSpPr>
        <p:spPr bwMode="auto">
          <a:xfrm rot="-6153944">
            <a:off x="5235306" y="117157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761865" name="Text Box 9"/>
          <p:cNvSpPr txBox="1">
            <a:spLocks noChangeArrowheads="1"/>
          </p:cNvSpPr>
          <p:nvPr/>
        </p:nvSpPr>
        <p:spPr bwMode="auto">
          <a:xfrm rot="-9855872">
            <a:off x="3235056" y="120967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smtClean="0">
                <a:latin typeface="Calibri" pitchFamily="34" charset="0"/>
                <a:sym typeface="Wingdings" pitchFamily="2" charset="2"/>
              </a:rPr>
              <a:t></a:t>
            </a:r>
            <a:endParaRPr kumimoji="0" lang="en-US" sz="2400" dirty="0">
              <a:latin typeface="Calibri" pitchFamily="34" charset="0"/>
              <a:sym typeface="Wingdings" pitchFamily="2" charset="2"/>
            </a:endParaRPr>
          </a:p>
        </p:txBody>
      </p:sp>
      <p:sp>
        <p:nvSpPr>
          <p:cNvPr id="761866" name="Text Box 10"/>
          <p:cNvSpPr txBox="1">
            <a:spLocks noChangeArrowheads="1"/>
          </p:cNvSpPr>
          <p:nvPr/>
        </p:nvSpPr>
        <p:spPr bwMode="auto">
          <a:xfrm rot="9010660">
            <a:off x="1815831" y="2971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761867" name="Text Box 11"/>
          <p:cNvSpPr txBox="1">
            <a:spLocks noChangeArrowheads="1"/>
          </p:cNvSpPr>
          <p:nvPr/>
        </p:nvSpPr>
        <p:spPr bwMode="auto">
          <a:xfrm rot="-10489448">
            <a:off x="5554393" y="4662488"/>
            <a:ext cx="76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761868" name="Text Box 12"/>
          <p:cNvSpPr txBox="1">
            <a:spLocks noChangeArrowheads="1"/>
          </p:cNvSpPr>
          <p:nvPr/>
        </p:nvSpPr>
        <p:spPr bwMode="auto">
          <a:xfrm rot="8088759">
            <a:off x="6169549" y="3151982"/>
            <a:ext cx="763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761869" name="Text Box 13"/>
          <p:cNvSpPr txBox="1">
            <a:spLocks noChangeArrowheads="1"/>
          </p:cNvSpPr>
          <p:nvPr/>
        </p:nvSpPr>
        <p:spPr bwMode="auto">
          <a:xfrm rot="4464679">
            <a:off x="5129737" y="1767682"/>
            <a:ext cx="763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761870" name="Text Box 14"/>
          <p:cNvSpPr txBox="1">
            <a:spLocks noChangeArrowheads="1"/>
          </p:cNvSpPr>
          <p:nvPr/>
        </p:nvSpPr>
        <p:spPr bwMode="auto">
          <a:xfrm rot="1001842">
            <a:off x="3716068" y="1624013"/>
            <a:ext cx="76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smtClean="0">
                <a:latin typeface="Calibri" pitchFamily="34" charset="0"/>
                <a:sym typeface="Wingdings" pitchFamily="2" charset="2"/>
              </a:rPr>
              <a:t></a:t>
            </a:r>
            <a:endParaRPr kumimoji="0" lang="en-US" sz="2400" dirty="0">
              <a:latin typeface="Calibri" pitchFamily="34" charset="0"/>
              <a:sym typeface="Wingdings" pitchFamily="2" charset="2"/>
            </a:endParaRPr>
          </a:p>
        </p:txBody>
      </p:sp>
      <p:sp>
        <p:nvSpPr>
          <p:cNvPr id="761871" name="Text Box 15"/>
          <p:cNvSpPr txBox="1">
            <a:spLocks noChangeArrowheads="1"/>
          </p:cNvSpPr>
          <p:nvPr/>
        </p:nvSpPr>
        <p:spPr bwMode="auto">
          <a:xfrm rot="-1838849">
            <a:off x="2415906" y="2919413"/>
            <a:ext cx="763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18" name="Rectangle 9"/>
          <p:cNvSpPr>
            <a:spLocks noChangeArrowheads="1"/>
          </p:cNvSpPr>
          <p:nvPr/>
        </p:nvSpPr>
        <p:spPr bwMode="auto">
          <a:xfrm>
            <a:off x="0" y="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en-US" sz="2800" b="1" dirty="0" smtClean="0">
                <a:solidFill>
                  <a:srgbClr val="0070C0"/>
                </a:solidFill>
                <a:latin typeface="Calibri" pitchFamily="34" charset="0"/>
              </a:rPr>
              <a:t>Break</a:t>
            </a:r>
            <a:endParaRPr kumimoji="0" lang="en-US" sz="2800" b="1" dirty="0">
              <a:solidFill>
                <a:srgbClr val="0070C0"/>
              </a:solidFill>
              <a:latin typeface="Calibri" pitchFamily="34" charset="0"/>
            </a:endParaRPr>
          </a:p>
        </p:txBody>
      </p:sp>
      <p:sp>
        <p:nvSpPr>
          <p:cNvPr id="4" name="Freeform 3"/>
          <p:cNvSpPr/>
          <p:nvPr/>
        </p:nvSpPr>
        <p:spPr>
          <a:xfrm>
            <a:off x="2196829" y="2361891"/>
            <a:ext cx="851169" cy="1463040"/>
          </a:xfrm>
          <a:custGeom>
            <a:avLst/>
            <a:gdLst>
              <a:gd name="connsiteX0" fmla="*/ 590550 w 752475"/>
              <a:gd name="connsiteY0" fmla="*/ 0 h 1390650"/>
              <a:gd name="connsiteX1" fmla="*/ 0 w 752475"/>
              <a:gd name="connsiteY1" fmla="*/ 0 h 1390650"/>
              <a:gd name="connsiteX2" fmla="*/ 19050 w 752475"/>
              <a:gd name="connsiteY2" fmla="*/ 1381125 h 1390650"/>
              <a:gd name="connsiteX3" fmla="*/ 752475 w 752475"/>
              <a:gd name="connsiteY3" fmla="*/ 1390650 h 1390650"/>
              <a:gd name="connsiteX4" fmla="*/ 695325 w 752475"/>
              <a:gd name="connsiteY4" fmla="*/ 19050 h 1390650"/>
              <a:gd name="connsiteX5" fmla="*/ 590550 w 752475"/>
              <a:gd name="connsiteY5" fmla="*/ 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475" h="1390650">
                <a:moveTo>
                  <a:pt x="590550" y="0"/>
                </a:moveTo>
                <a:lnTo>
                  <a:pt x="0" y="0"/>
                </a:lnTo>
                <a:lnTo>
                  <a:pt x="19050" y="1381125"/>
                </a:lnTo>
                <a:lnTo>
                  <a:pt x="752475" y="1390650"/>
                </a:lnTo>
                <a:lnTo>
                  <a:pt x="695325" y="19050"/>
                </a:lnTo>
                <a:lnTo>
                  <a:pt x="5905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1872"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81200" y="2624138"/>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barri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865" y="4628977"/>
            <a:ext cx="814382" cy="9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9"/>
          <p:cNvSpPr txBox="1">
            <a:spLocks noChangeArrowheads="1"/>
          </p:cNvSpPr>
          <p:nvPr/>
        </p:nvSpPr>
        <p:spPr bwMode="auto">
          <a:xfrm rot="15529194">
            <a:off x="2650809" y="4866269"/>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21" name="Text Box 14"/>
          <p:cNvSpPr txBox="1">
            <a:spLocks noChangeArrowheads="1"/>
          </p:cNvSpPr>
          <p:nvPr/>
        </p:nvSpPr>
        <p:spPr bwMode="auto">
          <a:xfrm rot="4786908">
            <a:off x="2906902" y="4905548"/>
            <a:ext cx="76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smtClean="0">
                <a:latin typeface="Calibri" pitchFamily="34" charset="0"/>
                <a:sym typeface="Wingdings" pitchFamily="2" charset="2"/>
              </a:rPr>
              <a:t></a:t>
            </a:r>
            <a:endParaRPr kumimoji="0" lang="en-US" sz="2400" dirty="0">
              <a:latin typeface="Calibri" pitchFamily="34" charset="0"/>
              <a:sym typeface="Wingdings" pitchFamily="2" charset="2"/>
            </a:endParaRPr>
          </a:p>
        </p:txBody>
      </p:sp>
      <p:sp>
        <p:nvSpPr>
          <p:cNvPr id="2" name="Rectangle 1"/>
          <p:cNvSpPr/>
          <p:nvPr/>
        </p:nvSpPr>
        <p:spPr>
          <a:xfrm>
            <a:off x="3421626" y="2948616"/>
            <a:ext cx="2514561" cy="87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443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22"/>
                                        </p:tgtEl>
                                        <p:attrNameLst>
                                          <p:attrName>style.opacity</p:attrName>
                                        </p:attrNameLst>
                                      </p:cBhvr>
                                      <p:to>
                                        <p:strVal val="0.5"/>
                                      </p:to>
                                    </p:set>
                                    <p:animEffect filter="image" prLst="opacity: 0.5">
                                      <p:cBhvr rctx="IE">
                                        <p:cTn id="7" dur="indefinite"/>
                                        <p:tgtEl>
                                          <p:spTgt spid="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61862"/>
                                        </p:tgtEl>
                                        <p:attrNameLst>
                                          <p:attrName>style.visibility</p:attrName>
                                        </p:attrNameLst>
                                      </p:cBhvr>
                                      <p:to>
                                        <p:strVal val="visible"/>
                                      </p:to>
                                    </p:set>
                                  </p:childTnLst>
                                </p:cTn>
                              </p:par>
                              <p:par>
                                <p:cTn id="10" presetID="1" presetClass="entr" presetSubtype="0" fill="hold" grpId="2" nodeType="withEffect">
                                  <p:stCondLst>
                                    <p:cond delay="0"/>
                                  </p:stCondLst>
                                  <p:childTnLst>
                                    <p:set>
                                      <p:cBhvr>
                                        <p:cTn id="11" dur="1" fill="hold">
                                          <p:stCondLst>
                                            <p:cond delay="0"/>
                                          </p:stCondLst>
                                        </p:cTn>
                                        <p:tgtEl>
                                          <p:spTgt spid="76186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6186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6186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618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18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186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761863">
                                            <p:txEl>
                                              <p:pRg st="0" end="0"/>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761864">
                                            <p:txEl>
                                              <p:pRg st="0" end="0"/>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761865">
                                            <p:txEl>
                                              <p:pRg st="0" end="0"/>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761866">
                                            <p:txEl>
                                              <p:pRg st="0" end="0"/>
                                            </p:txEl>
                                          </p:spTgt>
                                        </p:tgtEl>
                                        <p:attrNameLst>
                                          <p:attrName>style.visibility</p:attrName>
                                        </p:attrNameLst>
                                      </p:cBhvr>
                                      <p:to>
                                        <p:strVal val="visible"/>
                                      </p:to>
                                    </p:set>
                                  </p:childTnLst>
                                </p:cTn>
                              </p:par>
                            </p:childTnLst>
                          </p:cTn>
                        </p:par>
                        <p:par>
                          <p:cTn id="35" fill="hold">
                            <p:stCondLst>
                              <p:cond delay="0"/>
                            </p:stCondLst>
                            <p:childTnLst>
                              <p:par>
                                <p:cTn id="36" presetID="9" presetClass="entr" presetSubtype="0" fill="hold" grpId="1" nodeType="afterEffect">
                                  <p:stCondLst>
                                    <p:cond delay="0"/>
                                  </p:stCondLst>
                                  <p:childTnLst>
                                    <p:set>
                                      <p:cBhvr>
                                        <p:cTn id="37" dur="1" fill="hold">
                                          <p:stCondLst>
                                            <p:cond delay="0"/>
                                          </p:stCondLst>
                                        </p:cTn>
                                        <p:tgtEl>
                                          <p:spTgt spid="761862"/>
                                        </p:tgtEl>
                                        <p:attrNameLst>
                                          <p:attrName>style.visibility</p:attrName>
                                        </p:attrNameLst>
                                      </p:cBhvr>
                                      <p:to>
                                        <p:strVal val="visible"/>
                                      </p:to>
                                    </p:set>
                                    <p:animEffect transition="in" filter="dissolve">
                                      <p:cBhvr>
                                        <p:cTn id="38" dur="500"/>
                                        <p:tgtEl>
                                          <p:spTgt spid="761862"/>
                                        </p:tgtEl>
                                      </p:cBhvr>
                                    </p:animEffect>
                                  </p:childTnLst>
                                </p:cTn>
                              </p:par>
                            </p:childTnLst>
                          </p:cTn>
                        </p:par>
                        <p:par>
                          <p:cTn id="39" fill="hold">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761863">
                                            <p:txEl>
                                              <p:pRg st="0" end="0"/>
                                            </p:txEl>
                                          </p:spTgt>
                                        </p:tgtEl>
                                        <p:attrNameLst>
                                          <p:attrName>style.visibility</p:attrName>
                                        </p:attrNameLst>
                                      </p:cBhvr>
                                      <p:to>
                                        <p:strVal val="visible"/>
                                      </p:to>
                                    </p:set>
                                    <p:animEffect transition="in" filter="dissolve">
                                      <p:cBhvr>
                                        <p:cTn id="42" dur="500"/>
                                        <p:tgtEl>
                                          <p:spTgt spid="761863">
                                            <p:txEl>
                                              <p:pRg st="0" end="0"/>
                                            </p:txEl>
                                          </p:spTgt>
                                        </p:tgtEl>
                                      </p:cBhvr>
                                    </p:animEffect>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761864">
                                            <p:txEl>
                                              <p:pRg st="0" end="0"/>
                                            </p:txEl>
                                          </p:spTgt>
                                        </p:tgtEl>
                                        <p:attrNameLst>
                                          <p:attrName>style.visibility</p:attrName>
                                        </p:attrNameLst>
                                      </p:cBhvr>
                                      <p:to>
                                        <p:strVal val="visible"/>
                                      </p:to>
                                    </p:set>
                                    <p:animEffect transition="in" filter="dissolve">
                                      <p:cBhvr>
                                        <p:cTn id="46" dur="500"/>
                                        <p:tgtEl>
                                          <p:spTgt spid="761864">
                                            <p:txEl>
                                              <p:pRg st="0" end="0"/>
                                            </p:txEl>
                                          </p:spTgt>
                                        </p:tgtEl>
                                      </p:cBhvr>
                                    </p:animEffect>
                                  </p:childTnLst>
                                </p:cTn>
                              </p:par>
                            </p:childTnLst>
                          </p:cTn>
                        </p:par>
                        <p:par>
                          <p:cTn id="47" fill="hold">
                            <p:stCondLst>
                              <p:cond delay="1500"/>
                            </p:stCondLst>
                            <p:childTnLst>
                              <p:par>
                                <p:cTn id="48" presetID="9" presetClass="entr" presetSubtype="0" fill="hold" grpId="0" nodeType="afterEffect">
                                  <p:stCondLst>
                                    <p:cond delay="0"/>
                                  </p:stCondLst>
                                  <p:childTnLst>
                                    <p:set>
                                      <p:cBhvr>
                                        <p:cTn id="49" dur="1" fill="hold">
                                          <p:stCondLst>
                                            <p:cond delay="0"/>
                                          </p:stCondLst>
                                        </p:cTn>
                                        <p:tgtEl>
                                          <p:spTgt spid="761865">
                                            <p:txEl>
                                              <p:pRg st="0" end="0"/>
                                            </p:txEl>
                                          </p:spTgt>
                                        </p:tgtEl>
                                        <p:attrNameLst>
                                          <p:attrName>style.visibility</p:attrName>
                                        </p:attrNameLst>
                                      </p:cBhvr>
                                      <p:to>
                                        <p:strVal val="visible"/>
                                      </p:to>
                                    </p:set>
                                    <p:animEffect transition="in" filter="dissolve">
                                      <p:cBhvr>
                                        <p:cTn id="50" dur="500"/>
                                        <p:tgtEl>
                                          <p:spTgt spid="761865">
                                            <p:txEl>
                                              <p:pRg st="0" end="0"/>
                                            </p:txEl>
                                          </p:spTgt>
                                        </p:tgtEl>
                                      </p:cBhvr>
                                    </p:animEffect>
                                  </p:childTnLst>
                                </p:cTn>
                              </p:par>
                            </p:childTnLst>
                          </p:cTn>
                        </p:par>
                        <p:par>
                          <p:cTn id="51" fill="hold">
                            <p:stCondLst>
                              <p:cond delay="2000"/>
                            </p:stCondLst>
                            <p:childTnLst>
                              <p:par>
                                <p:cTn id="52" presetID="9" presetClass="entr" presetSubtype="0" fill="hold" grpId="1" nodeType="afterEffect">
                                  <p:stCondLst>
                                    <p:cond delay="0"/>
                                  </p:stCondLst>
                                  <p:childTnLst>
                                    <p:set>
                                      <p:cBhvr>
                                        <p:cTn id="53" dur="1" fill="hold">
                                          <p:stCondLst>
                                            <p:cond delay="0"/>
                                          </p:stCondLst>
                                        </p:cTn>
                                        <p:tgtEl>
                                          <p:spTgt spid="761866">
                                            <p:txEl>
                                              <p:pRg st="0" end="0"/>
                                            </p:txEl>
                                          </p:spTgt>
                                        </p:tgtEl>
                                        <p:attrNameLst>
                                          <p:attrName>style.visibility</p:attrName>
                                        </p:attrNameLst>
                                      </p:cBhvr>
                                      <p:to>
                                        <p:strVal val="visible"/>
                                      </p:to>
                                    </p:set>
                                    <p:animEffect transition="in" filter="dissolve">
                                      <p:cBhvr>
                                        <p:cTn id="54" dur="500"/>
                                        <p:tgtEl>
                                          <p:spTgt spid="761866">
                                            <p:txEl>
                                              <p:pRg st="0" end="0"/>
                                            </p:txEl>
                                          </p:spTgt>
                                        </p:tgtEl>
                                      </p:cBhvr>
                                    </p:animEffect>
                                  </p:childTnLst>
                                </p:cTn>
                              </p:par>
                            </p:childTnLst>
                          </p:cTn>
                        </p:par>
                        <p:par>
                          <p:cTn id="55" fill="hold">
                            <p:stCondLst>
                              <p:cond delay="2500"/>
                            </p:stCondLst>
                            <p:childTnLst>
                              <p:par>
                                <p:cTn id="56" presetID="9" presetClass="entr" presetSubtype="0" fill="hold" grpId="1" nodeType="afterEffect">
                                  <p:stCondLst>
                                    <p:cond delay="0"/>
                                  </p:stCondLst>
                                  <p:childTnLst>
                                    <p:set>
                                      <p:cBhvr>
                                        <p:cTn id="57" dur="1" fill="hold">
                                          <p:stCondLst>
                                            <p:cond delay="0"/>
                                          </p:stCondLst>
                                        </p:cTn>
                                        <p:tgtEl>
                                          <p:spTgt spid="761871"/>
                                        </p:tgtEl>
                                        <p:attrNameLst>
                                          <p:attrName>style.visibility</p:attrName>
                                        </p:attrNameLst>
                                      </p:cBhvr>
                                      <p:to>
                                        <p:strVal val="visible"/>
                                      </p:to>
                                    </p:set>
                                    <p:animEffect transition="in" filter="dissolve">
                                      <p:cBhvr>
                                        <p:cTn id="58" dur="500"/>
                                        <p:tgtEl>
                                          <p:spTgt spid="761871"/>
                                        </p:tgtEl>
                                      </p:cBhvr>
                                    </p:animEffect>
                                  </p:childTnLst>
                                </p:cTn>
                              </p:par>
                            </p:childTnLst>
                          </p:cTn>
                        </p:par>
                        <p:par>
                          <p:cTn id="59" fill="hold">
                            <p:stCondLst>
                              <p:cond delay="3000"/>
                            </p:stCondLst>
                            <p:childTnLst>
                              <p:par>
                                <p:cTn id="60" presetID="9" presetClass="entr" presetSubtype="0" fill="hold" grpId="1" nodeType="afterEffect">
                                  <p:stCondLst>
                                    <p:cond delay="0"/>
                                  </p:stCondLst>
                                  <p:childTnLst>
                                    <p:set>
                                      <p:cBhvr>
                                        <p:cTn id="61" dur="1" fill="hold">
                                          <p:stCondLst>
                                            <p:cond delay="0"/>
                                          </p:stCondLst>
                                        </p:cTn>
                                        <p:tgtEl>
                                          <p:spTgt spid="761870"/>
                                        </p:tgtEl>
                                        <p:attrNameLst>
                                          <p:attrName>style.visibility</p:attrName>
                                        </p:attrNameLst>
                                      </p:cBhvr>
                                      <p:to>
                                        <p:strVal val="visible"/>
                                      </p:to>
                                    </p:set>
                                    <p:animEffect transition="in" filter="dissolve">
                                      <p:cBhvr>
                                        <p:cTn id="62" dur="500"/>
                                        <p:tgtEl>
                                          <p:spTgt spid="761870"/>
                                        </p:tgtEl>
                                      </p:cBhvr>
                                    </p:animEffect>
                                  </p:childTnLst>
                                </p:cTn>
                              </p:par>
                            </p:childTnLst>
                          </p:cTn>
                        </p:par>
                        <p:par>
                          <p:cTn id="63" fill="hold">
                            <p:stCondLst>
                              <p:cond delay="3500"/>
                            </p:stCondLst>
                            <p:childTnLst>
                              <p:par>
                                <p:cTn id="64" presetID="9" presetClass="entr" presetSubtype="0" fill="hold" grpId="1" nodeType="afterEffect">
                                  <p:stCondLst>
                                    <p:cond delay="0"/>
                                  </p:stCondLst>
                                  <p:childTnLst>
                                    <p:set>
                                      <p:cBhvr>
                                        <p:cTn id="65" dur="1" fill="hold">
                                          <p:stCondLst>
                                            <p:cond delay="0"/>
                                          </p:stCondLst>
                                        </p:cTn>
                                        <p:tgtEl>
                                          <p:spTgt spid="761869"/>
                                        </p:tgtEl>
                                        <p:attrNameLst>
                                          <p:attrName>style.visibility</p:attrName>
                                        </p:attrNameLst>
                                      </p:cBhvr>
                                      <p:to>
                                        <p:strVal val="visible"/>
                                      </p:to>
                                    </p:set>
                                    <p:animEffect transition="in" filter="dissolve">
                                      <p:cBhvr>
                                        <p:cTn id="66" dur="500"/>
                                        <p:tgtEl>
                                          <p:spTgt spid="761869"/>
                                        </p:tgtEl>
                                      </p:cBhvr>
                                    </p:animEffect>
                                  </p:childTnLst>
                                </p:cTn>
                              </p:par>
                            </p:childTnLst>
                          </p:cTn>
                        </p:par>
                        <p:par>
                          <p:cTn id="67" fill="hold">
                            <p:stCondLst>
                              <p:cond delay="4000"/>
                            </p:stCondLst>
                            <p:childTnLst>
                              <p:par>
                                <p:cTn id="68" presetID="9" presetClass="entr" presetSubtype="0" fill="hold" grpId="1" nodeType="afterEffect">
                                  <p:stCondLst>
                                    <p:cond delay="0"/>
                                  </p:stCondLst>
                                  <p:childTnLst>
                                    <p:set>
                                      <p:cBhvr>
                                        <p:cTn id="69" dur="1" fill="hold">
                                          <p:stCondLst>
                                            <p:cond delay="0"/>
                                          </p:stCondLst>
                                        </p:cTn>
                                        <p:tgtEl>
                                          <p:spTgt spid="761868"/>
                                        </p:tgtEl>
                                        <p:attrNameLst>
                                          <p:attrName>style.visibility</p:attrName>
                                        </p:attrNameLst>
                                      </p:cBhvr>
                                      <p:to>
                                        <p:strVal val="visible"/>
                                      </p:to>
                                    </p:set>
                                    <p:animEffect transition="in" filter="dissolve">
                                      <p:cBhvr>
                                        <p:cTn id="70" dur="500"/>
                                        <p:tgtEl>
                                          <p:spTgt spid="761868"/>
                                        </p:tgtEl>
                                      </p:cBhvr>
                                    </p:animEffect>
                                  </p:childTnLst>
                                </p:cTn>
                              </p:par>
                            </p:childTnLst>
                          </p:cTn>
                        </p:par>
                        <p:par>
                          <p:cTn id="71" fill="hold">
                            <p:stCondLst>
                              <p:cond delay="4500"/>
                            </p:stCondLst>
                            <p:childTnLst>
                              <p:par>
                                <p:cTn id="72" presetID="9" presetClass="entr" presetSubtype="0" fill="hold" grpId="1" nodeType="afterEffect">
                                  <p:stCondLst>
                                    <p:cond delay="0"/>
                                  </p:stCondLst>
                                  <p:childTnLst>
                                    <p:set>
                                      <p:cBhvr>
                                        <p:cTn id="73" dur="1" fill="hold">
                                          <p:stCondLst>
                                            <p:cond delay="0"/>
                                          </p:stCondLst>
                                        </p:cTn>
                                        <p:tgtEl>
                                          <p:spTgt spid="761867"/>
                                        </p:tgtEl>
                                        <p:attrNameLst>
                                          <p:attrName>style.visibility</p:attrName>
                                        </p:attrNameLst>
                                      </p:cBhvr>
                                      <p:to>
                                        <p:strVal val="visible"/>
                                      </p:to>
                                    </p:set>
                                    <p:animEffect transition="in" filter="dissolve">
                                      <p:cBhvr>
                                        <p:cTn id="74" dur="500"/>
                                        <p:tgtEl>
                                          <p:spTgt spid="761867"/>
                                        </p:tgtEl>
                                      </p:cBhvr>
                                    </p:animEffect>
                                  </p:childTnLst>
                                </p:cTn>
                              </p:par>
                            </p:childTnLst>
                          </p:cTn>
                        </p:par>
                        <p:par>
                          <p:cTn id="75" fill="hold">
                            <p:stCondLst>
                              <p:cond delay="5000"/>
                            </p:stCondLst>
                            <p:childTnLst>
                              <p:par>
                                <p:cTn id="76" presetID="21" presetClass="entr" presetSubtype="1" fill="hold" nodeType="afterEffect">
                                  <p:stCondLst>
                                    <p:cond delay="0"/>
                                  </p:stCondLst>
                                  <p:childTnLst>
                                    <p:set>
                                      <p:cBhvr>
                                        <p:cTn id="77" dur="1" fill="hold">
                                          <p:stCondLst>
                                            <p:cond delay="0"/>
                                          </p:stCondLst>
                                        </p:cTn>
                                        <p:tgtEl>
                                          <p:spTgt spid="761872"/>
                                        </p:tgtEl>
                                        <p:attrNameLst>
                                          <p:attrName>style.visibility</p:attrName>
                                        </p:attrNameLst>
                                      </p:cBhvr>
                                      <p:to>
                                        <p:strVal val="visible"/>
                                      </p:to>
                                    </p:set>
                                    <p:animEffect transition="in" filter="wheel(1)">
                                      <p:cBhvr>
                                        <p:cTn id="78" dur="2000"/>
                                        <p:tgtEl>
                                          <p:spTgt spid="761872"/>
                                        </p:tgtEl>
                                      </p:cBhvr>
                                    </p:animEffect>
                                  </p:childTnLst>
                                </p:cTn>
                              </p:par>
                              <p:par>
                                <p:cTn id="79" presetID="16" presetClass="entr" presetSubtype="21" fill="hold" grpId="0" nodeType="withEffect">
                                  <p:stCondLst>
                                    <p:cond delay="2000"/>
                                  </p:stCondLst>
                                  <p:childTnLst>
                                    <p:set>
                                      <p:cBhvr>
                                        <p:cTn id="80" dur="1" fill="hold">
                                          <p:stCondLst>
                                            <p:cond delay="0"/>
                                          </p:stCondLst>
                                        </p:cTn>
                                        <p:tgtEl>
                                          <p:spTgt spid="4"/>
                                        </p:tgtEl>
                                        <p:attrNameLst>
                                          <p:attrName>style.visibility</p:attrName>
                                        </p:attrNameLst>
                                      </p:cBhvr>
                                      <p:to>
                                        <p:strVal val="visible"/>
                                      </p:to>
                                    </p:set>
                                    <p:animEffect transition="in" filter="barn(inVertical)">
                                      <p:cBhvr>
                                        <p:cTn id="81" dur="20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2000"/>
                                        <p:tgtEl>
                                          <p:spTgt spid="22"/>
                                        </p:tgtEl>
                                        <p:attrNameLst>
                                          <p:attrName>ppt_w</p:attrName>
                                        </p:attrNameLst>
                                      </p:cBhvr>
                                      <p:tavLst>
                                        <p:tav tm="0">
                                          <p:val>
                                            <p:strVal val="ppt_w"/>
                                          </p:val>
                                        </p:tav>
                                        <p:tav tm="100000">
                                          <p:val>
                                            <p:fltVal val="0"/>
                                          </p:val>
                                        </p:tav>
                                      </p:tavLst>
                                    </p:anim>
                                    <p:anim calcmode="lin" valueType="num">
                                      <p:cBhvr>
                                        <p:cTn id="86" dur="2000"/>
                                        <p:tgtEl>
                                          <p:spTgt spid="22"/>
                                        </p:tgtEl>
                                        <p:attrNameLst>
                                          <p:attrName>ppt_h</p:attrName>
                                        </p:attrNameLst>
                                      </p:cBhvr>
                                      <p:tavLst>
                                        <p:tav tm="0">
                                          <p:val>
                                            <p:strVal val="ppt_h"/>
                                          </p:val>
                                        </p:tav>
                                        <p:tav tm="100000">
                                          <p:val>
                                            <p:fltVal val="0"/>
                                          </p:val>
                                        </p:tav>
                                      </p:tavLst>
                                    </p:anim>
                                    <p:animEffect transition="out" filter="fade">
                                      <p:cBhvr>
                                        <p:cTn id="87" dur="2000"/>
                                        <p:tgtEl>
                                          <p:spTgt spid="22"/>
                                        </p:tgtEl>
                                      </p:cBhvr>
                                    </p:animEffect>
                                    <p:set>
                                      <p:cBhvr>
                                        <p:cTn id="88" dur="1" fill="hold">
                                          <p:stCondLst>
                                            <p:cond delay="1999"/>
                                          </p:stCondLst>
                                        </p:cTn>
                                        <p:tgtEl>
                                          <p:spTgt spid="22"/>
                                        </p:tgtEl>
                                        <p:attrNameLst>
                                          <p:attrName>style.visibility</p:attrName>
                                        </p:attrNameLst>
                                      </p:cBhvr>
                                      <p:to>
                                        <p:strVal val="hidden"/>
                                      </p:to>
                                    </p:set>
                                  </p:childTnLst>
                                </p:cTn>
                              </p:par>
                            </p:childTnLst>
                          </p:cTn>
                        </p:par>
                        <p:par>
                          <p:cTn id="89" fill="hold">
                            <p:stCondLst>
                              <p:cond delay="2000"/>
                            </p:stCondLst>
                            <p:childTnLst>
                              <p:par>
                                <p:cTn id="90" presetID="1" presetClass="entr" presetSubtype="0" fill="hold" grpId="0" nodeType="afterEffect">
                                  <p:stCondLst>
                                    <p:cond delay="500"/>
                                  </p:stCondLst>
                                  <p:childTnLst>
                                    <p:set>
                                      <p:cBhvr>
                                        <p:cTn id="91" dur="1" fill="hold">
                                          <p:stCondLst>
                                            <p:cond delay="0"/>
                                          </p:stCondLst>
                                        </p:cTn>
                                        <p:tgtEl>
                                          <p:spTgt spid="21"/>
                                        </p:tgtEl>
                                        <p:attrNameLst>
                                          <p:attrName>style.visibility</p:attrName>
                                        </p:attrNameLst>
                                      </p:cBhvr>
                                      <p:to>
                                        <p:strVal val="visible"/>
                                      </p:to>
                                    </p:set>
                                  </p:childTnLst>
                                </p:cTn>
                              </p:par>
                            </p:childTnLst>
                          </p:cTn>
                        </p:par>
                        <p:par>
                          <p:cTn id="92" fill="hold">
                            <p:stCondLst>
                              <p:cond delay="2500"/>
                            </p:stCondLst>
                            <p:childTnLst>
                              <p:par>
                                <p:cTn id="93" presetID="1" presetClass="entr" presetSubtype="0" fill="hold" nodeType="afterEffect">
                                  <p:stCondLst>
                                    <p:cond delay="0"/>
                                  </p:stCondLst>
                                  <p:childTnLst>
                                    <p:set>
                                      <p:cBhvr>
                                        <p:cTn id="94" dur="1" fill="hold">
                                          <p:stCondLst>
                                            <p:cond delay="0"/>
                                          </p:stCondLst>
                                        </p:cTn>
                                        <p:tgtEl>
                                          <p:spTgt spid="20">
                                            <p:txEl>
                                              <p:pRg st="0" end="0"/>
                                            </p:txEl>
                                          </p:spTgt>
                                        </p:tgtEl>
                                        <p:attrNameLst>
                                          <p:attrName>style.visibility</p:attrName>
                                        </p:attrNameLst>
                                      </p:cBhvr>
                                      <p:to>
                                        <p:strVal val="visible"/>
                                      </p:to>
                                    </p:set>
                                  </p:childTnLst>
                                </p:cTn>
                              </p:par>
                              <p:par>
                                <p:cTn id="95" presetID="9" presetClass="entr" presetSubtype="0" fill="hold" grpId="0" nodeType="withEffect">
                                  <p:stCondLst>
                                    <p:cond delay="0"/>
                                  </p:stCondLst>
                                  <p:childTnLst>
                                    <p:set>
                                      <p:cBhvr>
                                        <p:cTn id="96" dur="1" fill="hold">
                                          <p:stCondLst>
                                            <p:cond delay="0"/>
                                          </p:stCondLst>
                                        </p:cTn>
                                        <p:tgtEl>
                                          <p:spTgt spid="20">
                                            <p:txEl>
                                              <p:pRg st="0" end="0"/>
                                            </p:txEl>
                                          </p:spTgt>
                                        </p:tgtEl>
                                        <p:attrNameLst>
                                          <p:attrName>style.visibility</p:attrName>
                                        </p:attrNameLst>
                                      </p:cBhvr>
                                      <p:to>
                                        <p:strVal val="visible"/>
                                      </p:to>
                                    </p:set>
                                    <p:animEffect transition="in" filter="dissolve">
                                      <p:cBhvr>
                                        <p:cTn id="97" dur="500"/>
                                        <p:tgtEl>
                                          <p:spTgt spid="20">
                                            <p:txEl>
                                              <p:pRg st="0" end="0"/>
                                            </p:txEl>
                                          </p:spTgt>
                                        </p:tgtEl>
                                      </p:cBhvr>
                                    </p:animEffect>
                                  </p:childTnLst>
                                </p:cTn>
                              </p:par>
                            </p:childTnLst>
                          </p:cTn>
                        </p:par>
                        <p:par>
                          <p:cTn id="98" fill="hold">
                            <p:stCondLst>
                              <p:cond delay="3000"/>
                            </p:stCondLst>
                            <p:childTnLst>
                              <p:par>
                                <p:cTn id="99" presetID="9" presetClass="entr" presetSubtype="0" fill="hold" grpId="1"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dissolve">
                                      <p:cBhvr>
                                        <p:cTn id="101" dur="500"/>
                                        <p:tgtEl>
                                          <p:spTgt spid="21"/>
                                        </p:tgtEl>
                                      </p:cBhvr>
                                    </p:animEffect>
                                  </p:childTnLst>
                                </p:cTn>
                              </p:par>
                            </p:childTnLst>
                          </p:cTn>
                        </p:par>
                        <p:par>
                          <p:cTn id="102" fill="hold">
                            <p:stCondLst>
                              <p:cond delay="3500"/>
                            </p:stCondLst>
                            <p:childTnLst>
                              <p:par>
                                <p:cTn id="103" presetID="10" presetClass="entr" presetSubtype="0" fill="hold" grpId="2"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childTnLst>
                          </p:cTn>
                        </p:par>
                        <p:par>
                          <p:cTn id="106" fill="hold">
                            <p:stCondLst>
                              <p:cond delay="4000"/>
                            </p:stCondLst>
                            <p:childTnLst>
                              <p:par>
                                <p:cTn id="107" presetID="10" presetClass="entr" presetSubtype="0" fill="hold" grpId="1" nodeType="afterEffect">
                                  <p:stCondLst>
                                    <p:cond delay="0"/>
                                  </p:stCondLst>
                                  <p:childTnLst>
                                    <p:set>
                                      <p:cBhvr>
                                        <p:cTn id="108" dur="1" fill="hold">
                                          <p:stCondLst>
                                            <p:cond delay="0"/>
                                          </p:stCondLst>
                                        </p:cTn>
                                        <p:tgtEl>
                                          <p:spTgt spid="20">
                                            <p:txEl>
                                              <p:pRg st="0" end="0"/>
                                            </p:txEl>
                                          </p:spTgt>
                                        </p:tgtEl>
                                        <p:attrNameLst>
                                          <p:attrName>style.visibility</p:attrName>
                                        </p:attrNameLst>
                                      </p:cBhvr>
                                      <p:to>
                                        <p:strVal val="visible"/>
                                      </p:to>
                                    </p:set>
                                    <p:animEffect transition="in" filter="fade">
                                      <p:cBhvr>
                                        <p:cTn id="10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2" grpId="0"/>
      <p:bldP spid="761862" grpId="1"/>
      <p:bldP spid="761863" grpId="0" build="allAtOnce"/>
      <p:bldP spid="761864" grpId="0" build="allAtOnce"/>
      <p:bldP spid="761865" grpId="0" build="allAtOnce"/>
      <p:bldP spid="761866" grpId="0" build="allAtOnce"/>
      <p:bldP spid="761866" grpId="1" build="allAtOnce"/>
      <p:bldP spid="761867" grpId="0"/>
      <p:bldP spid="761867" grpId="1"/>
      <p:bldP spid="761867" grpId="2"/>
      <p:bldP spid="761868" grpId="0"/>
      <p:bldP spid="761868" grpId="1"/>
      <p:bldP spid="761869" grpId="0"/>
      <p:bldP spid="761869" grpId="1"/>
      <p:bldP spid="761870" grpId="0"/>
      <p:bldP spid="761870" grpId="1"/>
      <p:bldP spid="761871" grpId="0"/>
      <p:bldP spid="761871" grpId="1"/>
      <p:bldP spid="4" grpId="0" animBg="1"/>
      <p:bldP spid="20" grpId="0" build="allAtOnce"/>
      <p:bldP spid="20" grpId="1" build="allAtOnce"/>
      <p:bldP spid="21" grpId="0"/>
      <p:bldP spid="21" grpId="1"/>
      <p:bldP spid="21" grpId="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763121"/>
            <a:ext cx="6749618" cy="5241952"/>
          </a:xfrm>
          <a:prstGeom prst="rect">
            <a:avLst/>
          </a:prstGeom>
        </p:spPr>
      </p:pic>
      <p:sp>
        <p:nvSpPr>
          <p:cNvPr id="156677" name="Text Box 4"/>
          <p:cNvSpPr txBox="1">
            <a:spLocks noChangeArrowheads="1"/>
          </p:cNvSpPr>
          <p:nvPr/>
        </p:nvSpPr>
        <p:spPr bwMode="auto">
          <a:xfrm rot="-2751563">
            <a:off x="6753988" y="2996379"/>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156678" name="Text Box 5"/>
          <p:cNvSpPr txBox="1">
            <a:spLocks noChangeArrowheads="1"/>
          </p:cNvSpPr>
          <p:nvPr/>
        </p:nvSpPr>
        <p:spPr bwMode="auto">
          <a:xfrm rot="15274903">
            <a:off x="5162550" y="113347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156679" name="Text Box 6"/>
          <p:cNvSpPr txBox="1">
            <a:spLocks noChangeArrowheads="1"/>
          </p:cNvSpPr>
          <p:nvPr/>
        </p:nvSpPr>
        <p:spPr bwMode="auto">
          <a:xfrm rot="-9855872">
            <a:off x="3143250" y="124777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156681" name="Text Box 8"/>
          <p:cNvSpPr txBox="1">
            <a:spLocks noChangeArrowheads="1"/>
          </p:cNvSpPr>
          <p:nvPr/>
        </p:nvSpPr>
        <p:spPr bwMode="auto">
          <a:xfrm rot="-10489448">
            <a:off x="5443537" y="4757738"/>
            <a:ext cx="76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156682" name="Text Box 9"/>
          <p:cNvSpPr txBox="1">
            <a:spLocks noChangeArrowheads="1"/>
          </p:cNvSpPr>
          <p:nvPr/>
        </p:nvSpPr>
        <p:spPr bwMode="auto">
          <a:xfrm rot="8088759">
            <a:off x="6134893" y="3239439"/>
            <a:ext cx="763587" cy="41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156683" name="Text Box 10"/>
          <p:cNvSpPr txBox="1">
            <a:spLocks noChangeArrowheads="1"/>
          </p:cNvSpPr>
          <p:nvPr/>
        </p:nvSpPr>
        <p:spPr bwMode="auto">
          <a:xfrm rot="4094137">
            <a:off x="5066506" y="1758157"/>
            <a:ext cx="763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156684" name="Text Box 11"/>
          <p:cNvSpPr txBox="1">
            <a:spLocks noChangeArrowheads="1"/>
          </p:cNvSpPr>
          <p:nvPr/>
        </p:nvSpPr>
        <p:spPr bwMode="auto">
          <a:xfrm rot="1001842">
            <a:off x="3624262" y="1681163"/>
            <a:ext cx="76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770061" name="Text Box 13"/>
          <p:cNvSpPr txBox="1">
            <a:spLocks noChangeArrowheads="1"/>
          </p:cNvSpPr>
          <p:nvPr/>
        </p:nvSpPr>
        <p:spPr bwMode="auto">
          <a:xfrm>
            <a:off x="3559175" y="2173288"/>
            <a:ext cx="2209800" cy="825500"/>
          </a:xfrm>
          <a:prstGeom prst="rect">
            <a:avLst/>
          </a:prstGeom>
          <a:noFill/>
          <a:ln w="9525">
            <a:noFill/>
            <a:miter lim="800000"/>
            <a:headEnd/>
            <a:tailEnd/>
          </a:ln>
        </p:spPr>
        <p:txBody>
          <a:bodyPr>
            <a:spAutoFit/>
          </a:bodyPr>
          <a:lstStyle/>
          <a:p>
            <a:pPr algn="ctr">
              <a:spcBef>
                <a:spcPct val="50000"/>
              </a:spcBef>
              <a:defRPr/>
            </a:pPr>
            <a:r>
              <a:rPr kumimoji="0" lang="en-US" sz="1600" b="1" dirty="0">
                <a:solidFill>
                  <a:schemeClr val="accent1">
                    <a:lumMod val="75000"/>
                  </a:schemeClr>
                </a:solidFill>
                <a:latin typeface="Arial Rounded MT Bold" pitchFamily="34" charset="0"/>
              </a:rPr>
              <a:t>Converted to </a:t>
            </a:r>
            <a:r>
              <a:rPr kumimoji="0" lang="en-US" sz="1600" b="1" dirty="0" smtClean="0">
                <a:solidFill>
                  <a:schemeClr val="accent1">
                    <a:lumMod val="75000"/>
                  </a:schemeClr>
                </a:solidFill>
                <a:latin typeface="Arial Rounded MT Bold" pitchFamily="34" charset="0"/>
              </a:rPr>
              <a:t>a </a:t>
            </a:r>
            <a:r>
              <a:rPr kumimoji="0" lang="en-US" sz="1600" b="1" dirty="0">
                <a:solidFill>
                  <a:schemeClr val="accent1">
                    <a:lumMod val="75000"/>
                  </a:schemeClr>
                </a:solidFill>
                <a:latin typeface="Arial Rounded MT Bold" pitchFamily="34" charset="0"/>
              </a:rPr>
              <a:t>backbone after break</a:t>
            </a:r>
          </a:p>
        </p:txBody>
      </p:sp>
      <p:pic>
        <p:nvPicPr>
          <p:cNvPr id="770063" name="Picture 15" descr="white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481263"/>
            <a:ext cx="78173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0064" name="Text Box 16"/>
          <p:cNvSpPr txBox="1">
            <a:spLocks noChangeArrowheads="1"/>
          </p:cNvSpPr>
          <p:nvPr/>
        </p:nvSpPr>
        <p:spPr bwMode="auto">
          <a:xfrm>
            <a:off x="3565525" y="3868738"/>
            <a:ext cx="2209800" cy="581025"/>
          </a:xfrm>
          <a:prstGeom prst="rect">
            <a:avLst/>
          </a:prstGeom>
          <a:noFill/>
          <a:ln w="9525">
            <a:noFill/>
            <a:miter lim="800000"/>
            <a:headEnd/>
            <a:tailEnd/>
          </a:ln>
        </p:spPr>
        <p:txBody>
          <a:bodyPr>
            <a:spAutoFit/>
          </a:bodyPr>
          <a:lstStyle/>
          <a:p>
            <a:pPr algn="ctr">
              <a:spcBef>
                <a:spcPct val="50000"/>
              </a:spcBef>
              <a:defRPr/>
            </a:pPr>
            <a:r>
              <a:rPr kumimoji="0" lang="en-US" sz="1600" b="1" dirty="0">
                <a:solidFill>
                  <a:schemeClr val="accent1">
                    <a:lumMod val="75000"/>
                  </a:schemeClr>
                </a:solidFill>
                <a:latin typeface="Arial Rounded MT Bold" pitchFamily="34" charset="0"/>
              </a:rPr>
              <a:t>Upon repair N-RING is re-established</a:t>
            </a:r>
          </a:p>
        </p:txBody>
      </p:sp>
      <p:sp>
        <p:nvSpPr>
          <p:cNvPr id="18" name="Rectangle 9"/>
          <p:cNvSpPr>
            <a:spLocks noChangeArrowheads="1"/>
          </p:cNvSpPr>
          <p:nvPr/>
        </p:nvSpPr>
        <p:spPr bwMode="auto">
          <a:xfrm>
            <a:off x="0" y="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en-US" sz="2800" b="1" dirty="0">
                <a:solidFill>
                  <a:srgbClr val="0070C0"/>
                </a:solidFill>
                <a:latin typeface="Calibri" pitchFamily="34" charset="0"/>
              </a:rPr>
              <a:t>Ring </a:t>
            </a:r>
            <a:r>
              <a:rPr kumimoji="0" lang="en-US" sz="2800" b="1" dirty="0" smtClean="0">
                <a:solidFill>
                  <a:srgbClr val="0070C0"/>
                </a:solidFill>
                <a:latin typeface="Calibri" pitchFamily="34" charset="0"/>
              </a:rPr>
              <a:t>Healing</a:t>
            </a:r>
            <a:endParaRPr kumimoji="0" lang="en-US" sz="2800" b="1" dirty="0">
              <a:solidFill>
                <a:srgbClr val="0070C0"/>
              </a:solidFill>
              <a:latin typeface="Calibri" pitchFamily="34" charset="0"/>
            </a:endParaRPr>
          </a:p>
        </p:txBody>
      </p:sp>
      <p:sp>
        <p:nvSpPr>
          <p:cNvPr id="20" name="Text Box 6"/>
          <p:cNvSpPr txBox="1">
            <a:spLocks noChangeArrowheads="1"/>
          </p:cNvSpPr>
          <p:nvPr/>
        </p:nvSpPr>
        <p:spPr bwMode="auto">
          <a:xfrm rot="669280">
            <a:off x="5987781" y="51006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17" name="Text Box 9"/>
          <p:cNvSpPr txBox="1">
            <a:spLocks noChangeArrowheads="1"/>
          </p:cNvSpPr>
          <p:nvPr/>
        </p:nvSpPr>
        <p:spPr bwMode="auto">
          <a:xfrm rot="8088759">
            <a:off x="1691944" y="3132930"/>
            <a:ext cx="83994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21" name="Text Box 4"/>
          <p:cNvSpPr txBox="1">
            <a:spLocks noChangeArrowheads="1"/>
          </p:cNvSpPr>
          <p:nvPr/>
        </p:nvSpPr>
        <p:spPr bwMode="auto">
          <a:xfrm rot="-2751563">
            <a:off x="2362963" y="2947221"/>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23" name="Text Box 7"/>
          <p:cNvSpPr txBox="1">
            <a:spLocks noChangeArrowheads="1"/>
          </p:cNvSpPr>
          <p:nvPr/>
        </p:nvSpPr>
        <p:spPr bwMode="auto">
          <a:xfrm rot="-6050418">
            <a:off x="2647048" y="485965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sp>
        <p:nvSpPr>
          <p:cNvPr id="24" name="Text Box 12"/>
          <p:cNvSpPr txBox="1">
            <a:spLocks noChangeArrowheads="1"/>
          </p:cNvSpPr>
          <p:nvPr/>
        </p:nvSpPr>
        <p:spPr bwMode="auto">
          <a:xfrm rot="4749258">
            <a:off x="2912775" y="4907425"/>
            <a:ext cx="763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Times New Roman" pitchFamily="18" charset="0"/>
              </a:defRPr>
            </a:lvl1pPr>
            <a:lvl2pPr marL="742950" indent="-285750" eaLnBrk="0" hangingPunct="0">
              <a:defRPr kumimoji="1" sz="1000">
                <a:solidFill>
                  <a:schemeClr val="tx1"/>
                </a:solidFill>
                <a:latin typeface="Times New Roman" pitchFamily="18" charset="0"/>
              </a:defRPr>
            </a:lvl2pPr>
            <a:lvl3pPr marL="1143000" indent="-228600" eaLnBrk="0" hangingPunct="0">
              <a:defRPr kumimoji="1" sz="1000">
                <a:solidFill>
                  <a:schemeClr val="tx1"/>
                </a:solidFill>
                <a:latin typeface="Times New Roman" pitchFamily="18" charset="0"/>
              </a:defRPr>
            </a:lvl3pPr>
            <a:lvl4pPr marL="1600200" indent="-228600" eaLnBrk="0" hangingPunct="0">
              <a:defRPr kumimoji="1" sz="1000">
                <a:solidFill>
                  <a:schemeClr val="tx1"/>
                </a:solidFill>
                <a:latin typeface="Times New Roman" pitchFamily="18" charset="0"/>
              </a:defRPr>
            </a:lvl4pPr>
            <a:lvl5pPr marL="2057400" indent="-228600" eaLnBrk="0" hangingPunct="0">
              <a:defRPr kumimoji="1" sz="1000">
                <a:solidFill>
                  <a:schemeClr val="tx1"/>
                </a:solidFill>
                <a:latin typeface="Times New Roman" pitchFamily="18" charset="0"/>
              </a:defRPr>
            </a:lvl5pPr>
            <a:lvl6pPr marL="2514600" indent="-228600" eaLnBrk="0" fontAlgn="base" hangingPunct="0">
              <a:spcBef>
                <a:spcPct val="0"/>
              </a:spcBef>
              <a:spcAft>
                <a:spcPct val="0"/>
              </a:spcAft>
              <a:defRPr kumimoji="1" sz="1000">
                <a:solidFill>
                  <a:schemeClr val="tx1"/>
                </a:solidFill>
                <a:latin typeface="Times New Roman" pitchFamily="18" charset="0"/>
              </a:defRPr>
            </a:lvl6pPr>
            <a:lvl7pPr marL="2971800" indent="-228600" eaLnBrk="0" fontAlgn="base" hangingPunct="0">
              <a:spcBef>
                <a:spcPct val="0"/>
              </a:spcBef>
              <a:spcAft>
                <a:spcPct val="0"/>
              </a:spcAft>
              <a:defRPr kumimoji="1" sz="1000">
                <a:solidFill>
                  <a:schemeClr val="tx1"/>
                </a:solidFill>
                <a:latin typeface="Times New Roman" pitchFamily="18" charset="0"/>
              </a:defRPr>
            </a:lvl7pPr>
            <a:lvl8pPr marL="3429000" indent="-228600" eaLnBrk="0" fontAlgn="base" hangingPunct="0">
              <a:spcBef>
                <a:spcPct val="0"/>
              </a:spcBef>
              <a:spcAft>
                <a:spcPct val="0"/>
              </a:spcAft>
              <a:defRPr kumimoji="1" sz="1000">
                <a:solidFill>
                  <a:schemeClr val="tx1"/>
                </a:solidFill>
                <a:latin typeface="Times New Roman" pitchFamily="18" charset="0"/>
              </a:defRPr>
            </a:lvl8pPr>
            <a:lvl9pPr marL="3886200" indent="-228600" eaLnBrk="0" fontAlgn="base" hangingPunct="0">
              <a:spcBef>
                <a:spcPct val="0"/>
              </a:spcBef>
              <a:spcAft>
                <a:spcPct val="0"/>
              </a:spcAft>
              <a:defRPr kumimoji="1" sz="1000">
                <a:solidFill>
                  <a:schemeClr val="tx1"/>
                </a:solidFill>
                <a:latin typeface="Times New Roman" pitchFamily="18" charset="0"/>
              </a:defRPr>
            </a:lvl9pPr>
          </a:lstStyle>
          <a:p>
            <a:pPr eaLnBrk="1" hangingPunct="1">
              <a:spcBef>
                <a:spcPct val="50000"/>
              </a:spcBef>
            </a:pPr>
            <a:r>
              <a:rPr kumimoji="0" lang="en-US" sz="2400" dirty="0">
                <a:latin typeface="Calibri" pitchFamily="34" charset="0"/>
                <a:sym typeface="Wingdings" pitchFamily="2" charset="2"/>
              </a:rPr>
              <a:t></a:t>
            </a:r>
          </a:p>
        </p:txBody>
      </p:sp>
      <p:pic>
        <p:nvPicPr>
          <p:cNvPr id="26" name="Picture 3" descr="barri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1480" y="4621135"/>
            <a:ext cx="831108" cy="91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24225" y="3175821"/>
            <a:ext cx="2626529" cy="481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514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70064"/>
                                        </p:tgtEl>
                                        <p:attrNameLst>
                                          <p:attrName>style.visibility</p:attrName>
                                        </p:attrNameLst>
                                      </p:cBhvr>
                                      <p:to>
                                        <p:strVal val="visible"/>
                                      </p:to>
                                    </p:set>
                                    <p:animEffect transition="in" filter="dissolve">
                                      <p:cBhvr>
                                        <p:cTn id="7" dur="1000"/>
                                        <p:tgtEl>
                                          <p:spTgt spid="770064"/>
                                        </p:tgtEl>
                                      </p:cBhvr>
                                    </p:animEffect>
                                  </p:childTnLst>
                                </p:cTn>
                              </p:par>
                              <p:par>
                                <p:cTn id="8" presetID="9" presetClass="exit" presetSubtype="0" fill="hold" nodeType="withEffect">
                                  <p:stCondLst>
                                    <p:cond delay="0"/>
                                  </p:stCondLst>
                                  <p:childTnLst>
                                    <p:animEffect transition="out" filter="dissolve">
                                      <p:cBhvr>
                                        <p:cTn id="9" dur="2000"/>
                                        <p:tgtEl>
                                          <p:spTgt spid="770063"/>
                                        </p:tgtEl>
                                      </p:cBhvr>
                                    </p:animEffect>
                                    <p:set>
                                      <p:cBhvr>
                                        <p:cTn id="10" dur="1" fill="hold">
                                          <p:stCondLst>
                                            <p:cond delay="1999"/>
                                          </p:stCondLst>
                                        </p:cTn>
                                        <p:tgtEl>
                                          <p:spTgt spid="770063"/>
                                        </p:tgtEl>
                                        <p:attrNameLst>
                                          <p:attrName>style.visibility</p:attrName>
                                        </p:attrNameLst>
                                      </p:cBhvr>
                                      <p:to>
                                        <p:strVal val="hidden"/>
                                      </p:to>
                                    </p:set>
                                  </p:childTnLst>
                                </p:cTn>
                              </p:par>
                            </p:childTnLst>
                          </p:cTn>
                        </p:par>
                        <p:par>
                          <p:cTn id="11" fill="hold">
                            <p:stCondLst>
                              <p:cond delay="2000"/>
                            </p:stCondLst>
                            <p:childTnLst>
                              <p:par>
                                <p:cTn id="12" presetID="10" presetClass="exit" presetSubtype="0" fill="hold" grpId="0" nodeType="afterEffect">
                                  <p:stCondLst>
                                    <p:cond delay="0"/>
                                  </p:stCondLst>
                                  <p:childTnLst>
                                    <p:animEffect transition="out" filter="fade">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par>
                          <p:cTn id="25" fill="hold">
                            <p:stCondLst>
                              <p:cond delay="3000"/>
                            </p:stCondLst>
                            <p:childTnLst>
                              <p:par>
                                <p:cTn id="26" presetID="9" presetClass="entr" presetSubtype="0" fill="hold" grpId="0" nodeType="afterEffect">
                                  <p:stCondLst>
                                    <p:cond delay="0"/>
                                  </p:stCondLst>
                                  <p:childTnLst>
                                    <p:set>
                                      <p:cBhvr>
                                        <p:cTn id="27" dur="1" fill="hold">
                                          <p:stCondLst>
                                            <p:cond delay="0"/>
                                          </p:stCondLst>
                                        </p:cTn>
                                        <p:tgtEl>
                                          <p:spTgt spid="156677"/>
                                        </p:tgtEl>
                                        <p:attrNameLst>
                                          <p:attrName>style.visibility</p:attrName>
                                        </p:attrNameLst>
                                      </p:cBhvr>
                                      <p:to>
                                        <p:strVal val="visible"/>
                                      </p:to>
                                    </p:set>
                                    <p:animEffect transition="in" filter="dissolve">
                                      <p:cBhvr>
                                        <p:cTn id="28" dur="500"/>
                                        <p:tgtEl>
                                          <p:spTgt spid="156677"/>
                                        </p:tgtEl>
                                      </p:cBhvr>
                                    </p:animEffect>
                                  </p:childTnLst>
                                </p:cTn>
                              </p:par>
                            </p:childTnLst>
                          </p:cTn>
                        </p:par>
                        <p:par>
                          <p:cTn id="29" fill="hold">
                            <p:stCondLst>
                              <p:cond delay="3500"/>
                            </p:stCondLst>
                            <p:childTnLst>
                              <p:par>
                                <p:cTn id="30" presetID="9" presetClass="entr" presetSubtype="0" fill="hold" grpId="0" nodeType="afterEffect">
                                  <p:stCondLst>
                                    <p:cond delay="0"/>
                                  </p:stCondLst>
                                  <p:childTnLst>
                                    <p:set>
                                      <p:cBhvr>
                                        <p:cTn id="31" dur="1" fill="hold">
                                          <p:stCondLst>
                                            <p:cond delay="0"/>
                                          </p:stCondLst>
                                        </p:cTn>
                                        <p:tgtEl>
                                          <p:spTgt spid="156678"/>
                                        </p:tgtEl>
                                        <p:attrNameLst>
                                          <p:attrName>style.visibility</p:attrName>
                                        </p:attrNameLst>
                                      </p:cBhvr>
                                      <p:to>
                                        <p:strVal val="visible"/>
                                      </p:to>
                                    </p:set>
                                    <p:animEffect transition="in" filter="dissolve">
                                      <p:cBhvr>
                                        <p:cTn id="32" dur="500"/>
                                        <p:tgtEl>
                                          <p:spTgt spid="156678"/>
                                        </p:tgtEl>
                                      </p:cBhvr>
                                    </p:animEffect>
                                  </p:childTnLst>
                                </p:cTn>
                              </p:par>
                            </p:childTnLst>
                          </p:cTn>
                        </p:par>
                        <p:par>
                          <p:cTn id="33" fill="hold">
                            <p:stCondLst>
                              <p:cond delay="4000"/>
                            </p:stCondLst>
                            <p:childTnLst>
                              <p:par>
                                <p:cTn id="34" presetID="9" presetClass="entr" presetSubtype="0" fill="hold" grpId="0" nodeType="afterEffect">
                                  <p:stCondLst>
                                    <p:cond delay="0"/>
                                  </p:stCondLst>
                                  <p:childTnLst>
                                    <p:set>
                                      <p:cBhvr>
                                        <p:cTn id="35" dur="1" fill="hold">
                                          <p:stCondLst>
                                            <p:cond delay="0"/>
                                          </p:stCondLst>
                                        </p:cTn>
                                        <p:tgtEl>
                                          <p:spTgt spid="156679"/>
                                        </p:tgtEl>
                                        <p:attrNameLst>
                                          <p:attrName>style.visibility</p:attrName>
                                        </p:attrNameLst>
                                      </p:cBhvr>
                                      <p:to>
                                        <p:strVal val="visible"/>
                                      </p:to>
                                    </p:set>
                                    <p:animEffect transition="in" filter="dissolve">
                                      <p:cBhvr>
                                        <p:cTn id="36" dur="500"/>
                                        <p:tgtEl>
                                          <p:spTgt spid="156679"/>
                                        </p:tgtEl>
                                      </p:cBhvr>
                                    </p:animEffect>
                                  </p:childTnLst>
                                </p:cTn>
                              </p:par>
                            </p:childTnLst>
                          </p:cTn>
                        </p:par>
                        <p:par>
                          <p:cTn id="37" fill="hold">
                            <p:stCondLst>
                              <p:cond delay="4500"/>
                            </p:stCondLst>
                            <p:childTnLst>
                              <p:par>
                                <p:cTn id="38" presetID="9"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par>
                          <p:cTn id="41" fill="hold">
                            <p:stCondLst>
                              <p:cond delay="5000"/>
                            </p:stCondLst>
                            <p:childTnLst>
                              <p:par>
                                <p:cTn id="42" presetID="9"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childTnLst>
                          </p:cTn>
                        </p:par>
                        <p:par>
                          <p:cTn id="45" fill="hold">
                            <p:stCondLst>
                              <p:cond delay="5500"/>
                            </p:stCondLst>
                            <p:childTnLst>
                              <p:par>
                                <p:cTn id="46" presetID="9" presetClass="entr" presetSubtype="0" fill="hold" grpId="0" nodeType="afterEffect">
                                  <p:stCondLst>
                                    <p:cond delay="0"/>
                                  </p:stCondLst>
                                  <p:childTnLst>
                                    <p:set>
                                      <p:cBhvr>
                                        <p:cTn id="47" dur="1" fill="hold">
                                          <p:stCondLst>
                                            <p:cond delay="0"/>
                                          </p:stCondLst>
                                        </p:cTn>
                                        <p:tgtEl>
                                          <p:spTgt spid="156684"/>
                                        </p:tgtEl>
                                        <p:attrNameLst>
                                          <p:attrName>style.visibility</p:attrName>
                                        </p:attrNameLst>
                                      </p:cBhvr>
                                      <p:to>
                                        <p:strVal val="visible"/>
                                      </p:to>
                                    </p:set>
                                    <p:animEffect transition="in" filter="dissolve">
                                      <p:cBhvr>
                                        <p:cTn id="48" dur="500"/>
                                        <p:tgtEl>
                                          <p:spTgt spid="156684"/>
                                        </p:tgtEl>
                                      </p:cBhvr>
                                    </p:animEffect>
                                  </p:childTnLst>
                                </p:cTn>
                              </p:par>
                            </p:childTnLst>
                          </p:cTn>
                        </p:par>
                        <p:par>
                          <p:cTn id="49" fill="hold">
                            <p:stCondLst>
                              <p:cond delay="6000"/>
                            </p:stCondLst>
                            <p:childTnLst>
                              <p:par>
                                <p:cTn id="50" presetID="9" presetClass="entr" presetSubtype="0" fill="hold" grpId="0" nodeType="afterEffect">
                                  <p:stCondLst>
                                    <p:cond delay="0"/>
                                  </p:stCondLst>
                                  <p:childTnLst>
                                    <p:set>
                                      <p:cBhvr>
                                        <p:cTn id="51" dur="1" fill="hold">
                                          <p:stCondLst>
                                            <p:cond delay="0"/>
                                          </p:stCondLst>
                                        </p:cTn>
                                        <p:tgtEl>
                                          <p:spTgt spid="156683"/>
                                        </p:tgtEl>
                                        <p:attrNameLst>
                                          <p:attrName>style.visibility</p:attrName>
                                        </p:attrNameLst>
                                      </p:cBhvr>
                                      <p:to>
                                        <p:strVal val="visible"/>
                                      </p:to>
                                    </p:set>
                                    <p:animEffect transition="in" filter="dissolve">
                                      <p:cBhvr>
                                        <p:cTn id="52" dur="500"/>
                                        <p:tgtEl>
                                          <p:spTgt spid="156683"/>
                                        </p:tgtEl>
                                      </p:cBhvr>
                                    </p:animEffect>
                                  </p:childTnLst>
                                </p:cTn>
                              </p:par>
                            </p:childTnLst>
                          </p:cTn>
                        </p:par>
                        <p:par>
                          <p:cTn id="53" fill="hold">
                            <p:stCondLst>
                              <p:cond delay="6500"/>
                            </p:stCondLst>
                            <p:childTnLst>
                              <p:par>
                                <p:cTn id="54" presetID="9" presetClass="entr" presetSubtype="0" fill="hold" grpId="0" nodeType="afterEffect">
                                  <p:stCondLst>
                                    <p:cond delay="0"/>
                                  </p:stCondLst>
                                  <p:childTnLst>
                                    <p:set>
                                      <p:cBhvr>
                                        <p:cTn id="55" dur="1" fill="hold">
                                          <p:stCondLst>
                                            <p:cond delay="0"/>
                                          </p:stCondLst>
                                        </p:cTn>
                                        <p:tgtEl>
                                          <p:spTgt spid="156682"/>
                                        </p:tgtEl>
                                        <p:attrNameLst>
                                          <p:attrName>style.visibility</p:attrName>
                                        </p:attrNameLst>
                                      </p:cBhvr>
                                      <p:to>
                                        <p:strVal val="visible"/>
                                      </p:to>
                                    </p:set>
                                    <p:animEffect transition="in" filter="dissolve">
                                      <p:cBhvr>
                                        <p:cTn id="56" dur="500"/>
                                        <p:tgtEl>
                                          <p:spTgt spid="156682"/>
                                        </p:tgtEl>
                                      </p:cBhvr>
                                    </p:animEffect>
                                  </p:childTnLst>
                                </p:cTn>
                              </p:par>
                            </p:childTnLst>
                          </p:cTn>
                        </p:par>
                        <p:par>
                          <p:cTn id="57" fill="hold">
                            <p:stCondLst>
                              <p:cond delay="7000"/>
                            </p:stCondLst>
                            <p:childTnLst>
                              <p:par>
                                <p:cTn id="58" presetID="9" presetClass="entr" presetSubtype="0" fill="hold" grpId="0" nodeType="afterEffect">
                                  <p:stCondLst>
                                    <p:cond delay="0"/>
                                  </p:stCondLst>
                                  <p:childTnLst>
                                    <p:set>
                                      <p:cBhvr>
                                        <p:cTn id="59" dur="1" fill="hold">
                                          <p:stCondLst>
                                            <p:cond delay="0"/>
                                          </p:stCondLst>
                                        </p:cTn>
                                        <p:tgtEl>
                                          <p:spTgt spid="156681"/>
                                        </p:tgtEl>
                                        <p:attrNameLst>
                                          <p:attrName>style.visibility</p:attrName>
                                        </p:attrNameLst>
                                      </p:cBhvr>
                                      <p:to>
                                        <p:strVal val="visible"/>
                                      </p:to>
                                    </p:set>
                                    <p:animEffect transition="in" filter="dissolve">
                                      <p:cBhvr>
                                        <p:cTn id="60" dur="500"/>
                                        <p:tgtEl>
                                          <p:spTgt spid="15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p:bldP spid="156678" grpId="0"/>
      <p:bldP spid="156679" grpId="0"/>
      <p:bldP spid="156681" grpId="0"/>
      <p:bldP spid="156682" grpId="0"/>
      <p:bldP spid="156683" grpId="0"/>
      <p:bldP spid="156684" grpId="0"/>
      <p:bldP spid="770064" grpId="0"/>
      <p:bldP spid="20" grpId="0"/>
      <p:bldP spid="17" grpId="0"/>
      <p:bldP spid="21"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19124"/>
            <a:ext cx="7428016" cy="521009"/>
          </a:xfrm>
          <a:prstGeom prst="rect">
            <a:avLst/>
          </a:prstGeom>
        </p:spPr>
        <p:txBody>
          <a:bodyPr anchor="b"/>
          <a:lstStyle/>
          <a:p>
            <a:pPr algn="l">
              <a:lnSpc>
                <a:spcPts val="3200"/>
              </a:lnSpc>
              <a:spcBef>
                <a:spcPts val="0"/>
              </a:spcBef>
            </a:pPr>
            <a:r>
              <a:rPr lang="en-US" sz="3200" b="1" dirty="0" smtClean="0">
                <a:ea typeface="+mn-ea"/>
                <a:cs typeface="Helvetica"/>
              </a:rPr>
              <a:t>Recent Introductions</a:t>
            </a:r>
            <a:endParaRPr lang="en-US" sz="3200" b="1" dirty="0">
              <a:ea typeface="+mn-ea"/>
              <a:cs typeface="Helvetica"/>
            </a:endParaRPr>
          </a:p>
        </p:txBody>
      </p:sp>
    </p:spTree>
    <p:extLst>
      <p:ext uri="{BB962C8B-B14F-4D97-AF65-F5344CB8AC3E}">
        <p14:creationId xmlns:p14="http://schemas.microsoft.com/office/powerpoint/2010/main" val="1986594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Box 45"/>
          <p:cNvSpPr txBox="1">
            <a:spLocks noChangeArrowheads="1"/>
          </p:cNvSpPr>
          <p:nvPr/>
        </p:nvSpPr>
        <p:spPr bwMode="auto">
          <a:xfrm>
            <a:off x="4111625" y="1771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800">
                <a:solidFill>
                  <a:srgbClr val="000099"/>
                </a:solidFill>
                <a:latin typeface="Arial Black" pitchFamily="34" charset="0"/>
              </a:defRPr>
            </a:lvl1pPr>
            <a:lvl2pPr marL="742950" indent="-285750" eaLnBrk="0" hangingPunct="0">
              <a:defRPr sz="2800">
                <a:solidFill>
                  <a:srgbClr val="000099"/>
                </a:solidFill>
                <a:latin typeface="Arial Black" pitchFamily="34" charset="0"/>
              </a:defRPr>
            </a:lvl2pPr>
            <a:lvl3pPr marL="1143000" indent="-228600" eaLnBrk="0" hangingPunct="0">
              <a:defRPr sz="2800">
                <a:solidFill>
                  <a:srgbClr val="000099"/>
                </a:solidFill>
                <a:latin typeface="Arial Black" pitchFamily="34" charset="0"/>
              </a:defRPr>
            </a:lvl3pPr>
            <a:lvl4pPr marL="1600200" indent="-228600" eaLnBrk="0" hangingPunct="0">
              <a:defRPr sz="2800">
                <a:solidFill>
                  <a:srgbClr val="000099"/>
                </a:solidFill>
                <a:latin typeface="Arial Black" pitchFamily="34" charset="0"/>
              </a:defRPr>
            </a:lvl4pPr>
            <a:lvl5pPr marL="2057400" indent="-228600" eaLnBrk="0" hangingPunct="0">
              <a:defRPr sz="2800">
                <a:solidFill>
                  <a:srgbClr val="000099"/>
                </a:solidFill>
                <a:latin typeface="Arial Black" pitchFamily="34" charset="0"/>
              </a:defRPr>
            </a:lvl5pPr>
            <a:lvl6pPr marL="2514600" indent="-228600" eaLnBrk="0" fontAlgn="base" hangingPunct="0">
              <a:spcBef>
                <a:spcPct val="0"/>
              </a:spcBef>
              <a:spcAft>
                <a:spcPct val="0"/>
              </a:spcAft>
              <a:defRPr sz="2800">
                <a:solidFill>
                  <a:srgbClr val="000099"/>
                </a:solidFill>
                <a:latin typeface="Arial Black" pitchFamily="34" charset="0"/>
              </a:defRPr>
            </a:lvl6pPr>
            <a:lvl7pPr marL="2971800" indent="-228600" eaLnBrk="0" fontAlgn="base" hangingPunct="0">
              <a:spcBef>
                <a:spcPct val="0"/>
              </a:spcBef>
              <a:spcAft>
                <a:spcPct val="0"/>
              </a:spcAft>
              <a:defRPr sz="2800">
                <a:solidFill>
                  <a:srgbClr val="000099"/>
                </a:solidFill>
                <a:latin typeface="Arial Black" pitchFamily="34" charset="0"/>
              </a:defRPr>
            </a:lvl7pPr>
            <a:lvl8pPr marL="3429000" indent="-228600" eaLnBrk="0" fontAlgn="base" hangingPunct="0">
              <a:spcBef>
                <a:spcPct val="0"/>
              </a:spcBef>
              <a:spcAft>
                <a:spcPct val="0"/>
              </a:spcAft>
              <a:defRPr sz="2800">
                <a:solidFill>
                  <a:srgbClr val="000099"/>
                </a:solidFill>
                <a:latin typeface="Arial Black" pitchFamily="34" charset="0"/>
              </a:defRPr>
            </a:lvl8pPr>
            <a:lvl9pPr marL="3886200" indent="-228600" eaLnBrk="0" fontAlgn="base" hangingPunct="0">
              <a:spcBef>
                <a:spcPct val="0"/>
              </a:spcBef>
              <a:spcAft>
                <a:spcPct val="0"/>
              </a:spcAft>
              <a:defRPr sz="2800">
                <a:solidFill>
                  <a:srgbClr val="000099"/>
                </a:solidFill>
                <a:latin typeface="Arial Black" pitchFamily="34" charset="0"/>
              </a:defRPr>
            </a:lvl9pPr>
          </a:lstStyle>
          <a:p>
            <a:endParaRPr kumimoji="1" lang="en-US" sz="1800" dirty="0">
              <a:solidFill>
                <a:schemeClr val="tx1"/>
              </a:solidFill>
              <a:latin typeface="Calibri" pitchFamily="34" charset="0"/>
              <a:ea typeface="MS PGothic" pitchFamily="34" charset="-128"/>
            </a:endParaRPr>
          </a:p>
        </p:txBody>
      </p:sp>
      <p:pic>
        <p:nvPicPr>
          <p:cNvPr id="69636"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50010" y="1566933"/>
            <a:ext cx="3573217" cy="338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2"/>
          </p:nvPr>
        </p:nvSpPr>
        <p:spPr>
          <a:xfrm>
            <a:off x="1105768" y="1592906"/>
            <a:ext cx="3670300" cy="4403760"/>
          </a:xfrm>
        </p:spPr>
        <p:txBody>
          <a:bodyPr/>
          <a:lstStyle/>
          <a:p>
            <a:r>
              <a:rPr lang="en-US" dirty="0" smtClean="0"/>
              <a:t>5 Gigabit ports</a:t>
            </a:r>
          </a:p>
          <a:p>
            <a:r>
              <a:rPr lang="en-US" dirty="0" smtClean="0"/>
              <a:t>802.3af PoE Capable</a:t>
            </a:r>
          </a:p>
          <a:p>
            <a:r>
              <a:rPr lang="en-US" dirty="0" smtClean="0"/>
              <a:t>Auto-sensing speed and duplex</a:t>
            </a:r>
          </a:p>
          <a:p>
            <a:r>
              <a:rPr lang="en-US" dirty="0" smtClean="0"/>
              <a:t>Dual Power inputs</a:t>
            </a:r>
          </a:p>
          <a:p>
            <a:pPr lvl="1"/>
            <a:r>
              <a:rPr lang="en-US" dirty="0" smtClean="0"/>
              <a:t>10-48 VDC</a:t>
            </a:r>
          </a:p>
          <a:p>
            <a:r>
              <a:rPr lang="en-US" dirty="0" smtClean="0"/>
              <a:t>-40 to 85°C Operating Temp</a:t>
            </a:r>
          </a:p>
          <a:p>
            <a:r>
              <a:rPr lang="en-US" dirty="0" smtClean="0"/>
              <a:t>Class I, Div 2 (HazLoc)</a:t>
            </a:r>
            <a:endParaRPr lang="en-US" dirty="0"/>
          </a:p>
        </p:txBody>
      </p:sp>
      <p:sp>
        <p:nvSpPr>
          <p:cNvPr id="8" name="Text Placeholder 7"/>
          <p:cNvSpPr>
            <a:spLocks noGrp="1"/>
          </p:cNvSpPr>
          <p:nvPr>
            <p:ph type="body" sz="quarter" idx="15"/>
          </p:nvPr>
        </p:nvSpPr>
        <p:spPr/>
        <p:txBody>
          <a:bodyPr/>
          <a:lstStyle/>
          <a:p>
            <a:r>
              <a:rPr lang="en-US" dirty="0" smtClean="0"/>
              <a:t>SLX5EG</a:t>
            </a:r>
            <a:endParaRPr lang="en-US" dirty="0"/>
          </a:p>
        </p:txBody>
      </p:sp>
    </p:spTree>
    <p:extLst>
      <p:ext uri="{BB962C8B-B14F-4D97-AF65-F5344CB8AC3E}">
        <p14:creationId xmlns:p14="http://schemas.microsoft.com/office/powerpoint/2010/main" val="412091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75106" y="2307378"/>
            <a:ext cx="2035706" cy="19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45"/>
          <p:cNvSpPr txBox="1">
            <a:spLocks noChangeArrowheads="1"/>
          </p:cNvSpPr>
          <p:nvPr/>
        </p:nvSpPr>
        <p:spPr bwMode="auto">
          <a:xfrm>
            <a:off x="4568825" y="2074460"/>
            <a:ext cx="457200" cy="61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800">
                <a:solidFill>
                  <a:srgbClr val="000099"/>
                </a:solidFill>
                <a:latin typeface="Arial Black" pitchFamily="34" charset="0"/>
              </a:defRPr>
            </a:lvl1pPr>
            <a:lvl2pPr marL="742950" indent="-285750" eaLnBrk="0" hangingPunct="0">
              <a:defRPr sz="2800">
                <a:solidFill>
                  <a:srgbClr val="000099"/>
                </a:solidFill>
                <a:latin typeface="Arial Black" pitchFamily="34" charset="0"/>
              </a:defRPr>
            </a:lvl2pPr>
            <a:lvl3pPr marL="1143000" indent="-228600" eaLnBrk="0" hangingPunct="0">
              <a:defRPr sz="2800">
                <a:solidFill>
                  <a:srgbClr val="000099"/>
                </a:solidFill>
                <a:latin typeface="Arial Black" pitchFamily="34" charset="0"/>
              </a:defRPr>
            </a:lvl3pPr>
            <a:lvl4pPr marL="1600200" indent="-228600" eaLnBrk="0" hangingPunct="0">
              <a:defRPr sz="2800">
                <a:solidFill>
                  <a:srgbClr val="000099"/>
                </a:solidFill>
                <a:latin typeface="Arial Black" pitchFamily="34" charset="0"/>
              </a:defRPr>
            </a:lvl4pPr>
            <a:lvl5pPr marL="2057400" indent="-228600" eaLnBrk="0" hangingPunct="0">
              <a:defRPr sz="2800">
                <a:solidFill>
                  <a:srgbClr val="000099"/>
                </a:solidFill>
                <a:latin typeface="Arial Black" pitchFamily="34" charset="0"/>
              </a:defRPr>
            </a:lvl5pPr>
            <a:lvl6pPr marL="2514600" indent="-228600" eaLnBrk="0" fontAlgn="base" hangingPunct="0">
              <a:spcBef>
                <a:spcPct val="0"/>
              </a:spcBef>
              <a:spcAft>
                <a:spcPct val="0"/>
              </a:spcAft>
              <a:defRPr sz="2800">
                <a:solidFill>
                  <a:srgbClr val="000099"/>
                </a:solidFill>
                <a:latin typeface="Arial Black" pitchFamily="34" charset="0"/>
              </a:defRPr>
            </a:lvl6pPr>
            <a:lvl7pPr marL="2971800" indent="-228600" eaLnBrk="0" fontAlgn="base" hangingPunct="0">
              <a:spcBef>
                <a:spcPct val="0"/>
              </a:spcBef>
              <a:spcAft>
                <a:spcPct val="0"/>
              </a:spcAft>
              <a:defRPr sz="2800">
                <a:solidFill>
                  <a:srgbClr val="000099"/>
                </a:solidFill>
                <a:latin typeface="Arial Black" pitchFamily="34" charset="0"/>
              </a:defRPr>
            </a:lvl7pPr>
            <a:lvl8pPr marL="3429000" indent="-228600" eaLnBrk="0" fontAlgn="base" hangingPunct="0">
              <a:spcBef>
                <a:spcPct val="0"/>
              </a:spcBef>
              <a:spcAft>
                <a:spcPct val="0"/>
              </a:spcAft>
              <a:defRPr sz="2800">
                <a:solidFill>
                  <a:srgbClr val="000099"/>
                </a:solidFill>
                <a:latin typeface="Arial Black" pitchFamily="34" charset="0"/>
              </a:defRPr>
            </a:lvl8pPr>
            <a:lvl9pPr marL="3886200" indent="-228600" eaLnBrk="0" fontAlgn="base" hangingPunct="0">
              <a:spcBef>
                <a:spcPct val="0"/>
              </a:spcBef>
              <a:spcAft>
                <a:spcPct val="0"/>
              </a:spcAft>
              <a:defRPr sz="2800">
                <a:solidFill>
                  <a:srgbClr val="000099"/>
                </a:solidFill>
                <a:latin typeface="Arial Black" pitchFamily="34" charset="0"/>
              </a:defRPr>
            </a:lvl9pPr>
          </a:lstStyle>
          <a:p>
            <a:endParaRPr kumimoji="1" lang="en-US" sz="1800" dirty="0">
              <a:solidFill>
                <a:schemeClr val="tx1"/>
              </a:solidFill>
              <a:latin typeface="Calibri" pitchFamily="34" charset="0"/>
              <a:ea typeface="MS PGothic" pitchFamily="34" charset="-128"/>
            </a:endParaRPr>
          </a:p>
        </p:txBody>
      </p:sp>
      <p:sp>
        <p:nvSpPr>
          <p:cNvPr id="46" name="Text Box 11"/>
          <p:cNvSpPr txBox="1">
            <a:spLocks noChangeArrowheads="1"/>
          </p:cNvSpPr>
          <p:nvPr/>
        </p:nvSpPr>
        <p:spPr bwMode="auto">
          <a:xfrm>
            <a:off x="5800725" y="1168032"/>
            <a:ext cx="3343275" cy="6001643"/>
          </a:xfrm>
          <a:prstGeom prst="rect">
            <a:avLst/>
          </a:prstGeom>
          <a:noFill/>
          <a:ln w="9525">
            <a:noFill/>
            <a:miter lim="800000"/>
            <a:headEnd/>
            <a:tailEnd/>
          </a:ln>
        </p:spPr>
        <p:txBody>
          <a:bodyPr>
            <a:spAutoFit/>
          </a:bodyPr>
          <a:lstStyle/>
          <a:p>
            <a:pPr marL="285750" indent="-285750" eaLnBrk="0" hangingPunct="0">
              <a:spcAft>
                <a:spcPts val="1200"/>
              </a:spcAft>
              <a:buClr>
                <a:srgbClr val="C00000"/>
              </a:buClr>
              <a:buFont typeface="Wingdings" pitchFamily="2" charset="2"/>
              <a:buChar char="§"/>
              <a:tabLst>
                <a:tab pos="182880" algn="l"/>
              </a:tabLst>
              <a:defRPr/>
            </a:pPr>
            <a:r>
              <a:rPr kumimoji="1" lang="en-US" sz="2000" b="1" dirty="0"/>
              <a:t>200 G shock; 50 G </a:t>
            </a:r>
            <a:r>
              <a:rPr kumimoji="1" lang="en-US" sz="2000" b="1" dirty="0" smtClean="0"/>
              <a:t>vibration</a:t>
            </a:r>
          </a:p>
          <a:p>
            <a:pPr marL="285750" indent="-285750" eaLnBrk="0" hangingPunct="0">
              <a:spcBef>
                <a:spcPts val="0"/>
              </a:spcBef>
              <a:spcAft>
                <a:spcPts val="1200"/>
              </a:spcAft>
              <a:buClr>
                <a:srgbClr val="C00000"/>
              </a:buClr>
              <a:buFont typeface="Wingdings" pitchFamily="2" charset="2"/>
              <a:buChar char="§"/>
              <a:tabLst>
                <a:tab pos="182880" algn="l"/>
              </a:tabLst>
              <a:defRPr/>
            </a:pPr>
            <a:r>
              <a:rPr kumimoji="1" lang="en-US" sz="2000" b="1" dirty="0" smtClean="0"/>
              <a:t>Class I, Div 2 (HazLoc)</a:t>
            </a:r>
          </a:p>
          <a:p>
            <a:pPr marL="285750" indent="-285750" eaLnBrk="0" hangingPunct="0">
              <a:spcBef>
                <a:spcPts val="0"/>
              </a:spcBef>
              <a:spcAft>
                <a:spcPts val="1200"/>
              </a:spcAft>
              <a:buClr>
                <a:srgbClr val="C00000"/>
              </a:buClr>
              <a:buFont typeface="Wingdings" pitchFamily="2" charset="2"/>
              <a:buChar char="§"/>
              <a:tabLst>
                <a:tab pos="182880" algn="l"/>
              </a:tabLst>
              <a:defRPr/>
            </a:pPr>
            <a:r>
              <a:rPr kumimoji="1" lang="en-US" sz="2000" b="1" dirty="0" smtClean="0"/>
              <a:t>EN50155</a:t>
            </a:r>
            <a:endParaRPr kumimoji="1" lang="en-US" sz="2000" b="1" dirty="0"/>
          </a:p>
          <a:p>
            <a:pPr marL="285750" indent="-285750" eaLnBrk="0" hangingPunct="0">
              <a:spcAft>
                <a:spcPts val="1200"/>
              </a:spcAft>
              <a:buClr>
                <a:srgbClr val="C00000"/>
              </a:buClr>
              <a:buFont typeface="Wingdings" pitchFamily="2" charset="2"/>
              <a:buChar char="§"/>
              <a:tabLst>
                <a:tab pos="182880" algn="l"/>
              </a:tabLst>
              <a:defRPr/>
            </a:pPr>
            <a:r>
              <a:rPr kumimoji="1" lang="en-US" sz="2000" b="1" dirty="0" smtClean="0"/>
              <a:t>716M12</a:t>
            </a:r>
            <a:endParaRPr kumimoji="1" lang="en-US" sz="2000" b="1" dirty="0"/>
          </a:p>
          <a:p>
            <a:pPr marL="742950" lvl="1" indent="-285750" eaLnBrk="0" hangingPunct="0">
              <a:spcAft>
                <a:spcPts val="1200"/>
              </a:spcAft>
              <a:buClr>
                <a:srgbClr val="C00000"/>
              </a:buClr>
              <a:buFont typeface="Wingdings" pitchFamily="2" charset="2"/>
              <a:buChar char="§"/>
              <a:tabLst>
                <a:tab pos="182880" algn="l"/>
              </a:tabLst>
              <a:defRPr/>
            </a:pPr>
            <a:r>
              <a:rPr kumimoji="1" lang="en-US" sz="2000" dirty="0" smtClean="0"/>
              <a:t>10-49 </a:t>
            </a:r>
            <a:r>
              <a:rPr kumimoji="1" lang="en-US" sz="2000" dirty="0"/>
              <a:t>VDC </a:t>
            </a:r>
            <a:r>
              <a:rPr kumimoji="1" lang="en-US" sz="2000" dirty="0" smtClean="0"/>
              <a:t>input</a:t>
            </a:r>
          </a:p>
          <a:p>
            <a:pPr marL="285750" indent="-285750" eaLnBrk="0" hangingPunct="0">
              <a:spcAft>
                <a:spcPts val="1200"/>
              </a:spcAft>
              <a:buClr>
                <a:srgbClr val="C00000"/>
              </a:buClr>
              <a:buFont typeface="Wingdings" pitchFamily="2" charset="2"/>
              <a:buChar char="§"/>
              <a:tabLst>
                <a:tab pos="182880" algn="l"/>
              </a:tabLst>
              <a:defRPr/>
            </a:pPr>
            <a:r>
              <a:rPr kumimoji="1" lang="en-US" sz="2000" b="1" dirty="0" smtClean="0"/>
              <a:t>-40 to 85°C</a:t>
            </a:r>
          </a:p>
          <a:p>
            <a:pPr marL="285750" indent="-285750" eaLnBrk="0" hangingPunct="0">
              <a:spcAft>
                <a:spcPts val="1200"/>
              </a:spcAft>
              <a:buClr>
                <a:srgbClr val="C00000"/>
              </a:buClr>
              <a:buFont typeface="Wingdings" pitchFamily="2" charset="2"/>
              <a:buChar char="§"/>
              <a:tabLst>
                <a:tab pos="182880" algn="l"/>
              </a:tabLst>
              <a:defRPr/>
            </a:pPr>
            <a:r>
              <a:rPr kumimoji="1" lang="en-US" sz="2000" b="1" dirty="0" smtClean="0"/>
              <a:t>716M12-HV</a:t>
            </a:r>
            <a:endParaRPr kumimoji="1" lang="en-US" sz="2000" b="1" dirty="0"/>
          </a:p>
          <a:p>
            <a:pPr marL="742950" lvl="1" indent="-285750" eaLnBrk="0" hangingPunct="0">
              <a:spcAft>
                <a:spcPts val="1200"/>
              </a:spcAft>
              <a:buClr>
                <a:srgbClr val="C00000"/>
              </a:buClr>
              <a:buFont typeface="Wingdings" pitchFamily="2" charset="2"/>
              <a:buChar char="§"/>
              <a:tabLst>
                <a:tab pos="182880" algn="l"/>
              </a:tabLst>
              <a:defRPr/>
            </a:pPr>
            <a:r>
              <a:rPr kumimoji="1" lang="en-US" sz="2000" dirty="0" smtClean="0"/>
              <a:t>40-160 VDC input</a:t>
            </a:r>
          </a:p>
          <a:p>
            <a:pPr marL="285750" indent="-285750" eaLnBrk="0" hangingPunct="0">
              <a:spcAft>
                <a:spcPts val="1200"/>
              </a:spcAft>
              <a:buClr>
                <a:srgbClr val="C00000"/>
              </a:buClr>
              <a:buFont typeface="Wingdings" pitchFamily="2" charset="2"/>
              <a:buChar char="§"/>
              <a:tabLst>
                <a:tab pos="182880" algn="l"/>
              </a:tabLst>
              <a:defRPr/>
            </a:pPr>
            <a:r>
              <a:rPr kumimoji="1" lang="en-US" sz="2000" b="1" dirty="0" smtClean="0"/>
              <a:t>-40 </a:t>
            </a:r>
            <a:r>
              <a:rPr kumimoji="1" lang="en-US" sz="2000" b="1" dirty="0"/>
              <a:t>to </a:t>
            </a:r>
            <a:r>
              <a:rPr kumimoji="1" lang="en-US" sz="2000" b="1" dirty="0" smtClean="0"/>
              <a:t>80°C</a:t>
            </a:r>
            <a:endParaRPr kumimoji="1" lang="en-US" sz="2000" b="1" dirty="0"/>
          </a:p>
          <a:p>
            <a:pPr marL="742950" lvl="1" indent="-285750" eaLnBrk="0" hangingPunct="0">
              <a:spcAft>
                <a:spcPts val="1200"/>
              </a:spcAft>
              <a:buFont typeface="Courier New" pitchFamily="49" charset="0"/>
              <a:buChar char="o"/>
              <a:tabLst>
                <a:tab pos="182880" algn="l"/>
              </a:tabLst>
              <a:defRPr/>
            </a:pPr>
            <a:endParaRPr kumimoji="1" lang="en-US" sz="1600" dirty="0">
              <a:latin typeface="Calibri" pitchFamily="34" charset="0"/>
            </a:endParaRPr>
          </a:p>
          <a:p>
            <a:pPr eaLnBrk="0" hangingPunct="0">
              <a:spcBef>
                <a:spcPts val="0"/>
              </a:spcBef>
              <a:spcAft>
                <a:spcPts val="1200"/>
              </a:spcAft>
              <a:tabLst>
                <a:tab pos="182880" algn="l"/>
              </a:tabLst>
              <a:defRPr/>
            </a:pPr>
            <a:endParaRPr kumimoji="1" lang="en-US" sz="1600" dirty="0">
              <a:latin typeface="Calibri" pitchFamily="34" charset="0"/>
            </a:endParaRPr>
          </a:p>
          <a:p>
            <a:pPr eaLnBrk="0" hangingPunct="0">
              <a:spcAft>
                <a:spcPts val="1200"/>
              </a:spcAft>
              <a:defRPr/>
            </a:pPr>
            <a:endParaRPr kumimoji="1" lang="en-US" sz="1600" dirty="0"/>
          </a:p>
          <a:p>
            <a:pPr eaLnBrk="0" hangingPunct="0">
              <a:spcAft>
                <a:spcPts val="1200"/>
              </a:spcAft>
              <a:defRPr/>
            </a:pPr>
            <a:endParaRPr kumimoji="1" lang="en-US" sz="1600" dirty="0">
              <a:solidFill>
                <a:schemeClr val="tx1"/>
              </a:solidFill>
              <a:latin typeface="Calibri" pitchFamily="34" charset="0"/>
            </a:endParaRPr>
          </a:p>
        </p:txBody>
      </p:sp>
      <p:sp>
        <p:nvSpPr>
          <p:cNvPr id="47" name="Text Box 19"/>
          <p:cNvSpPr txBox="1">
            <a:spLocks noChangeArrowheads="1"/>
          </p:cNvSpPr>
          <p:nvPr/>
        </p:nvSpPr>
        <p:spPr bwMode="auto">
          <a:xfrm>
            <a:off x="3359944" y="6254267"/>
            <a:ext cx="2874962" cy="400050"/>
          </a:xfrm>
          <a:prstGeom prst="rect">
            <a:avLst/>
          </a:prstGeom>
          <a:noFill/>
          <a:ln w="9525">
            <a:noFill/>
            <a:miter lim="800000"/>
            <a:headEnd/>
            <a:tailEnd/>
          </a:ln>
        </p:spPr>
        <p:txBody>
          <a:bodyPr wrap="none">
            <a:spAutoFit/>
          </a:bodyPr>
          <a:lstStyle/>
          <a:p>
            <a:pPr algn="ctr" eaLnBrk="0" hangingPunct="0">
              <a:defRPr/>
            </a:pPr>
            <a:r>
              <a:rPr kumimoji="1" lang="en-US" sz="2000" b="1" dirty="0">
                <a:solidFill>
                  <a:schemeClr val="accent1">
                    <a:lumMod val="75000"/>
                  </a:schemeClr>
                </a:solidFill>
                <a:latin typeface="Calibri" pitchFamily="34" charset="0"/>
              </a:rPr>
              <a:t>Manufactured in the USA</a:t>
            </a:r>
          </a:p>
        </p:txBody>
      </p:sp>
      <p:sp>
        <p:nvSpPr>
          <p:cNvPr id="24" name="Text Box 17"/>
          <p:cNvSpPr txBox="1">
            <a:spLocks noChangeArrowheads="1"/>
          </p:cNvSpPr>
          <p:nvPr/>
        </p:nvSpPr>
        <p:spPr bwMode="auto">
          <a:xfrm>
            <a:off x="833175" y="1164046"/>
            <a:ext cx="3735650" cy="5755422"/>
          </a:xfrm>
          <a:prstGeom prst="rect">
            <a:avLst/>
          </a:prstGeom>
          <a:noFill/>
          <a:ln>
            <a:noFill/>
          </a:ln>
          <a:extLst/>
        </p:spPr>
        <p:txBody>
          <a:bodyPr wrap="square">
            <a:spAutoFit/>
          </a:bodyPr>
          <a:lstStyle>
            <a:lvl1pPr eaLnBrk="0" hangingPunct="0">
              <a:defRPr sz="2800">
                <a:solidFill>
                  <a:srgbClr val="000099"/>
                </a:solidFill>
                <a:latin typeface="Arial Black" pitchFamily="34" charset="0"/>
                <a:ea typeface="ＭＳ Ｐゴシック" pitchFamily="34" charset="-128"/>
              </a:defRPr>
            </a:lvl1pPr>
            <a:lvl2pPr marL="742950" indent="-285750" eaLnBrk="0" hangingPunct="0">
              <a:defRPr sz="2800">
                <a:solidFill>
                  <a:srgbClr val="000099"/>
                </a:solidFill>
                <a:latin typeface="Arial Black" pitchFamily="34" charset="0"/>
                <a:ea typeface="ＭＳ Ｐゴシック" pitchFamily="34" charset="-128"/>
              </a:defRPr>
            </a:lvl2pPr>
            <a:lvl3pPr marL="1143000" indent="-228600" eaLnBrk="0" hangingPunct="0">
              <a:defRPr sz="2800">
                <a:solidFill>
                  <a:srgbClr val="000099"/>
                </a:solidFill>
                <a:latin typeface="Arial Black" pitchFamily="34" charset="0"/>
                <a:ea typeface="ＭＳ Ｐゴシック" pitchFamily="34" charset="-128"/>
              </a:defRPr>
            </a:lvl3pPr>
            <a:lvl4pPr marL="1600200" indent="-228600" eaLnBrk="0" hangingPunct="0">
              <a:defRPr sz="2800">
                <a:solidFill>
                  <a:srgbClr val="000099"/>
                </a:solidFill>
                <a:latin typeface="Arial Black" pitchFamily="34" charset="0"/>
                <a:ea typeface="ＭＳ Ｐゴシック" pitchFamily="34" charset="-128"/>
              </a:defRPr>
            </a:lvl4pPr>
            <a:lvl5pPr marL="2057400" indent="-228600" eaLnBrk="0" hangingPunct="0">
              <a:defRPr sz="2800">
                <a:solidFill>
                  <a:srgbClr val="000099"/>
                </a:solidFill>
                <a:latin typeface="Arial Black" pitchFamily="34" charset="0"/>
                <a:ea typeface="ＭＳ Ｐゴシック" pitchFamily="34" charset="-128"/>
              </a:defRPr>
            </a:lvl5pPr>
            <a:lvl6pPr marL="2514600" indent="-228600" algn="ctr" eaLnBrk="0" fontAlgn="base" hangingPunct="0">
              <a:spcBef>
                <a:spcPct val="0"/>
              </a:spcBef>
              <a:spcAft>
                <a:spcPct val="0"/>
              </a:spcAft>
              <a:defRPr sz="2800">
                <a:solidFill>
                  <a:srgbClr val="000099"/>
                </a:solidFill>
                <a:latin typeface="Arial Black" pitchFamily="34" charset="0"/>
                <a:ea typeface="ＭＳ Ｐゴシック" pitchFamily="34" charset="-128"/>
              </a:defRPr>
            </a:lvl6pPr>
            <a:lvl7pPr marL="2971800" indent="-228600" algn="ctr" eaLnBrk="0" fontAlgn="base" hangingPunct="0">
              <a:spcBef>
                <a:spcPct val="0"/>
              </a:spcBef>
              <a:spcAft>
                <a:spcPct val="0"/>
              </a:spcAft>
              <a:defRPr sz="2800">
                <a:solidFill>
                  <a:srgbClr val="000099"/>
                </a:solidFill>
                <a:latin typeface="Arial Black" pitchFamily="34" charset="0"/>
                <a:ea typeface="ＭＳ Ｐゴシック" pitchFamily="34" charset="-128"/>
              </a:defRPr>
            </a:lvl7pPr>
            <a:lvl8pPr marL="3429000" indent="-228600" algn="ctr" eaLnBrk="0" fontAlgn="base" hangingPunct="0">
              <a:spcBef>
                <a:spcPct val="0"/>
              </a:spcBef>
              <a:spcAft>
                <a:spcPct val="0"/>
              </a:spcAft>
              <a:defRPr sz="2800">
                <a:solidFill>
                  <a:srgbClr val="000099"/>
                </a:solidFill>
                <a:latin typeface="Arial Black" pitchFamily="34" charset="0"/>
                <a:ea typeface="ＭＳ Ｐゴシック" pitchFamily="34" charset="-128"/>
              </a:defRPr>
            </a:lvl8pPr>
            <a:lvl9pPr marL="3886200" indent="-228600" algn="ctr" eaLnBrk="0" fontAlgn="base" hangingPunct="0">
              <a:spcBef>
                <a:spcPct val="0"/>
              </a:spcBef>
              <a:spcAft>
                <a:spcPct val="0"/>
              </a:spcAft>
              <a:defRPr sz="2800">
                <a:solidFill>
                  <a:srgbClr val="000099"/>
                </a:solidFill>
                <a:latin typeface="Arial Black" pitchFamily="34" charset="0"/>
                <a:ea typeface="ＭＳ Ｐゴシック" pitchFamily="34" charset="-128"/>
              </a:defRPr>
            </a:lvl9pPr>
          </a:lstStyle>
          <a:p>
            <a:pPr marL="285750" indent="-285750">
              <a:spcAft>
                <a:spcPts val="1200"/>
              </a:spcAft>
              <a:buClr>
                <a:srgbClr val="C00000"/>
              </a:buClr>
              <a:buFont typeface="Wingdings" pitchFamily="2" charset="2"/>
              <a:buChar char="§"/>
              <a:tabLst>
                <a:tab pos="182880" algn="l"/>
              </a:tabLst>
              <a:defRPr/>
            </a:pPr>
            <a:r>
              <a:rPr kumimoji="1" lang="en-US" sz="2000" b="1" dirty="0" smtClean="0">
                <a:solidFill>
                  <a:schemeClr val="tx1"/>
                </a:solidFill>
                <a:latin typeface="+mn-lt"/>
              </a:rPr>
              <a:t>Wash </a:t>
            </a:r>
            <a:r>
              <a:rPr kumimoji="1" lang="en-US" sz="2000" b="1" dirty="0">
                <a:solidFill>
                  <a:schemeClr val="tx1"/>
                </a:solidFill>
                <a:latin typeface="+mn-lt"/>
              </a:rPr>
              <a:t>down; </a:t>
            </a:r>
            <a:r>
              <a:rPr kumimoji="1" lang="en-US" sz="2000" b="1" dirty="0" smtClean="0">
                <a:solidFill>
                  <a:schemeClr val="tx1"/>
                </a:solidFill>
                <a:latin typeface="+mn-lt"/>
              </a:rPr>
              <a:t>dustproof;</a:t>
            </a:r>
            <a:br>
              <a:rPr kumimoji="1" lang="en-US" sz="2000" b="1" dirty="0" smtClean="0">
                <a:solidFill>
                  <a:schemeClr val="tx1"/>
                </a:solidFill>
                <a:latin typeface="+mn-lt"/>
              </a:rPr>
            </a:br>
            <a:r>
              <a:rPr kumimoji="1" lang="en-US" sz="2000" b="1" dirty="0" smtClean="0">
                <a:solidFill>
                  <a:schemeClr val="tx1"/>
                </a:solidFill>
                <a:latin typeface="+mn-lt"/>
                <a:cs typeface="Calibri" pitchFamily="34" charset="0"/>
              </a:rPr>
              <a:t>temporary </a:t>
            </a:r>
            <a:r>
              <a:rPr kumimoji="1" lang="en-US" sz="2000" b="1" dirty="0">
                <a:solidFill>
                  <a:schemeClr val="tx1"/>
                </a:solidFill>
                <a:latin typeface="+mn-lt"/>
                <a:cs typeface="Calibri" pitchFamily="34" charset="0"/>
              </a:rPr>
              <a:t>water </a:t>
            </a:r>
            <a:r>
              <a:rPr kumimoji="1" lang="en-US" sz="2000" b="1" dirty="0" smtClean="0">
                <a:solidFill>
                  <a:schemeClr val="tx1"/>
                </a:solidFill>
                <a:latin typeface="+mn-lt"/>
                <a:cs typeface="Calibri" pitchFamily="34" charset="0"/>
              </a:rPr>
              <a:t>immersion</a:t>
            </a:r>
            <a:endParaRPr kumimoji="1" lang="en-US" sz="2000" b="1" dirty="0" smtClean="0">
              <a:solidFill>
                <a:schemeClr val="tx1"/>
              </a:solidFill>
              <a:latin typeface="+mn-lt"/>
            </a:endParaRPr>
          </a:p>
          <a:p>
            <a:pPr marL="285750" indent="-285750">
              <a:spcAft>
                <a:spcPts val="1200"/>
              </a:spcAft>
              <a:buClr>
                <a:srgbClr val="C00000"/>
              </a:buClr>
              <a:buFont typeface="Wingdings" pitchFamily="2" charset="2"/>
              <a:buChar char="§"/>
              <a:tabLst>
                <a:tab pos="182880" algn="l"/>
              </a:tabLst>
              <a:defRPr/>
            </a:pPr>
            <a:r>
              <a:rPr kumimoji="1" lang="en-US" sz="2000" b="1" dirty="0" smtClean="0">
                <a:solidFill>
                  <a:schemeClr val="tx1"/>
                </a:solidFill>
                <a:latin typeface="+mn-lt"/>
                <a:cs typeface="Arial" pitchFamily="34" charset="0"/>
              </a:rPr>
              <a:t>Web </a:t>
            </a:r>
            <a:r>
              <a:rPr kumimoji="1" lang="en-US" sz="2000" b="1" dirty="0">
                <a:solidFill>
                  <a:schemeClr val="tx1"/>
                </a:solidFill>
                <a:latin typeface="+mn-lt"/>
                <a:cs typeface="Arial" pitchFamily="34" charset="0"/>
              </a:rPr>
              <a:t>browser, </a:t>
            </a:r>
            <a:r>
              <a:rPr kumimoji="1" lang="en-US" sz="2000" b="1" dirty="0" smtClean="0">
                <a:solidFill>
                  <a:schemeClr val="tx1"/>
                </a:solidFill>
                <a:latin typeface="+mn-lt"/>
                <a:cs typeface="Arial" pitchFamily="34" charset="0"/>
              </a:rPr>
              <a:t>SNMP </a:t>
            </a:r>
            <a:r>
              <a:rPr kumimoji="1" lang="en-US" sz="2000" b="1" dirty="0">
                <a:solidFill>
                  <a:schemeClr val="tx1"/>
                </a:solidFill>
                <a:latin typeface="+mn-lt"/>
                <a:cs typeface="Arial" pitchFamily="34" charset="0"/>
              </a:rPr>
              <a:t>v1, v2 </a:t>
            </a:r>
            <a:r>
              <a:rPr kumimoji="1" lang="en-US" sz="2000" b="1" dirty="0" smtClean="0">
                <a:solidFill>
                  <a:schemeClr val="tx1"/>
                </a:solidFill>
                <a:latin typeface="+mn-lt"/>
                <a:cs typeface="Arial" pitchFamily="34" charset="0"/>
              </a:rPr>
              <a:t>v3</a:t>
            </a:r>
            <a:endParaRPr kumimoji="1" lang="en-US" sz="2000" b="1" dirty="0">
              <a:solidFill>
                <a:schemeClr val="tx1"/>
              </a:solidFill>
              <a:latin typeface="+mn-lt"/>
            </a:endParaRPr>
          </a:p>
          <a:p>
            <a:pPr marL="285750" indent="-285750">
              <a:spcAft>
                <a:spcPts val="1200"/>
              </a:spcAft>
              <a:buClr>
                <a:srgbClr val="C00000"/>
              </a:buClr>
              <a:buFont typeface="Wingdings" pitchFamily="2" charset="2"/>
              <a:buChar char="§"/>
              <a:tabLst>
                <a:tab pos="182880" algn="l"/>
              </a:tabLst>
              <a:defRPr/>
            </a:pPr>
            <a:r>
              <a:rPr kumimoji="1" lang="en-US" sz="2000" b="1" dirty="0" smtClean="0">
                <a:solidFill>
                  <a:schemeClr val="tx1"/>
                </a:solidFill>
                <a:latin typeface="+mn-lt"/>
                <a:cs typeface="Arial" pitchFamily="34" charset="0"/>
              </a:rPr>
              <a:t>EtherNet/IP CIP messaging</a:t>
            </a:r>
            <a:endParaRPr kumimoji="1" lang="en-US" sz="2000" b="1" dirty="0" smtClean="0">
              <a:solidFill>
                <a:schemeClr val="tx1"/>
              </a:solidFill>
              <a:latin typeface="+mn-lt"/>
            </a:endParaRPr>
          </a:p>
          <a:p>
            <a:pPr marL="285750" indent="-285750">
              <a:spcAft>
                <a:spcPts val="1200"/>
              </a:spcAft>
              <a:buClr>
                <a:srgbClr val="C00000"/>
              </a:buClr>
              <a:buFont typeface="Wingdings" pitchFamily="2" charset="2"/>
              <a:buChar char="§"/>
              <a:tabLst>
                <a:tab pos="182880" algn="l"/>
              </a:tabLst>
              <a:defRPr/>
            </a:pPr>
            <a:r>
              <a:rPr kumimoji="1" lang="en-US" sz="2000" b="1" dirty="0" smtClean="0">
                <a:solidFill>
                  <a:schemeClr val="tx1"/>
                </a:solidFill>
                <a:latin typeface="+mn-lt"/>
                <a:cs typeface="Arial" pitchFamily="34" charset="0"/>
              </a:rPr>
              <a:t>RSTP </a:t>
            </a:r>
            <a:r>
              <a:rPr kumimoji="1" lang="en-US" sz="2000" b="1" dirty="0">
                <a:solidFill>
                  <a:schemeClr val="tx1"/>
                </a:solidFill>
                <a:latin typeface="+mn-lt"/>
                <a:cs typeface="Arial" pitchFamily="34" charset="0"/>
              </a:rPr>
              <a:t>Ring &amp; </a:t>
            </a:r>
            <a:r>
              <a:rPr kumimoji="1" lang="en-US" sz="2000" b="1" dirty="0" smtClean="0">
                <a:solidFill>
                  <a:schemeClr val="tx1"/>
                </a:solidFill>
                <a:latin typeface="+mn-lt"/>
                <a:cs typeface="Arial" pitchFamily="34" charset="0"/>
              </a:rPr>
              <a:t>N-Ring </a:t>
            </a:r>
            <a:br>
              <a:rPr kumimoji="1" lang="en-US" sz="2000" b="1" dirty="0" smtClean="0">
                <a:solidFill>
                  <a:schemeClr val="tx1"/>
                </a:solidFill>
                <a:latin typeface="+mn-lt"/>
                <a:cs typeface="Arial" pitchFamily="34" charset="0"/>
              </a:rPr>
            </a:br>
            <a:r>
              <a:rPr kumimoji="1" lang="en-US" sz="2000" b="1" dirty="0" smtClean="0">
                <a:solidFill>
                  <a:schemeClr val="tx1"/>
                </a:solidFill>
                <a:latin typeface="+mn-lt"/>
                <a:cs typeface="Arial" pitchFamily="34" charset="0"/>
              </a:rPr>
              <a:t>management</a:t>
            </a:r>
            <a:endParaRPr kumimoji="1" lang="en-US" sz="2000" b="1" dirty="0" smtClean="0">
              <a:solidFill>
                <a:schemeClr val="tx1"/>
              </a:solidFill>
              <a:latin typeface="+mn-lt"/>
            </a:endParaRPr>
          </a:p>
          <a:p>
            <a:pPr marL="285750" indent="-285750">
              <a:spcAft>
                <a:spcPts val="1200"/>
              </a:spcAft>
              <a:buClr>
                <a:srgbClr val="C00000"/>
              </a:buClr>
              <a:buFont typeface="Wingdings" pitchFamily="2" charset="2"/>
              <a:buChar char="§"/>
              <a:tabLst>
                <a:tab pos="182880" algn="l"/>
              </a:tabLst>
              <a:defRPr/>
            </a:pPr>
            <a:r>
              <a:rPr kumimoji="1" lang="en-US" sz="2000" b="1" dirty="0" smtClean="0">
                <a:solidFill>
                  <a:schemeClr val="tx1"/>
                </a:solidFill>
                <a:latin typeface="+mn-lt"/>
                <a:cs typeface="Arial" pitchFamily="34" charset="0"/>
              </a:rPr>
              <a:t>DHCP </a:t>
            </a:r>
            <a:r>
              <a:rPr kumimoji="1" lang="en-US" sz="2000" b="1" dirty="0">
                <a:solidFill>
                  <a:schemeClr val="tx1"/>
                </a:solidFill>
                <a:latin typeface="+mn-lt"/>
                <a:cs typeface="Arial" pitchFamily="34" charset="0"/>
              </a:rPr>
              <a:t>Server Option 61 &amp; </a:t>
            </a:r>
            <a:r>
              <a:rPr kumimoji="1" lang="en-US" sz="2000" b="1" dirty="0" smtClean="0">
                <a:solidFill>
                  <a:schemeClr val="tx1"/>
                </a:solidFill>
                <a:latin typeface="+mn-lt"/>
                <a:cs typeface="Arial" pitchFamily="34" charset="0"/>
              </a:rPr>
              <a:t>      82, IP Fallback</a:t>
            </a:r>
            <a:endParaRPr kumimoji="1" lang="en-US" sz="2000" b="1" dirty="0">
              <a:solidFill>
                <a:schemeClr val="tx1"/>
              </a:solidFill>
              <a:latin typeface="+mn-lt"/>
              <a:cs typeface="Arial" pitchFamily="34" charset="0"/>
            </a:endParaRPr>
          </a:p>
          <a:p>
            <a:pPr marL="285750" indent="-285750">
              <a:spcAft>
                <a:spcPts val="1200"/>
              </a:spcAft>
              <a:buClr>
                <a:srgbClr val="C00000"/>
              </a:buClr>
              <a:buFont typeface="Wingdings" pitchFamily="2" charset="2"/>
              <a:buChar char="§"/>
              <a:tabLst>
                <a:tab pos="182880" algn="l"/>
              </a:tabLst>
              <a:defRPr/>
            </a:pPr>
            <a:r>
              <a:rPr kumimoji="1" lang="en-US" sz="2000" b="1" dirty="0" smtClean="0">
                <a:solidFill>
                  <a:schemeClr val="tx1"/>
                </a:solidFill>
                <a:latin typeface="+mn-lt"/>
                <a:cs typeface="Arial" pitchFamily="34" charset="0"/>
              </a:rPr>
              <a:t>LLDP &amp; MAC/IP port discovery</a:t>
            </a:r>
          </a:p>
          <a:p>
            <a:pPr marL="285750" indent="-285750">
              <a:spcAft>
                <a:spcPts val="1200"/>
              </a:spcAft>
              <a:buClr>
                <a:srgbClr val="C00000"/>
              </a:buClr>
              <a:buFont typeface="Wingdings" pitchFamily="2" charset="2"/>
              <a:buChar char="§"/>
              <a:tabLst>
                <a:tab pos="182880" algn="l"/>
              </a:tabLst>
              <a:defRPr/>
            </a:pPr>
            <a:r>
              <a:rPr kumimoji="1" lang="en-US" sz="2000" b="1" dirty="0" smtClean="0">
                <a:solidFill>
                  <a:schemeClr val="tx1"/>
                </a:solidFill>
                <a:latin typeface="+mn-lt"/>
              </a:rPr>
              <a:t>MAC Port </a:t>
            </a:r>
            <a:r>
              <a:rPr kumimoji="1" lang="en-US" sz="2000" b="1" dirty="0">
                <a:solidFill>
                  <a:schemeClr val="tx1"/>
                </a:solidFill>
                <a:latin typeface="+mn-lt"/>
              </a:rPr>
              <a:t>security </a:t>
            </a:r>
            <a:endParaRPr kumimoji="1" lang="en-US" sz="2000" b="1" dirty="0" smtClean="0">
              <a:solidFill>
                <a:schemeClr val="tx1"/>
              </a:solidFill>
              <a:latin typeface="+mn-lt"/>
            </a:endParaRPr>
          </a:p>
          <a:p>
            <a:pPr marL="285750" indent="-285750">
              <a:spcAft>
                <a:spcPts val="1200"/>
              </a:spcAft>
              <a:buClr>
                <a:srgbClr val="C00000"/>
              </a:buClr>
              <a:buFont typeface="Wingdings" pitchFamily="2" charset="2"/>
              <a:buChar char="§"/>
              <a:tabLst>
                <a:tab pos="182880" algn="l"/>
              </a:tabLst>
              <a:defRPr/>
            </a:pPr>
            <a:r>
              <a:rPr kumimoji="1" lang="en-US" sz="2000" b="1" dirty="0" smtClean="0">
                <a:solidFill>
                  <a:schemeClr val="tx1"/>
                </a:solidFill>
                <a:latin typeface="+mn-lt"/>
              </a:rPr>
              <a:t>N-View</a:t>
            </a:r>
          </a:p>
          <a:p>
            <a:pPr marL="285750" indent="-285750">
              <a:spcAft>
                <a:spcPts val="1200"/>
              </a:spcAft>
              <a:buClr>
                <a:schemeClr val="accent1"/>
              </a:buClr>
              <a:buFont typeface="Wingdings" pitchFamily="2" charset="2"/>
              <a:buChar char="§"/>
              <a:tabLst>
                <a:tab pos="182880" algn="l"/>
              </a:tabLst>
              <a:defRPr/>
            </a:pPr>
            <a:endParaRPr kumimoji="1" lang="en-US" sz="1600" dirty="0">
              <a:solidFill>
                <a:schemeClr val="tx1"/>
              </a:solidFill>
              <a:latin typeface="Calibri" pitchFamily="34" charset="0"/>
            </a:endParaRPr>
          </a:p>
          <a:p>
            <a:pPr>
              <a:spcAft>
                <a:spcPts val="1200"/>
              </a:spcAft>
              <a:tabLst>
                <a:tab pos="182880" algn="l"/>
              </a:tabLst>
              <a:defRPr/>
            </a:pPr>
            <a:endParaRPr kumimoji="1" lang="en-US" sz="1600" dirty="0">
              <a:solidFill>
                <a:schemeClr val="tx1"/>
              </a:solidFill>
            </a:endParaRPr>
          </a:p>
          <a:p>
            <a:pPr>
              <a:spcAft>
                <a:spcPts val="1200"/>
              </a:spcAft>
              <a:defRPr/>
            </a:pPr>
            <a:endParaRPr kumimoji="1" lang="en-US" sz="1600" dirty="0">
              <a:solidFill>
                <a:schemeClr val="tx1"/>
              </a:solidFill>
              <a:latin typeface="+mn-lt"/>
              <a:cs typeface="Arial" pitchFamily="34" charset="0"/>
            </a:endParaRPr>
          </a:p>
        </p:txBody>
      </p:sp>
      <p:sp>
        <p:nvSpPr>
          <p:cNvPr id="8" name="Text Placeholder 7"/>
          <p:cNvSpPr>
            <a:spLocks noGrp="1"/>
          </p:cNvSpPr>
          <p:nvPr>
            <p:ph type="body" sz="quarter" idx="15"/>
          </p:nvPr>
        </p:nvSpPr>
        <p:spPr>
          <a:xfrm>
            <a:off x="1268696" y="188604"/>
            <a:ext cx="7705725" cy="685800"/>
          </a:xfrm>
        </p:spPr>
        <p:txBody>
          <a:bodyPr/>
          <a:lstStyle/>
          <a:p>
            <a:r>
              <a:rPr lang="en-US" dirty="0" smtClean="0"/>
              <a:t>716M12</a:t>
            </a:r>
            <a:endParaRPr lang="en-US" dirty="0"/>
          </a:p>
        </p:txBody>
      </p:sp>
    </p:spTree>
    <p:extLst>
      <p:ext uri="{BB962C8B-B14F-4D97-AF65-F5344CB8AC3E}">
        <p14:creationId xmlns:p14="http://schemas.microsoft.com/office/powerpoint/2010/main" val="305760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r>
              <a:rPr lang="en-US" dirty="0" smtClean="0"/>
              <a:t>N-Tron and Sixnet Product Series</a:t>
            </a:r>
            <a:endParaRPr lang="en-US" dirty="0"/>
          </a:p>
        </p:txBody>
      </p:sp>
    </p:spTree>
    <p:extLst>
      <p:ext uri="{BB962C8B-B14F-4D97-AF65-F5344CB8AC3E}">
        <p14:creationId xmlns:p14="http://schemas.microsoft.com/office/powerpoint/2010/main" val="4238327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64825" y="2442365"/>
            <a:ext cx="7853544" cy="4415635"/>
          </a:xfrm>
        </p:spPr>
        <p:txBody>
          <a:bodyPr/>
          <a:lstStyle/>
          <a:p>
            <a:pPr>
              <a:buClr>
                <a:schemeClr val="tx1"/>
              </a:buClr>
              <a:buFont typeface="Arial" pitchFamily="34" charset="0"/>
              <a:buChar char="•"/>
            </a:pPr>
            <a:r>
              <a:rPr lang="en-US" dirty="0" smtClean="0"/>
              <a:t>N-Tron</a:t>
            </a:r>
          </a:p>
          <a:p>
            <a:pPr lvl="1">
              <a:buFont typeface="Calibri" pitchFamily="34" charset="0"/>
              <a:buChar char="̶"/>
            </a:pPr>
            <a:r>
              <a:rPr lang="en-US" dirty="0" smtClean="0"/>
              <a:t>Optimized for factory automation</a:t>
            </a:r>
          </a:p>
          <a:p>
            <a:pPr lvl="1">
              <a:buFont typeface="Calibri" pitchFamily="34" charset="0"/>
              <a:buChar char="̶"/>
            </a:pPr>
            <a:r>
              <a:rPr lang="en-US" dirty="0" smtClean="0"/>
              <a:t>Designed for fast installation, quick boot up time</a:t>
            </a:r>
            <a:endParaRPr lang="en-US" dirty="0"/>
          </a:p>
          <a:p>
            <a:pPr>
              <a:buClr>
                <a:schemeClr val="tx1"/>
              </a:buClr>
              <a:buFont typeface="Arial" pitchFamily="34" charset="0"/>
              <a:buChar char="•"/>
            </a:pPr>
            <a:r>
              <a:rPr lang="en-US" dirty="0" smtClean="0"/>
              <a:t>Sixnet</a:t>
            </a:r>
          </a:p>
          <a:p>
            <a:pPr lvl="1">
              <a:buFont typeface="Calibri" pitchFamily="34" charset="0"/>
              <a:buChar char="̶"/>
            </a:pPr>
            <a:r>
              <a:rPr lang="en-US" dirty="0" smtClean="0"/>
              <a:t>Optimized for process control and military applications</a:t>
            </a:r>
          </a:p>
          <a:p>
            <a:pPr lvl="1">
              <a:buFont typeface="Calibri" pitchFamily="34" charset="0"/>
              <a:buChar char="̶"/>
            </a:pPr>
            <a:r>
              <a:rPr lang="en-US" dirty="0" smtClean="0"/>
              <a:t>Advanced models with enterprise-like features</a:t>
            </a:r>
            <a:endParaRPr lang="en-US" dirty="0"/>
          </a:p>
          <a:p>
            <a:endParaRPr lang="en-US" dirty="0" smtClean="0"/>
          </a:p>
        </p:txBody>
      </p:sp>
      <p:sp>
        <p:nvSpPr>
          <p:cNvPr id="2" name="Title 1"/>
          <p:cNvSpPr>
            <a:spLocks noGrp="1"/>
          </p:cNvSpPr>
          <p:nvPr>
            <p:ph type="title"/>
          </p:nvPr>
        </p:nvSpPr>
        <p:spPr/>
        <p:txBody>
          <a:bodyPr/>
          <a:lstStyle/>
          <a:p>
            <a:r>
              <a:rPr lang="en-US" dirty="0" smtClean="0"/>
              <a:t>Two Product Lines</a:t>
            </a:r>
            <a:endParaRPr lang="en-US" dirty="0"/>
          </a:p>
        </p:txBody>
      </p:sp>
      <p:sp>
        <p:nvSpPr>
          <p:cNvPr id="3" name="TextBox 2"/>
          <p:cNvSpPr txBox="1"/>
          <p:nvPr/>
        </p:nvSpPr>
        <p:spPr>
          <a:xfrm>
            <a:off x="1140031" y="1615044"/>
            <a:ext cx="6673933" cy="523220"/>
          </a:xfrm>
          <a:prstGeom prst="rect">
            <a:avLst/>
          </a:prstGeom>
          <a:noFill/>
        </p:spPr>
        <p:txBody>
          <a:bodyPr wrap="square" rtlCol="0">
            <a:spAutoFit/>
          </a:bodyPr>
          <a:lstStyle/>
          <a:p>
            <a:r>
              <a:rPr lang="en-US" sz="2800" b="1" dirty="0" smtClean="0"/>
              <a:t>Both lines offer rugged industrial designs</a:t>
            </a:r>
            <a:endParaRPr lang="en-US" sz="2800" b="1" dirty="0"/>
          </a:p>
        </p:txBody>
      </p:sp>
    </p:spTree>
    <p:extLst>
      <p:ext uri="{BB962C8B-B14F-4D97-AF65-F5344CB8AC3E}">
        <p14:creationId xmlns:p14="http://schemas.microsoft.com/office/powerpoint/2010/main" val="301316683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45716" y="1542197"/>
            <a:ext cx="4129046" cy="4228678"/>
          </a:xfrm>
        </p:spPr>
        <p:txBody>
          <a:bodyPr/>
          <a:lstStyle/>
          <a:p>
            <a:r>
              <a:rPr lang="en-US" sz="2000" dirty="0" smtClean="0"/>
              <a:t>Excellent environmental and reliability specs</a:t>
            </a:r>
          </a:p>
          <a:p>
            <a:r>
              <a:rPr lang="en-US" sz="2000" dirty="0" smtClean="0"/>
              <a:t>Unequaled noise immunity </a:t>
            </a:r>
          </a:p>
          <a:p>
            <a:r>
              <a:rPr lang="en-US" sz="2000" dirty="0" smtClean="0"/>
              <a:t>Extreme shock and vibration tolerance</a:t>
            </a:r>
          </a:p>
          <a:p>
            <a:r>
              <a:rPr lang="en-US" sz="2000" dirty="0" smtClean="0"/>
              <a:t>Automatic EtherNet/IP™ configuration </a:t>
            </a:r>
          </a:p>
          <a:p>
            <a:r>
              <a:rPr lang="en-US" sz="2000" dirty="0" smtClean="0"/>
              <a:t>Exclusive N-View™ OPC monitoring</a:t>
            </a:r>
            <a:endParaRPr lang="en-US" sz="2000" dirty="0"/>
          </a:p>
        </p:txBody>
      </p:sp>
      <p:sp>
        <p:nvSpPr>
          <p:cNvPr id="237570" name="Rectangle 5"/>
          <p:cNvSpPr>
            <a:spLocks noGrp="1" noChangeArrowheads="1"/>
          </p:cNvSpPr>
          <p:nvPr>
            <p:ph type="title"/>
          </p:nvPr>
        </p:nvSpPr>
        <p:spPr/>
        <p:txBody>
          <a:bodyPr/>
          <a:lstStyle/>
          <a:p>
            <a:r>
              <a:rPr lang="en-US" dirty="0" smtClean="0"/>
              <a:t>                              N-Tron Product Line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3871" y="1415026"/>
            <a:ext cx="825095" cy="11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2751" y="2897587"/>
            <a:ext cx="856829" cy="119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2844" y="2897587"/>
            <a:ext cx="948065" cy="118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74762" y="2926395"/>
            <a:ext cx="958974" cy="118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13221" y="1396813"/>
            <a:ext cx="954015" cy="118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80015" y="1415026"/>
            <a:ext cx="835012" cy="117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52846" y="1419268"/>
            <a:ext cx="846912" cy="117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7506GX2 Facing Left Smal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10484" y="2581895"/>
            <a:ext cx="1322676" cy="152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508FX2 V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68752" y="4419376"/>
            <a:ext cx="1198493" cy="7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509FX V17"/>
          <p:cNvPicPr>
            <a:picLocks noChangeAspect="1" noChangeArrowheads="1"/>
          </p:cNvPicPr>
          <p:nvPr/>
        </p:nvPicPr>
        <p:blipFill>
          <a:blip r:embed="rId12" cstate="print">
            <a:extLst>
              <a:ext uri="{28A0092B-C50C-407E-A947-70E740481C1C}">
                <a14:useLocalDpi xmlns:a14="http://schemas.microsoft.com/office/drawing/2010/main" val="0"/>
              </a:ext>
            </a:extLst>
          </a:blip>
          <a:srcRect l="4762" r="4762"/>
          <a:stretch>
            <a:fillRect/>
          </a:stretch>
        </p:blipFill>
        <p:spPr bwMode="auto">
          <a:xfrm>
            <a:off x="4980111" y="4429573"/>
            <a:ext cx="1094120" cy="76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517FX V17"/>
          <p:cNvPicPr>
            <a:picLocks noChangeAspect="1" noChangeArrowheads="1"/>
          </p:cNvPicPr>
          <p:nvPr/>
        </p:nvPicPr>
        <p:blipFill>
          <a:blip r:embed="rId13" cstate="print">
            <a:extLst>
              <a:ext uri="{28A0092B-C50C-407E-A947-70E740481C1C}">
                <a14:useLocalDpi xmlns:a14="http://schemas.microsoft.com/office/drawing/2010/main" val="0"/>
              </a:ext>
            </a:extLst>
          </a:blip>
          <a:srcRect l="3703" t="12315" r="5556" b="4555"/>
          <a:stretch>
            <a:fillRect/>
          </a:stretch>
        </p:blipFill>
        <p:spPr bwMode="auto">
          <a:xfrm>
            <a:off x="6345802" y="4317528"/>
            <a:ext cx="1468425" cy="80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526FX V17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29256" y="5145456"/>
            <a:ext cx="3227175" cy="7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18879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3"/>
          <p:cNvSpPr>
            <a:spLocks noGrp="1" noChangeArrowheads="1"/>
          </p:cNvSpPr>
          <p:nvPr>
            <p:ph type="body"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smtClean="0">
                <a:sym typeface="Gill Sans"/>
              </a:rPr>
              <a:t>Light Industrial</a:t>
            </a:r>
          </a:p>
          <a:p>
            <a:pPr lvl="1"/>
            <a:r>
              <a:rPr lang="en-US" sz="2000" dirty="0" smtClean="0">
                <a:sym typeface="Gill Sans"/>
              </a:rPr>
              <a:t>SL Series</a:t>
            </a:r>
          </a:p>
          <a:p>
            <a:r>
              <a:rPr lang="en-US" sz="2400" dirty="0" smtClean="0">
                <a:sym typeface="Gill Sans"/>
              </a:rPr>
              <a:t>Standard Industrial</a:t>
            </a:r>
          </a:p>
          <a:p>
            <a:pPr lvl="1"/>
            <a:r>
              <a:rPr lang="en-US" sz="2000" dirty="0" smtClean="0">
                <a:sym typeface="Gill Sans"/>
              </a:rPr>
              <a:t>SLX Series</a:t>
            </a:r>
          </a:p>
          <a:p>
            <a:pPr lvl="1"/>
            <a:r>
              <a:rPr lang="en-US" sz="2000" dirty="0" smtClean="0">
                <a:sym typeface="Gill Sans"/>
              </a:rPr>
              <a:t>EB PoE Switch</a:t>
            </a:r>
          </a:p>
          <a:p>
            <a:r>
              <a:rPr lang="en-US" sz="2400" dirty="0" smtClean="0">
                <a:sym typeface="Gill Sans"/>
              </a:rPr>
              <a:t>Advanced Industrial</a:t>
            </a:r>
          </a:p>
          <a:p>
            <a:pPr lvl="1"/>
            <a:r>
              <a:rPr lang="en-US" sz="2000" dirty="0" smtClean="0">
                <a:sym typeface="Gill Sans"/>
              </a:rPr>
              <a:t>EL Platform</a:t>
            </a:r>
          </a:p>
          <a:p>
            <a:pPr lvl="1"/>
            <a:endParaRPr lang="en-US" sz="2000" dirty="0" smtClean="0">
              <a:sym typeface="Gill Sans"/>
            </a:endParaRPr>
          </a:p>
          <a:p>
            <a:pPr lvl="1">
              <a:buFont typeface="Arial" pitchFamily="34" charset="0"/>
              <a:buNone/>
            </a:pPr>
            <a:endParaRPr lang="en-US" sz="2000" dirty="0" smtClean="0">
              <a:sym typeface="Gill Sans"/>
            </a:endParaRPr>
          </a:p>
          <a:p>
            <a:endParaRPr lang="en-US" sz="2400" dirty="0" smtClean="0">
              <a:sym typeface="Gill Sans"/>
            </a:endParaRPr>
          </a:p>
          <a:p>
            <a:pPr lvl="1"/>
            <a:endParaRPr lang="en-US" sz="2000" dirty="0" smtClean="0">
              <a:sym typeface="Gill Sans"/>
            </a:endParaRPr>
          </a:p>
          <a:p>
            <a:endParaRPr lang="en-US" sz="2400" dirty="0" smtClean="0"/>
          </a:p>
        </p:txBody>
      </p:sp>
      <p:sp>
        <p:nvSpPr>
          <p:cNvPr id="2" name="Text Placeholder 1"/>
          <p:cNvSpPr>
            <a:spLocks noGrp="1"/>
          </p:cNvSpPr>
          <p:nvPr>
            <p:ph type="body" sz="quarter" idx="17"/>
          </p:nvPr>
        </p:nvSpPr>
        <p:spPr/>
        <p:txBody>
          <a:bodyPr/>
          <a:lstStyle/>
          <a:p>
            <a:pPr marL="285750" indent="-285750" fontAlgn="auto">
              <a:spcBef>
                <a:spcPct val="50000"/>
              </a:spcBef>
              <a:spcAft>
                <a:spcPts val="0"/>
              </a:spcAft>
              <a:buFont typeface="Arial" pitchFamily="34" charset="0"/>
              <a:buChar char="•"/>
              <a:defRPr/>
            </a:pPr>
            <a:r>
              <a:rPr lang="en-US" dirty="0">
                <a:sym typeface="Gill Sans" charset="0"/>
              </a:rPr>
              <a:t>Specialty Industrial</a:t>
            </a:r>
          </a:p>
          <a:p>
            <a:pPr marL="568325" lvl="1" indent="-231775" fontAlgn="auto">
              <a:spcBef>
                <a:spcPct val="20000"/>
              </a:spcBef>
              <a:spcAft>
                <a:spcPts val="0"/>
              </a:spcAft>
              <a:buFont typeface="Arial" charset="0"/>
              <a:buChar char="–"/>
              <a:defRPr/>
            </a:pPr>
            <a:r>
              <a:rPr lang="en-US" dirty="0">
                <a:sym typeface="Gill Sans" charset="0"/>
              </a:rPr>
              <a:t>Military</a:t>
            </a:r>
          </a:p>
          <a:p>
            <a:pPr marL="568325" lvl="1" indent="-231775" fontAlgn="auto">
              <a:spcBef>
                <a:spcPct val="20000"/>
              </a:spcBef>
              <a:spcAft>
                <a:spcPts val="0"/>
              </a:spcAft>
              <a:buFont typeface="Arial" charset="0"/>
              <a:buChar char="–"/>
              <a:defRPr/>
            </a:pPr>
            <a:r>
              <a:rPr lang="en-US" dirty="0">
                <a:sym typeface="Gill Sans" charset="0"/>
              </a:rPr>
              <a:t>IP67 Industrial</a:t>
            </a:r>
          </a:p>
          <a:p>
            <a:pPr marL="568325" lvl="1" indent="-231775" fontAlgn="auto">
              <a:spcBef>
                <a:spcPct val="20000"/>
              </a:spcBef>
              <a:spcAft>
                <a:spcPts val="0"/>
              </a:spcAft>
              <a:buFont typeface="Arial" charset="0"/>
              <a:buChar char="–"/>
              <a:defRPr/>
            </a:pPr>
            <a:r>
              <a:rPr lang="en-US" dirty="0">
                <a:sym typeface="Gill Sans" charset="0"/>
              </a:rPr>
              <a:t>OEM (Board Level</a:t>
            </a:r>
            <a:r>
              <a:rPr lang="en-US" dirty="0" smtClean="0">
                <a:sym typeface="Gill Sans" charset="0"/>
              </a:rPr>
              <a:t>)</a:t>
            </a:r>
            <a:endParaRPr lang="en-US" dirty="0">
              <a:sym typeface="Gill Sans" charset="0"/>
            </a:endParaRPr>
          </a:p>
        </p:txBody>
      </p:sp>
      <p:sp>
        <p:nvSpPr>
          <p:cNvPr id="2836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Sixnet Industrial Ethernet Switches</a:t>
            </a:r>
          </a:p>
        </p:txBody>
      </p:sp>
      <p:sp>
        <p:nvSpPr>
          <p:cNvPr id="283651" name="Slide Number Placeholder 4"/>
          <p:cNvSpPr>
            <a:spLocks noGrp="1"/>
          </p:cNvSpPr>
          <p:nvPr>
            <p:ph type="sldNum" sz="quarter" idx="4294967295"/>
          </p:nvPr>
        </p:nvSpPr>
        <p:spPr bwMode="auto">
          <a:xfrm>
            <a:off x="7772400" y="6505575"/>
            <a:ext cx="1371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fld id="{F1C42780-C59A-4079-9B82-60DEE14A132F}" type="slidenum">
              <a:rPr lang="en-US" sz="1400">
                <a:solidFill>
                  <a:schemeClr val="bg2"/>
                </a:solidFill>
                <a:latin typeface="Arial" pitchFamily="34" charset="0"/>
                <a:ea typeface="MS PGothic" pitchFamily="34" charset="-128"/>
              </a:rPr>
              <a:pPr/>
              <a:t>49</a:t>
            </a:fld>
            <a:endParaRPr lang="en-US" sz="1400" dirty="0">
              <a:solidFill>
                <a:schemeClr val="bg2"/>
              </a:solidFill>
              <a:latin typeface="Arial" pitchFamily="34" charset="0"/>
              <a:ea typeface="MS PGothic" pitchFamily="34" charset="-128"/>
            </a:endParaRPr>
          </a:p>
        </p:txBody>
      </p:sp>
      <p:sp>
        <p:nvSpPr>
          <p:cNvPr id="283653" name="Rectangle 4"/>
          <p:cNvSpPr>
            <a:spLocks noChangeArrowheads="1"/>
          </p:cNvSpPr>
          <p:nvPr/>
        </p:nvSpPr>
        <p:spPr bwMode="auto">
          <a:xfrm>
            <a:off x="4806950" y="1325563"/>
            <a:ext cx="8680450" cy="536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05" tIns="35705" rIns="35705" bIns="35705"/>
          <a:lstStyle/>
          <a:p>
            <a:pPr marL="171450" indent="-171450">
              <a:spcBef>
                <a:spcPct val="50000"/>
              </a:spcBef>
              <a:buClr>
                <a:schemeClr val="accent1"/>
              </a:buClr>
              <a:buFontTx/>
              <a:buChar char="•"/>
            </a:pPr>
            <a:endParaRPr lang="en-US" b="1" dirty="0">
              <a:sym typeface="Gill Sans"/>
            </a:endParaRPr>
          </a:p>
          <a:p>
            <a:pPr marL="568325" lvl="1" indent="-231775">
              <a:spcBef>
                <a:spcPct val="20000"/>
              </a:spcBef>
              <a:buFont typeface="Arial" pitchFamily="34" charset="0"/>
              <a:buChar char="–"/>
            </a:pPr>
            <a:endParaRPr lang="en-US" sz="2000" dirty="0">
              <a:sym typeface="Gill Sans"/>
            </a:endParaRPr>
          </a:p>
          <a:p>
            <a:pPr marL="171450" indent="-171450">
              <a:spcBef>
                <a:spcPct val="50000"/>
              </a:spcBef>
              <a:buClr>
                <a:schemeClr val="accent1"/>
              </a:buClr>
            </a:pPr>
            <a:endParaRPr lang="en-US" b="1" dirty="0">
              <a:sym typeface="Gill Sans"/>
            </a:endParaRPr>
          </a:p>
          <a:p>
            <a:pPr marL="568325" lvl="1" indent="-231775">
              <a:spcBef>
                <a:spcPct val="20000"/>
              </a:spcBef>
              <a:buFont typeface="Arial" pitchFamily="34" charset="0"/>
              <a:buNone/>
            </a:pPr>
            <a:endParaRPr lang="en-US" sz="2000" dirty="0">
              <a:sym typeface="Gill Sans"/>
            </a:endParaRPr>
          </a:p>
          <a:p>
            <a:pPr marL="171450" indent="-171450">
              <a:spcBef>
                <a:spcPct val="50000"/>
              </a:spcBef>
              <a:buClr>
                <a:schemeClr val="accent1"/>
              </a:buClr>
              <a:buFontTx/>
              <a:buChar char="•"/>
            </a:pPr>
            <a:endParaRPr lang="en-US" b="1" dirty="0"/>
          </a:p>
        </p:txBody>
      </p:sp>
      <p:pic>
        <p:nvPicPr>
          <p:cNvPr id="283654" name="Picture 5" descr="Switch_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352800"/>
            <a:ext cx="52578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6"/>
          <p:cNvSpPr>
            <a:spLocks noChangeArrowheads="1"/>
          </p:cNvSpPr>
          <p:nvPr/>
        </p:nvSpPr>
        <p:spPr bwMode="auto">
          <a:xfrm>
            <a:off x="5653088" y="1325563"/>
            <a:ext cx="43053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68325" lvl="1" indent="-231775" fontAlgn="auto">
              <a:spcBef>
                <a:spcPct val="20000"/>
              </a:spcBef>
              <a:spcAft>
                <a:spcPts val="0"/>
              </a:spcAft>
              <a:buFont typeface="Arial" charset="0"/>
              <a:buNone/>
              <a:defRPr/>
            </a:pPr>
            <a:endParaRPr lang="en-US" sz="2000" dirty="0">
              <a:latin typeface="+mn-lt"/>
              <a:cs typeface="+mn-cs"/>
              <a:sym typeface="Gill Sans" charset="0"/>
            </a:endParaRPr>
          </a:p>
          <a:p>
            <a:pPr marL="171450" indent="-171450" fontAlgn="auto">
              <a:spcBef>
                <a:spcPct val="50000"/>
              </a:spcBef>
              <a:spcAft>
                <a:spcPts val="0"/>
              </a:spcAft>
              <a:buClr>
                <a:schemeClr val="accent1"/>
              </a:buClr>
              <a:buFontTx/>
              <a:buChar char="•"/>
              <a:defRPr/>
            </a:pPr>
            <a:endParaRPr lang="en-US" b="1" dirty="0">
              <a:latin typeface="+mn-lt"/>
              <a:cs typeface="+mn-cs"/>
              <a:sym typeface="Gill Sans" charset="0"/>
            </a:endParaRPr>
          </a:p>
          <a:p>
            <a:pPr marL="568325" lvl="1" indent="-231775" fontAlgn="auto">
              <a:spcBef>
                <a:spcPct val="20000"/>
              </a:spcBef>
              <a:spcAft>
                <a:spcPts val="0"/>
              </a:spcAft>
              <a:buFont typeface="Arial" charset="0"/>
              <a:buChar char="–"/>
              <a:defRPr/>
            </a:pPr>
            <a:endParaRPr lang="en-US" sz="2000" dirty="0">
              <a:latin typeface="+mn-lt"/>
              <a:cs typeface="+mn-cs"/>
              <a:sym typeface="Gill Sans" charset="0"/>
            </a:endParaRPr>
          </a:p>
          <a:p>
            <a:pPr marL="171450" indent="-171450" fontAlgn="auto">
              <a:spcBef>
                <a:spcPct val="50000"/>
              </a:spcBef>
              <a:spcAft>
                <a:spcPts val="0"/>
              </a:spcAft>
              <a:buClr>
                <a:schemeClr val="accent1"/>
              </a:buClr>
              <a:buFontTx/>
              <a:buChar char="•"/>
              <a:defRPr/>
            </a:pPr>
            <a:endParaRPr lang="en-US" b="1" dirty="0">
              <a:latin typeface="+mn-lt"/>
              <a:cs typeface="+mn-cs"/>
            </a:endParaRPr>
          </a:p>
        </p:txBody>
      </p:sp>
    </p:spTree>
    <p:extLst>
      <p:ext uri="{BB962C8B-B14F-4D97-AF65-F5344CB8AC3E}">
        <p14:creationId xmlns:p14="http://schemas.microsoft.com/office/powerpoint/2010/main" val="15458188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Ethernet Cabling</a:t>
            </a:r>
            <a:endParaRPr lang="en-US" dirty="0"/>
          </a:p>
        </p:txBody>
      </p:sp>
    </p:spTree>
    <p:extLst>
      <p:ext uri="{BB962C8B-B14F-4D97-AF65-F5344CB8AC3E}">
        <p14:creationId xmlns:p14="http://schemas.microsoft.com/office/powerpoint/2010/main" val="35042125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defRPr/>
            </a:pPr>
            <a:r>
              <a:rPr lang="en-US" dirty="0" smtClean="0"/>
              <a:t>How do I decide “which to pitch”?</a:t>
            </a:r>
          </a:p>
          <a:p>
            <a:pPr lvl="1">
              <a:defRPr/>
            </a:pPr>
            <a:r>
              <a:rPr lang="en-US" dirty="0" smtClean="0"/>
              <a:t>N-Tron</a:t>
            </a:r>
          </a:p>
          <a:p>
            <a:pPr lvl="1">
              <a:defRPr/>
            </a:pPr>
            <a:r>
              <a:rPr lang="en-US" dirty="0" smtClean="0"/>
              <a:t>Sixnet SLX/EL Series</a:t>
            </a:r>
          </a:p>
          <a:p>
            <a:pPr eaLnBrk="1" fontAlgn="auto" hangingPunct="1">
              <a:defRPr/>
            </a:pPr>
            <a:r>
              <a:rPr lang="en-US" dirty="0" smtClean="0"/>
              <a:t>Who determines the answer? </a:t>
            </a:r>
          </a:p>
          <a:p>
            <a:pPr lvl="1">
              <a:defRPr/>
            </a:pPr>
            <a:r>
              <a:rPr lang="en-US" dirty="0" smtClean="0"/>
              <a:t>The customer (with “sales guided” direction!)</a:t>
            </a:r>
            <a:endParaRPr lang="en-US" dirty="0"/>
          </a:p>
          <a:p>
            <a:pPr>
              <a:defRPr/>
            </a:pPr>
            <a:r>
              <a:rPr lang="en-US" dirty="0" smtClean="0"/>
              <a:t>How is the answer determined? </a:t>
            </a:r>
          </a:p>
          <a:p>
            <a:pPr lvl="1">
              <a:defRPr/>
            </a:pPr>
            <a:r>
              <a:rPr lang="en-US" dirty="0"/>
              <a:t>R</a:t>
            </a:r>
            <a:r>
              <a:rPr lang="en-US" dirty="0" smtClean="0"/>
              <a:t>equirements of the application (features, specs, regulatory certs)</a:t>
            </a:r>
          </a:p>
          <a:p>
            <a:pPr lvl="1">
              <a:defRPr/>
            </a:pPr>
            <a:r>
              <a:rPr lang="en-US" dirty="0" smtClean="0"/>
              <a:t>Preferences of the user/purchaser (history with brands)</a:t>
            </a:r>
          </a:p>
          <a:p>
            <a:pPr lvl="1">
              <a:defRPr/>
            </a:pPr>
            <a:r>
              <a:rPr lang="en-US" dirty="0" smtClean="0"/>
              <a:t>Availability of the configuration (port type and count)</a:t>
            </a:r>
          </a:p>
          <a:p>
            <a:pPr lvl="1">
              <a:defRPr/>
            </a:pPr>
            <a:endParaRPr lang="en-US" dirty="0" smtClean="0"/>
          </a:p>
          <a:p>
            <a:pPr lvl="1">
              <a:defRPr/>
            </a:pPr>
            <a:endParaRPr lang="en-US" dirty="0"/>
          </a:p>
          <a:p>
            <a:pPr marL="285750" lvl="1" indent="0">
              <a:buNone/>
              <a:defRPr/>
            </a:pPr>
            <a:endParaRPr lang="en-US" dirty="0"/>
          </a:p>
        </p:txBody>
      </p:sp>
      <p:sp>
        <p:nvSpPr>
          <p:cNvPr id="5" name="Title 4"/>
          <p:cNvSpPr>
            <a:spLocks noGrp="1"/>
          </p:cNvSpPr>
          <p:nvPr>
            <p:ph type="title"/>
          </p:nvPr>
        </p:nvSpPr>
        <p:spPr>
          <a:xfrm>
            <a:off x="0" y="215263"/>
            <a:ext cx="9642764" cy="685800"/>
          </a:xfrm>
        </p:spPr>
        <p:txBody>
          <a:bodyPr/>
          <a:lstStyle/>
          <a:p>
            <a:pPr algn="l"/>
            <a:r>
              <a:rPr lang="en-US" sz="3200" dirty="0" smtClean="0"/>
              <a:t>Switch Positioning – the most asked question...</a:t>
            </a:r>
            <a:endParaRPr lang="en-US" sz="3200" dirty="0"/>
          </a:p>
        </p:txBody>
      </p:sp>
    </p:spTree>
    <p:extLst>
      <p:ext uri="{BB962C8B-B14F-4D97-AF65-F5344CB8AC3E}">
        <p14:creationId xmlns:p14="http://schemas.microsoft.com/office/powerpoint/2010/main" val="2346055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166259" y="1597230"/>
            <a:ext cx="4799610" cy="4415635"/>
          </a:xfrm>
        </p:spPr>
        <p:txBody>
          <a:bodyPr/>
          <a:lstStyle/>
          <a:p>
            <a:pPr marL="0" indent="0">
              <a:buNone/>
            </a:pPr>
            <a:r>
              <a:rPr lang="en-US" u="sng" dirty="0" smtClean="0"/>
              <a:t>Key Differentiators </a:t>
            </a:r>
          </a:p>
          <a:p>
            <a:r>
              <a:rPr lang="en-US" dirty="0" smtClean="0"/>
              <a:t>N-Tron – Wider portfolio (fiber ports and total port count)</a:t>
            </a:r>
          </a:p>
          <a:p>
            <a:r>
              <a:rPr lang="en-US" dirty="0" smtClean="0"/>
              <a:t>Sixnet – Varied mounting options</a:t>
            </a:r>
          </a:p>
          <a:p>
            <a:r>
              <a:rPr lang="en-US" dirty="0" smtClean="0"/>
              <a:t>N-Tron – Monitored models (300-N)</a:t>
            </a:r>
          </a:p>
          <a:p>
            <a:r>
              <a:rPr lang="en-US" dirty="0" smtClean="0"/>
              <a:t>Sixnet – Plug and play ring models 		     with Modbus monitoring</a:t>
            </a:r>
          </a:p>
          <a:p>
            <a:r>
              <a:rPr lang="en-US" dirty="0" smtClean="0"/>
              <a:t>Sixnet – ATEX certification</a:t>
            </a:r>
          </a:p>
          <a:p>
            <a:r>
              <a:rPr lang="en-US" dirty="0" smtClean="0"/>
              <a:t>N-Tron</a:t>
            </a:r>
            <a:r>
              <a:rPr lang="en-US" dirty="0"/>
              <a:t> </a:t>
            </a:r>
            <a:r>
              <a:rPr lang="en-US" dirty="0" smtClean="0"/>
              <a:t>– Shock and Vibration specs.</a:t>
            </a:r>
          </a:p>
        </p:txBody>
      </p:sp>
      <p:sp>
        <p:nvSpPr>
          <p:cNvPr id="3" name="Text Placeholder 2"/>
          <p:cNvSpPr>
            <a:spLocks noGrp="1"/>
          </p:cNvSpPr>
          <p:nvPr>
            <p:ph type="body" sz="quarter" idx="15"/>
          </p:nvPr>
        </p:nvSpPr>
        <p:spPr>
          <a:xfrm>
            <a:off x="281049" y="204025"/>
            <a:ext cx="8610599" cy="685800"/>
          </a:xfrm>
        </p:spPr>
        <p:txBody>
          <a:bodyPr/>
          <a:lstStyle/>
          <a:p>
            <a:r>
              <a:rPr lang="en-US" dirty="0" smtClean="0"/>
              <a:t>Unmanaged Models</a:t>
            </a:r>
          </a:p>
        </p:txBody>
      </p:sp>
      <p:sp>
        <p:nvSpPr>
          <p:cNvPr id="5" name="Text Placeholder 1"/>
          <p:cNvSpPr txBox="1">
            <a:spLocks/>
          </p:cNvSpPr>
          <p:nvPr/>
        </p:nvSpPr>
        <p:spPr>
          <a:xfrm>
            <a:off x="901534" y="1597231"/>
            <a:ext cx="3383478" cy="4415635"/>
          </a:xfrm>
          <a:prstGeom prst="rect">
            <a:avLst/>
          </a:prstGeom>
        </p:spPr>
        <p:txBody>
          <a:bodyPr/>
          <a:lstStyle>
            <a:lvl1pPr marL="228600" indent="-228600" algn="l" rtl="0" eaLnBrk="0" fontAlgn="base" hangingPunct="0">
              <a:lnSpc>
                <a:spcPts val="2200"/>
              </a:lnSpc>
              <a:spcBef>
                <a:spcPts val="1200"/>
              </a:spcBef>
              <a:spcAft>
                <a:spcPts val="600"/>
              </a:spcAft>
              <a:buClr>
                <a:srgbClr val="E10535"/>
              </a:buClr>
              <a:buFont typeface="Wingdings" charset="2"/>
              <a:buChar char="§"/>
              <a:defRPr sz="2200" b="1" i="0" kern="1200">
                <a:solidFill>
                  <a:schemeClr val="tx1"/>
                </a:solidFill>
                <a:latin typeface="+mn-lt"/>
                <a:ea typeface="+mn-ea"/>
                <a:cs typeface="Helvetica"/>
              </a:defRPr>
            </a:lvl1pPr>
            <a:lvl2pPr marL="571500" indent="-285750" algn="l" rtl="0" eaLnBrk="0" fontAlgn="base" hangingPunct="0">
              <a:lnSpc>
                <a:spcPts val="2100"/>
              </a:lnSpc>
              <a:spcBef>
                <a:spcPts val="300"/>
              </a:spcBef>
              <a:spcAft>
                <a:spcPts val="300"/>
              </a:spcAft>
              <a:buFont typeface="Lucida Grande"/>
              <a:buChar char="–"/>
              <a:defRPr sz="2000" b="0" i="0" kern="1200">
                <a:solidFill>
                  <a:schemeClr val="tx1"/>
                </a:solidFill>
                <a:latin typeface="+mn-lt"/>
                <a:ea typeface="+mn-ea"/>
                <a:cs typeface="Helvetica"/>
              </a:defRPr>
            </a:lvl2pPr>
            <a:lvl3pPr marL="800100" indent="-171450" algn="l" rtl="0" eaLnBrk="0" fontAlgn="base" hangingPunct="0">
              <a:lnSpc>
                <a:spcPts val="1900"/>
              </a:lnSpc>
              <a:spcBef>
                <a:spcPts val="300"/>
              </a:spcBef>
              <a:spcAft>
                <a:spcPts val="300"/>
              </a:spcAft>
              <a:buFont typeface="Calibri" pitchFamily="34" charset="0"/>
              <a:buChar char="-"/>
              <a:defRPr sz="1800" b="0" i="1" kern="1200">
                <a:solidFill>
                  <a:schemeClr val="tx1"/>
                </a:solidFill>
                <a:latin typeface="+mn-lt"/>
                <a:ea typeface="+mn-ea"/>
                <a:cs typeface="Helvetica"/>
              </a:defRPr>
            </a:lvl3pPr>
            <a:lvl4pPr marL="17145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u="sng" dirty="0" smtClean="0"/>
              <a:t>Common Features</a:t>
            </a:r>
          </a:p>
          <a:p>
            <a:r>
              <a:rPr lang="en-US" dirty="0" smtClean="0"/>
              <a:t>Dual Power inputs</a:t>
            </a:r>
          </a:p>
          <a:p>
            <a:r>
              <a:rPr lang="en-US" dirty="0" smtClean="0"/>
              <a:t>Plug and Play</a:t>
            </a:r>
          </a:p>
          <a:p>
            <a:r>
              <a:rPr lang="en-US" dirty="0" smtClean="0"/>
              <a:t>Wide temp / shock and Vibration</a:t>
            </a:r>
          </a:p>
          <a:p>
            <a:endParaRPr lang="en-US" dirty="0" smtClean="0"/>
          </a:p>
        </p:txBody>
      </p:sp>
    </p:spTree>
    <p:extLst>
      <p:ext uri="{BB962C8B-B14F-4D97-AF65-F5344CB8AC3E}">
        <p14:creationId xmlns:p14="http://schemas.microsoft.com/office/powerpoint/2010/main" val="7125816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19397" y="1567544"/>
            <a:ext cx="7861465" cy="4436416"/>
          </a:xfrm>
        </p:spPr>
        <p:txBody>
          <a:bodyPr/>
          <a:lstStyle/>
          <a:p>
            <a:pPr marL="0" indent="0">
              <a:buNone/>
            </a:pPr>
            <a:r>
              <a:rPr lang="en-US" u="sng" dirty="0" smtClean="0"/>
              <a:t>Key Differentiators </a:t>
            </a:r>
          </a:p>
          <a:p>
            <a:r>
              <a:rPr lang="en-US" dirty="0" smtClean="0"/>
              <a:t>N-View Monitoring – now viewable on Crimson 3 products</a:t>
            </a:r>
          </a:p>
          <a:p>
            <a:r>
              <a:rPr lang="en-US" dirty="0" smtClean="0"/>
              <a:t>Auto IGMP for Factory Automation integration</a:t>
            </a:r>
          </a:p>
          <a:p>
            <a:r>
              <a:rPr lang="en-US" dirty="0" smtClean="0"/>
              <a:t>N-Ring for 30 ms recovery – 250+ nodes!</a:t>
            </a:r>
          </a:p>
          <a:p>
            <a:r>
              <a:rPr lang="en-US" dirty="0" smtClean="0"/>
              <a:t>N-Link for linked ring redundancy</a:t>
            </a:r>
          </a:p>
          <a:p>
            <a:r>
              <a:rPr lang="en-US" dirty="0" smtClean="0"/>
              <a:t>CIP messaging </a:t>
            </a:r>
          </a:p>
          <a:p>
            <a:r>
              <a:rPr lang="en-US" dirty="0" smtClean="0"/>
              <a:t>Rapid boot up and link times</a:t>
            </a:r>
          </a:p>
        </p:txBody>
      </p:sp>
      <p:sp>
        <p:nvSpPr>
          <p:cNvPr id="3" name="Text Placeholder 2"/>
          <p:cNvSpPr>
            <a:spLocks noGrp="1"/>
          </p:cNvSpPr>
          <p:nvPr>
            <p:ph type="body" sz="quarter" idx="15"/>
          </p:nvPr>
        </p:nvSpPr>
        <p:spPr>
          <a:xfrm>
            <a:off x="281049" y="204025"/>
            <a:ext cx="8610599" cy="685800"/>
          </a:xfrm>
        </p:spPr>
        <p:txBody>
          <a:bodyPr/>
          <a:lstStyle/>
          <a:p>
            <a:r>
              <a:rPr lang="en-US" dirty="0" smtClean="0"/>
              <a:t>Managed Models – N-Tron </a:t>
            </a:r>
          </a:p>
        </p:txBody>
      </p:sp>
    </p:spTree>
    <p:extLst>
      <p:ext uri="{BB962C8B-B14F-4D97-AF65-F5344CB8AC3E}">
        <p14:creationId xmlns:p14="http://schemas.microsoft.com/office/powerpoint/2010/main" val="37455211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95647" y="1528948"/>
            <a:ext cx="8348353" cy="4415635"/>
          </a:xfrm>
        </p:spPr>
        <p:txBody>
          <a:bodyPr/>
          <a:lstStyle/>
          <a:p>
            <a:pPr marL="0" indent="0">
              <a:buNone/>
            </a:pPr>
            <a:r>
              <a:rPr lang="en-US" u="sng" dirty="0" smtClean="0"/>
              <a:t>Key Differentiators </a:t>
            </a:r>
          </a:p>
          <a:p>
            <a:r>
              <a:rPr lang="en-US" dirty="0" smtClean="0"/>
              <a:t>Modbus monitoring registers for port, power, and ring status</a:t>
            </a:r>
          </a:p>
          <a:p>
            <a:r>
              <a:rPr lang="en-US" dirty="0" smtClean="0"/>
              <a:t>Real Time Ring (RTR) supports mixed media rings (fiber and copper)</a:t>
            </a:r>
          </a:p>
          <a:p>
            <a:r>
              <a:rPr lang="en-US" dirty="0" smtClean="0"/>
              <a:t>RTR supports multi-ring member (up to 4 per switch)</a:t>
            </a:r>
          </a:p>
          <a:p>
            <a:r>
              <a:rPr lang="en-US" dirty="0" smtClean="0"/>
              <a:t>Units are IPv6 addressable</a:t>
            </a:r>
          </a:p>
          <a:p>
            <a:r>
              <a:rPr lang="en-US" dirty="0" smtClean="0"/>
              <a:t>Flexible mounting options</a:t>
            </a:r>
          </a:p>
          <a:p>
            <a:r>
              <a:rPr lang="en-US" dirty="0" smtClean="0"/>
              <a:t>ATEX, ABS, DNV, and Nema TS2 certifications (Some N-Tron models also have some of these certifications)</a:t>
            </a:r>
          </a:p>
        </p:txBody>
      </p:sp>
      <p:sp>
        <p:nvSpPr>
          <p:cNvPr id="3" name="Text Placeholder 2"/>
          <p:cNvSpPr>
            <a:spLocks noGrp="1"/>
          </p:cNvSpPr>
          <p:nvPr>
            <p:ph type="body" sz="quarter" idx="15"/>
          </p:nvPr>
        </p:nvSpPr>
        <p:spPr>
          <a:xfrm>
            <a:off x="281049" y="204025"/>
            <a:ext cx="8610599" cy="685800"/>
          </a:xfrm>
        </p:spPr>
        <p:txBody>
          <a:bodyPr/>
          <a:lstStyle/>
          <a:p>
            <a:r>
              <a:rPr lang="en-US" dirty="0" smtClean="0"/>
              <a:t>Managed Models – Sixnet SLX </a:t>
            </a:r>
          </a:p>
        </p:txBody>
      </p:sp>
    </p:spTree>
    <p:extLst>
      <p:ext uri="{BB962C8B-B14F-4D97-AF65-F5344CB8AC3E}">
        <p14:creationId xmlns:p14="http://schemas.microsoft.com/office/powerpoint/2010/main" val="39293707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43148" y="1505197"/>
            <a:ext cx="8467106" cy="4415635"/>
          </a:xfrm>
        </p:spPr>
        <p:txBody>
          <a:bodyPr/>
          <a:lstStyle/>
          <a:p>
            <a:pPr marL="0" indent="0">
              <a:buNone/>
            </a:pPr>
            <a:r>
              <a:rPr lang="en-US" u="sng" dirty="0" smtClean="0"/>
              <a:t>Key Differentiators </a:t>
            </a:r>
          </a:p>
          <a:p>
            <a:r>
              <a:rPr lang="en-US" dirty="0" smtClean="0"/>
              <a:t>IEC61850/IEEE1613 Certification</a:t>
            </a:r>
          </a:p>
          <a:p>
            <a:r>
              <a:rPr lang="en-US" dirty="0" smtClean="0"/>
              <a:t>Per port configuration (SFP based units) EL2xx</a:t>
            </a:r>
          </a:p>
          <a:p>
            <a:r>
              <a:rPr lang="en-US" dirty="0" smtClean="0"/>
              <a:t>802.1x (Radius and TACACS+ based) security</a:t>
            </a:r>
          </a:p>
          <a:p>
            <a:r>
              <a:rPr lang="en-US" dirty="0" smtClean="0"/>
              <a:t>Enterprise feature set, including advanced security </a:t>
            </a:r>
          </a:p>
          <a:p>
            <a:r>
              <a:rPr lang="en-US" dirty="0" smtClean="0"/>
              <a:t>Layer 3 functionality (EL326)</a:t>
            </a:r>
          </a:p>
          <a:p>
            <a:r>
              <a:rPr lang="en-US" dirty="0" smtClean="0"/>
              <a:t>Stacking function (virtual on EL2xx, physical on EL326)</a:t>
            </a:r>
          </a:p>
          <a:p>
            <a:r>
              <a:rPr lang="en-US" dirty="0" smtClean="0"/>
              <a:t>10G options (EL326)</a:t>
            </a:r>
          </a:p>
        </p:txBody>
      </p:sp>
      <p:sp>
        <p:nvSpPr>
          <p:cNvPr id="3" name="Text Placeholder 2"/>
          <p:cNvSpPr>
            <a:spLocks noGrp="1"/>
          </p:cNvSpPr>
          <p:nvPr>
            <p:ph type="body" sz="quarter" idx="15"/>
          </p:nvPr>
        </p:nvSpPr>
        <p:spPr>
          <a:xfrm>
            <a:off x="281049" y="204025"/>
            <a:ext cx="8610599" cy="685800"/>
          </a:xfrm>
        </p:spPr>
        <p:txBody>
          <a:bodyPr/>
          <a:lstStyle/>
          <a:p>
            <a:r>
              <a:rPr lang="en-US" dirty="0" smtClean="0"/>
              <a:t>Managed Models – Sixnet EL 2xx/3xx  </a:t>
            </a:r>
          </a:p>
        </p:txBody>
      </p:sp>
    </p:spTree>
    <p:extLst>
      <p:ext uri="{BB962C8B-B14F-4D97-AF65-F5344CB8AC3E}">
        <p14:creationId xmlns:p14="http://schemas.microsoft.com/office/powerpoint/2010/main" val="15980551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186912" y="215262"/>
            <a:ext cx="7772400" cy="685800"/>
          </a:xfrm>
        </p:spPr>
        <p:txBody>
          <a:bodyPr/>
          <a:lstStyle/>
          <a:p>
            <a:r>
              <a:rPr lang="en-US" dirty="0"/>
              <a:t>Switch </a:t>
            </a:r>
            <a:r>
              <a:rPr lang="en-US" dirty="0" smtClean="0"/>
              <a:t>Positioning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5756596"/>
              </p:ext>
            </p:extLst>
          </p:nvPr>
        </p:nvGraphicFramePr>
        <p:xfrm>
          <a:off x="1118920" y="1284535"/>
          <a:ext cx="7823199" cy="4756957"/>
        </p:xfrm>
        <a:graphic>
          <a:graphicData uri="http://schemas.openxmlformats.org/drawingml/2006/table">
            <a:tbl>
              <a:tblPr firstRow="1" bandRow="1">
                <a:tableStyleId>{5C22544A-7EE6-4342-B048-85BDC9FD1C3A}</a:tableStyleId>
              </a:tblPr>
              <a:tblGrid>
                <a:gridCol w="2419926"/>
                <a:gridCol w="2493818"/>
                <a:gridCol w="2909455"/>
              </a:tblGrid>
              <a:tr h="418666">
                <a:tc>
                  <a:txBody>
                    <a:bodyPr/>
                    <a:lstStyle/>
                    <a:p>
                      <a:r>
                        <a:rPr lang="en-US" dirty="0" smtClean="0"/>
                        <a:t>N-Tron Strengths</a:t>
                      </a:r>
                      <a:endParaRPr lang="en-US" dirty="0"/>
                    </a:p>
                  </a:txBody>
                  <a:tcPr marL="91446" marR="91446"/>
                </a:tc>
                <a:tc>
                  <a:txBody>
                    <a:bodyPr/>
                    <a:lstStyle/>
                    <a:p>
                      <a:r>
                        <a:rPr lang="en-US" dirty="0" smtClean="0"/>
                        <a:t>Sixnet SLX Strengths</a:t>
                      </a:r>
                      <a:endParaRPr lang="en-US" dirty="0"/>
                    </a:p>
                  </a:txBody>
                  <a:tcPr marL="91446" marR="91446"/>
                </a:tc>
                <a:tc>
                  <a:txBody>
                    <a:bodyPr/>
                    <a:lstStyle/>
                    <a:p>
                      <a:r>
                        <a:rPr lang="en-US" dirty="0" smtClean="0"/>
                        <a:t>Sixnet</a:t>
                      </a:r>
                      <a:r>
                        <a:rPr lang="en-US" baseline="0" dirty="0" smtClean="0"/>
                        <a:t> </a:t>
                      </a:r>
                      <a:r>
                        <a:rPr lang="en-US" dirty="0" smtClean="0"/>
                        <a:t>EL Strengths</a:t>
                      </a:r>
                      <a:endParaRPr lang="en-US" dirty="0"/>
                    </a:p>
                  </a:txBody>
                  <a:tcPr marL="91446" marR="91446"/>
                </a:tc>
              </a:tr>
              <a:tr h="418666">
                <a:tc>
                  <a:txBody>
                    <a:bodyPr/>
                    <a:lstStyle/>
                    <a:p>
                      <a:r>
                        <a:rPr lang="en-US" dirty="0" smtClean="0"/>
                        <a:t>N-Ring</a:t>
                      </a:r>
                      <a:r>
                        <a:rPr lang="en-US" baseline="0" dirty="0" smtClean="0"/>
                        <a:t> and </a:t>
                      </a:r>
                      <a:r>
                        <a:rPr lang="en-US" dirty="0" smtClean="0"/>
                        <a:t> N-Link</a:t>
                      </a:r>
                      <a:endParaRPr lang="en-US" dirty="0"/>
                    </a:p>
                  </a:txBody>
                  <a:tcPr marL="91446" marR="91446"/>
                </a:tc>
                <a:tc>
                  <a:txBody>
                    <a:bodyPr/>
                    <a:lstStyle/>
                    <a:p>
                      <a:r>
                        <a:rPr lang="en-US" dirty="0" smtClean="0"/>
                        <a:t>Real</a:t>
                      </a:r>
                      <a:r>
                        <a:rPr lang="en-US" baseline="0" dirty="0" smtClean="0"/>
                        <a:t> Time Ring</a:t>
                      </a:r>
                      <a:endParaRPr lang="en-US" dirty="0"/>
                    </a:p>
                  </a:txBody>
                  <a:tcPr marL="91446" marR="91446"/>
                </a:tc>
                <a:tc>
                  <a:txBody>
                    <a:bodyPr/>
                    <a:lstStyle/>
                    <a:p>
                      <a:r>
                        <a:rPr lang="en-US" dirty="0" smtClean="0"/>
                        <a:t>61850/1613</a:t>
                      </a:r>
                      <a:r>
                        <a:rPr lang="en-US" baseline="0" dirty="0" smtClean="0"/>
                        <a:t> (EL2xx)</a:t>
                      </a:r>
                      <a:endParaRPr lang="en-US" dirty="0"/>
                    </a:p>
                  </a:txBody>
                  <a:tcPr marL="91446" marR="91446"/>
                </a:tc>
              </a:tr>
              <a:tr h="722631">
                <a:tc>
                  <a:txBody>
                    <a:bodyPr/>
                    <a:lstStyle/>
                    <a:p>
                      <a:r>
                        <a:rPr lang="en-US" dirty="0" smtClean="0"/>
                        <a:t>N-View Monitoring</a:t>
                      </a:r>
                      <a:endParaRPr lang="en-US" dirty="0"/>
                    </a:p>
                  </a:txBody>
                  <a:tcPr marL="91446" marR="91446"/>
                </a:tc>
                <a:tc>
                  <a:txBody>
                    <a:bodyPr/>
                    <a:lstStyle/>
                    <a:p>
                      <a:r>
                        <a:rPr lang="en-US" dirty="0" smtClean="0"/>
                        <a:t>Modbus Monitoring</a:t>
                      </a:r>
                      <a:endParaRPr lang="en-US" dirty="0"/>
                    </a:p>
                  </a:txBody>
                  <a:tcPr marL="91446" marR="91446"/>
                </a:tc>
                <a:tc>
                  <a:txBody>
                    <a:bodyPr/>
                    <a:lstStyle/>
                    <a:p>
                      <a:r>
                        <a:rPr lang="en-US" dirty="0" smtClean="0"/>
                        <a:t>Advanced</a:t>
                      </a:r>
                      <a:r>
                        <a:rPr lang="en-US" baseline="0" dirty="0" smtClean="0"/>
                        <a:t> feature set</a:t>
                      </a:r>
                    </a:p>
                    <a:p>
                      <a:r>
                        <a:rPr lang="en-US" baseline="0" dirty="0" smtClean="0"/>
                        <a:t>Security protocols</a:t>
                      </a:r>
                      <a:endParaRPr lang="en-US" dirty="0"/>
                    </a:p>
                  </a:txBody>
                  <a:tcPr marL="91446" marR="91446"/>
                </a:tc>
              </a:tr>
              <a:tr h="722631">
                <a:tc>
                  <a:txBody>
                    <a:bodyPr/>
                    <a:lstStyle/>
                    <a:p>
                      <a:r>
                        <a:rPr lang="en-US" dirty="0" smtClean="0"/>
                        <a:t>CIP messaging</a:t>
                      </a:r>
                    </a:p>
                  </a:txBody>
                  <a:tcPr marL="91446" marR="91446"/>
                </a:tc>
                <a:tc>
                  <a:txBody>
                    <a:bodyPr/>
                    <a:lstStyle/>
                    <a:p>
                      <a:r>
                        <a:rPr lang="en-US" dirty="0" smtClean="0"/>
                        <a:t>Mounting options/size</a:t>
                      </a:r>
                    </a:p>
                  </a:txBody>
                  <a:tcPr marL="91446" marR="91446"/>
                </a:tc>
                <a:tc>
                  <a:txBody>
                    <a:bodyPr/>
                    <a:lstStyle/>
                    <a:p>
                      <a:r>
                        <a:rPr lang="en-US" dirty="0" smtClean="0"/>
                        <a:t>Per port configuration</a:t>
                      </a:r>
                      <a:endParaRPr lang="en-US" dirty="0"/>
                    </a:p>
                  </a:txBody>
                  <a:tcPr marL="91446" marR="91446"/>
                </a:tc>
              </a:tr>
              <a:tr h="418666">
                <a:tc>
                  <a:txBody>
                    <a:bodyPr/>
                    <a:lstStyle/>
                    <a:p>
                      <a:r>
                        <a:rPr lang="en-US" dirty="0" smtClean="0"/>
                        <a:t>Auto IGMP</a:t>
                      </a:r>
                      <a:endParaRPr lang="en-US" dirty="0"/>
                    </a:p>
                  </a:txBody>
                  <a:tcPr marL="91446" marR="91446"/>
                </a:tc>
                <a:tc>
                  <a:txBody>
                    <a:bodyPr/>
                    <a:lstStyle/>
                    <a:p>
                      <a:r>
                        <a:rPr lang="en-US" dirty="0" smtClean="0"/>
                        <a:t>Entry</a:t>
                      </a:r>
                      <a:r>
                        <a:rPr lang="en-US" baseline="0" dirty="0" smtClean="0"/>
                        <a:t>  (SL) models</a:t>
                      </a:r>
                      <a:endParaRPr lang="en-US" dirty="0"/>
                    </a:p>
                  </a:txBody>
                  <a:tcPr marL="91446" marR="91446"/>
                </a:tc>
                <a:tc>
                  <a:txBody>
                    <a:bodyPr/>
                    <a:lstStyle/>
                    <a:p>
                      <a:r>
                        <a:rPr lang="en-US" dirty="0" smtClean="0"/>
                        <a:t>Layer 3 capabilities (EL326)</a:t>
                      </a:r>
                      <a:endParaRPr lang="en-US" dirty="0"/>
                    </a:p>
                  </a:txBody>
                  <a:tcPr marL="91446" marR="91446"/>
                </a:tc>
              </a:tr>
              <a:tr h="722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Broad unmanaged options – Made in USA</a:t>
                      </a:r>
                    </a:p>
                  </a:txBody>
                  <a:tcPr marL="91446" marR="91446"/>
                </a:tc>
                <a:tc>
                  <a:txBody>
                    <a:bodyPr/>
                    <a:lstStyle/>
                    <a:p>
                      <a:endParaRPr lang="en-US" dirty="0"/>
                    </a:p>
                  </a:txBody>
                  <a:tcPr marL="91446" marR="91446"/>
                </a:tc>
                <a:tc>
                  <a:txBody>
                    <a:bodyPr/>
                    <a:lstStyle/>
                    <a:p>
                      <a:endParaRPr lang="en-US" dirty="0"/>
                    </a:p>
                  </a:txBody>
                  <a:tcPr marL="91446" marR="91446"/>
                </a:tc>
              </a:tr>
              <a:tr h="418666">
                <a:tc>
                  <a:txBody>
                    <a:bodyPr/>
                    <a:lstStyle/>
                    <a:p>
                      <a:r>
                        <a:rPr lang="en-US" dirty="0" smtClean="0"/>
                        <a:t>Boot up time</a:t>
                      </a:r>
                      <a:endParaRPr lang="en-US" dirty="0"/>
                    </a:p>
                  </a:txBody>
                  <a:tcPr marL="91446" marR="91446"/>
                </a:tc>
                <a:tc>
                  <a:txBody>
                    <a:bodyPr/>
                    <a:lstStyle/>
                    <a:p>
                      <a:r>
                        <a:rPr lang="en-US" dirty="0" smtClean="0"/>
                        <a:t>IPv6 addressable</a:t>
                      </a:r>
                      <a:r>
                        <a:rPr lang="en-US" baseline="0" dirty="0" smtClean="0"/>
                        <a:t> </a:t>
                      </a:r>
                      <a:endParaRPr lang="en-US" dirty="0"/>
                    </a:p>
                  </a:txBody>
                  <a:tcPr marL="91446" marR="91446"/>
                </a:tc>
                <a:tc>
                  <a:txBody>
                    <a:bodyPr/>
                    <a:lstStyle/>
                    <a:p>
                      <a:r>
                        <a:rPr lang="en-US" dirty="0" smtClean="0"/>
                        <a:t>Security (802.1x)</a:t>
                      </a:r>
                      <a:endParaRPr lang="en-US" dirty="0"/>
                    </a:p>
                  </a:txBody>
                  <a:tcPr marL="91446" marR="91446"/>
                </a:tc>
              </a:tr>
              <a:tr h="569104">
                <a:tc>
                  <a:txBody>
                    <a:bodyPr/>
                    <a:lstStyle/>
                    <a:p>
                      <a:r>
                        <a:rPr lang="en-US" dirty="0" smtClean="0"/>
                        <a:t>Shock and Vibration Specs.</a:t>
                      </a:r>
                      <a:endParaRPr lang="en-US" dirty="0"/>
                    </a:p>
                  </a:txBody>
                  <a:tcPr marL="91446" marR="91446"/>
                </a:tc>
                <a:tc>
                  <a:txBody>
                    <a:bodyPr/>
                    <a:lstStyle/>
                    <a:p>
                      <a:r>
                        <a:rPr lang="en-US" dirty="0" smtClean="0"/>
                        <a:t>Certs. (ATEX)</a:t>
                      </a:r>
                      <a:endParaRPr lang="en-US" dirty="0"/>
                    </a:p>
                  </a:txBody>
                  <a:tcPr marL="91446" marR="91446"/>
                </a:tc>
                <a:tc>
                  <a:txBody>
                    <a:bodyPr/>
                    <a:lstStyle/>
                    <a:p>
                      <a:r>
                        <a:rPr lang="en-US" dirty="0" smtClean="0"/>
                        <a:t>Advanced DHCP Server</a:t>
                      </a:r>
                      <a:r>
                        <a:rPr lang="en-US" baseline="0" dirty="0" smtClean="0"/>
                        <a:t> (EL326)</a:t>
                      </a:r>
                    </a:p>
                    <a:p>
                      <a:endParaRPr lang="en-US" dirty="0" smtClean="0"/>
                    </a:p>
                  </a:txBody>
                  <a:tcPr marL="91446" marR="91446"/>
                </a:tc>
              </a:tr>
            </a:tbl>
          </a:graphicData>
        </a:graphic>
      </p:graphicFrame>
    </p:spTree>
    <p:extLst>
      <p:ext uri="{BB962C8B-B14F-4D97-AF65-F5344CB8AC3E}">
        <p14:creationId xmlns:p14="http://schemas.microsoft.com/office/powerpoint/2010/main" val="322677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r>
              <a:rPr lang="en-US" dirty="0" smtClean="0"/>
              <a:t>Where is the market headed?</a:t>
            </a:r>
            <a:endParaRPr lang="en-US" dirty="0"/>
          </a:p>
        </p:txBody>
      </p:sp>
    </p:spTree>
    <p:extLst>
      <p:ext uri="{BB962C8B-B14F-4D97-AF65-F5344CB8AC3E}">
        <p14:creationId xmlns:p14="http://schemas.microsoft.com/office/powerpoint/2010/main" val="33765437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title="$ in Millions"/>
          <p:cNvGraphicFramePr>
            <a:graphicFrameLocks/>
          </p:cNvGraphicFramePr>
          <p:nvPr>
            <p:extLst>
              <p:ext uri="{D42A27DB-BD31-4B8C-83A1-F6EECF244321}">
                <p14:modId xmlns:p14="http://schemas.microsoft.com/office/powerpoint/2010/main" val="684435502"/>
              </p:ext>
            </p:extLst>
          </p:nvPr>
        </p:nvGraphicFramePr>
        <p:xfrm>
          <a:off x="1236331" y="1564587"/>
          <a:ext cx="6753225" cy="40290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364776" y="6032310"/>
            <a:ext cx="3330054" cy="307777"/>
          </a:xfrm>
          <a:prstGeom prst="rect">
            <a:avLst/>
          </a:prstGeom>
          <a:noFill/>
        </p:spPr>
        <p:txBody>
          <a:bodyPr wrap="square" rtlCol="0">
            <a:spAutoFit/>
          </a:bodyPr>
          <a:lstStyle/>
          <a:p>
            <a:r>
              <a:rPr lang="en-US" sz="1400" dirty="0" smtClean="0"/>
              <a:t>Source: VDC Research 2011</a:t>
            </a:r>
            <a:endParaRPr lang="en-US" sz="1400" dirty="0"/>
          </a:p>
        </p:txBody>
      </p:sp>
      <p:sp>
        <p:nvSpPr>
          <p:cNvPr id="7" name="Title 6"/>
          <p:cNvSpPr>
            <a:spLocks noGrp="1"/>
          </p:cNvSpPr>
          <p:nvPr>
            <p:ph type="title"/>
          </p:nvPr>
        </p:nvSpPr>
        <p:spPr/>
        <p:txBody>
          <a:bodyPr/>
          <a:lstStyle/>
          <a:p>
            <a:r>
              <a:rPr lang="en-US" dirty="0" smtClean="0"/>
              <a:t>Market Forecast</a:t>
            </a:r>
            <a:endParaRPr lang="en-US" dirty="0"/>
          </a:p>
        </p:txBody>
      </p:sp>
      <p:sp>
        <p:nvSpPr>
          <p:cNvPr id="2" name="TextBox 1"/>
          <p:cNvSpPr txBox="1"/>
          <p:nvPr/>
        </p:nvSpPr>
        <p:spPr>
          <a:xfrm>
            <a:off x="4790365" y="6186198"/>
            <a:ext cx="2620370" cy="369332"/>
          </a:xfrm>
          <a:prstGeom prst="rect">
            <a:avLst/>
          </a:prstGeom>
          <a:noFill/>
        </p:spPr>
        <p:txBody>
          <a:bodyPr wrap="square" rtlCol="0">
            <a:spAutoFit/>
          </a:bodyPr>
          <a:lstStyle/>
          <a:p>
            <a:r>
              <a:rPr lang="en-US" dirty="0"/>
              <a:t>M</a:t>
            </a:r>
            <a:r>
              <a:rPr lang="en-US" dirty="0" smtClean="0"/>
              <a:t>anaged ASP = $1228</a:t>
            </a:r>
            <a:endParaRPr lang="en-US" dirty="0"/>
          </a:p>
        </p:txBody>
      </p:sp>
      <p:sp>
        <p:nvSpPr>
          <p:cNvPr id="8" name="TextBox 7"/>
          <p:cNvSpPr txBox="1"/>
          <p:nvPr/>
        </p:nvSpPr>
        <p:spPr>
          <a:xfrm>
            <a:off x="4694830" y="5856027"/>
            <a:ext cx="2620370" cy="369332"/>
          </a:xfrm>
          <a:prstGeom prst="rect">
            <a:avLst/>
          </a:prstGeom>
          <a:noFill/>
        </p:spPr>
        <p:txBody>
          <a:bodyPr wrap="square" rtlCol="0">
            <a:spAutoFit/>
          </a:bodyPr>
          <a:lstStyle/>
          <a:p>
            <a:r>
              <a:rPr lang="en-US" dirty="0" smtClean="0"/>
              <a:t>Unmanaged ASP = $272</a:t>
            </a:r>
            <a:endParaRPr lang="en-US" dirty="0"/>
          </a:p>
        </p:txBody>
      </p:sp>
      <p:cxnSp>
        <p:nvCxnSpPr>
          <p:cNvPr id="4" name="Straight Arrow Connector 3"/>
          <p:cNvCxnSpPr/>
          <p:nvPr/>
        </p:nvCxnSpPr>
        <p:spPr>
          <a:xfrm flipH="1" flipV="1">
            <a:off x="5186150" y="5527344"/>
            <a:ext cx="177420" cy="32868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8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move to Managed Switches</a:t>
            </a:r>
            <a:endParaRPr lang="en-US" dirty="0"/>
          </a:p>
        </p:txBody>
      </p:sp>
      <p:cxnSp>
        <p:nvCxnSpPr>
          <p:cNvPr id="4" name="Straight Arrow Connector 3"/>
          <p:cNvCxnSpPr/>
          <p:nvPr/>
        </p:nvCxnSpPr>
        <p:spPr>
          <a:xfrm flipH="1" flipV="1">
            <a:off x="5186150" y="5527344"/>
            <a:ext cx="177420" cy="32868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32387" y="1562156"/>
            <a:ext cx="7649497" cy="2426305"/>
          </a:xfrm>
          <a:prstGeom prst="rect">
            <a:avLst/>
          </a:prstGeom>
        </p:spPr>
        <p:txBody>
          <a:bodyPr wrap="square">
            <a:spAutoFit/>
          </a:bodyPr>
          <a:lstStyle/>
          <a:p>
            <a:pPr marL="228600" lvl="0" indent="-228600">
              <a:lnSpc>
                <a:spcPts val="2200"/>
              </a:lnSpc>
              <a:spcBef>
                <a:spcPts val="1200"/>
              </a:spcBef>
              <a:spcAft>
                <a:spcPts val="600"/>
              </a:spcAft>
              <a:buClr>
                <a:srgbClr val="E10535"/>
              </a:buClr>
              <a:buFont typeface="Wingdings" charset="2"/>
              <a:buChar char="§"/>
            </a:pPr>
            <a:r>
              <a:rPr lang="en-US" sz="2200" b="1" dirty="0" smtClean="0">
                <a:solidFill>
                  <a:prstClr val="black"/>
                </a:solidFill>
              </a:rPr>
              <a:t>The need for monitoring</a:t>
            </a:r>
            <a:endParaRPr lang="en-US" sz="2200" b="1" dirty="0">
              <a:solidFill>
                <a:prstClr val="black"/>
              </a:solidFill>
            </a:endParaRPr>
          </a:p>
          <a:p>
            <a:pPr marL="228600" lvl="0" indent="-228600">
              <a:lnSpc>
                <a:spcPts val="2200"/>
              </a:lnSpc>
              <a:spcBef>
                <a:spcPts val="1200"/>
              </a:spcBef>
              <a:spcAft>
                <a:spcPts val="600"/>
              </a:spcAft>
              <a:buClr>
                <a:srgbClr val="E10535"/>
              </a:buClr>
              <a:buFont typeface="Wingdings" charset="2"/>
              <a:buChar char="§"/>
            </a:pPr>
            <a:r>
              <a:rPr lang="en-US" sz="2200" b="1" dirty="0" smtClean="0">
                <a:solidFill>
                  <a:prstClr val="black"/>
                </a:solidFill>
              </a:rPr>
              <a:t>Redundancy</a:t>
            </a:r>
            <a:endParaRPr lang="en-US" sz="2200" b="1" dirty="0">
              <a:solidFill>
                <a:prstClr val="black"/>
              </a:solidFill>
            </a:endParaRPr>
          </a:p>
          <a:p>
            <a:pPr marL="228600" lvl="0" indent="-228600">
              <a:lnSpc>
                <a:spcPts val="2200"/>
              </a:lnSpc>
              <a:spcBef>
                <a:spcPts val="1200"/>
              </a:spcBef>
              <a:spcAft>
                <a:spcPts val="600"/>
              </a:spcAft>
              <a:buClr>
                <a:srgbClr val="E10535"/>
              </a:buClr>
              <a:buFont typeface="Wingdings" charset="2"/>
              <a:buChar char="§"/>
            </a:pPr>
            <a:r>
              <a:rPr lang="en-US" sz="2200" b="1" dirty="0" smtClean="0">
                <a:solidFill>
                  <a:prstClr val="black"/>
                </a:solidFill>
              </a:rPr>
              <a:t>Multicast control (IGMP</a:t>
            </a:r>
            <a:endParaRPr lang="en-US" sz="2200" b="1" dirty="0">
              <a:solidFill>
                <a:prstClr val="black"/>
              </a:solidFill>
            </a:endParaRPr>
          </a:p>
          <a:p>
            <a:pPr marL="228600" lvl="0" indent="-228600">
              <a:lnSpc>
                <a:spcPts val="2200"/>
              </a:lnSpc>
              <a:spcBef>
                <a:spcPts val="1200"/>
              </a:spcBef>
              <a:spcAft>
                <a:spcPts val="600"/>
              </a:spcAft>
              <a:buClr>
                <a:srgbClr val="E10535"/>
              </a:buClr>
              <a:buFont typeface="Wingdings" charset="2"/>
              <a:buChar char="§"/>
            </a:pPr>
            <a:r>
              <a:rPr lang="en-US" sz="2200" b="1" dirty="0" smtClean="0">
                <a:solidFill>
                  <a:prstClr val="black"/>
                </a:solidFill>
              </a:rPr>
              <a:t>VLANs – logical isolation of networks </a:t>
            </a:r>
            <a:endParaRPr lang="en-US" sz="2200" b="1" dirty="0">
              <a:solidFill>
                <a:prstClr val="black"/>
              </a:solidFill>
            </a:endParaRPr>
          </a:p>
          <a:p>
            <a:pPr marL="228600" lvl="0" indent="-228600">
              <a:lnSpc>
                <a:spcPts val="2200"/>
              </a:lnSpc>
              <a:spcBef>
                <a:spcPts val="1200"/>
              </a:spcBef>
              <a:spcAft>
                <a:spcPts val="600"/>
              </a:spcAft>
              <a:buClr>
                <a:srgbClr val="E10535"/>
              </a:buClr>
              <a:buFont typeface="Wingdings" charset="2"/>
              <a:buChar char="§"/>
            </a:pPr>
            <a:r>
              <a:rPr lang="en-US" sz="2200" b="1" dirty="0" smtClean="0">
                <a:solidFill>
                  <a:prstClr val="black"/>
                </a:solidFill>
              </a:rPr>
              <a:t>Security features</a:t>
            </a:r>
          </a:p>
        </p:txBody>
      </p:sp>
    </p:spTree>
    <p:extLst>
      <p:ext uri="{BB962C8B-B14F-4D97-AF65-F5344CB8AC3E}">
        <p14:creationId xmlns:p14="http://schemas.microsoft.com/office/powerpoint/2010/main" val="22840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 y="0"/>
            <a:ext cx="9141117" cy="6858000"/>
          </a:xfrm>
          <a:prstGeom prst="rect">
            <a:avLst/>
          </a:prstGeom>
        </p:spPr>
      </p:pic>
    </p:spTree>
    <p:extLst>
      <p:ext uri="{BB962C8B-B14F-4D97-AF65-F5344CB8AC3E}">
        <p14:creationId xmlns:p14="http://schemas.microsoft.com/office/powerpoint/2010/main" val="2419959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Box 7"/>
          <p:cNvSpPr txBox="1">
            <a:spLocks noChangeArrowheads="1"/>
          </p:cNvSpPr>
          <p:nvPr/>
        </p:nvSpPr>
        <p:spPr bwMode="auto">
          <a:xfrm>
            <a:off x="906462" y="1524000"/>
            <a:ext cx="7331075" cy="3416300"/>
          </a:xfrm>
          <a:prstGeom prst="rect">
            <a:avLst/>
          </a:prstGeom>
          <a:noFill/>
          <a:ln w="9525">
            <a:noFill/>
            <a:miter lim="800000"/>
            <a:headEnd/>
            <a:tailEnd/>
          </a:ln>
        </p:spPr>
        <p:txBody>
          <a:bodyPr>
            <a:spAutoFit/>
          </a:bodyPr>
          <a:lstStyle/>
          <a:p>
            <a:pPr eaLnBrk="0" hangingPunct="0">
              <a:defRPr/>
            </a:pPr>
            <a:endParaRPr lang="en-US" sz="2400" b="1" dirty="0">
              <a:latin typeface="Calibri" pitchFamily="34" charset="0"/>
            </a:endParaRPr>
          </a:p>
          <a:p>
            <a:pPr eaLnBrk="0" hangingPunct="0">
              <a:defRPr/>
            </a:pPr>
            <a:r>
              <a:rPr lang="en-US" sz="2400" dirty="0" smtClean="0">
                <a:latin typeface="Calibri" pitchFamily="34" charset="0"/>
              </a:rPr>
              <a:t>Ethernet </a:t>
            </a:r>
            <a:r>
              <a:rPr lang="en-US" sz="2400" dirty="0">
                <a:latin typeface="Calibri" pitchFamily="34" charset="0"/>
              </a:rPr>
              <a:t>devices (</a:t>
            </a:r>
            <a:r>
              <a:rPr lang="en-US" sz="2400" dirty="0" smtClean="0">
                <a:latin typeface="Calibri" pitchFamily="34" charset="0"/>
              </a:rPr>
              <a:t>computers, PLCs, drives, </a:t>
            </a:r>
            <a:r>
              <a:rPr lang="en-US" sz="2400" dirty="0">
                <a:latin typeface="Calibri" pitchFamily="34" charset="0"/>
              </a:rPr>
              <a:t>etc) attach to a common </a:t>
            </a:r>
            <a:r>
              <a:rPr lang="en-US" sz="2400" b="1" dirty="0">
                <a:latin typeface="Calibri" pitchFamily="34" charset="0"/>
              </a:rPr>
              <a:t>medium</a:t>
            </a:r>
            <a:r>
              <a:rPr lang="en-US" sz="2400" dirty="0">
                <a:latin typeface="Calibri" pitchFamily="34" charset="0"/>
              </a:rPr>
              <a:t> that provides a path along which the electronic signals will travel. </a:t>
            </a:r>
          </a:p>
          <a:p>
            <a:pPr eaLnBrk="0" hangingPunct="0">
              <a:defRPr/>
            </a:pPr>
            <a:endParaRPr lang="en-US" sz="2400" b="1" dirty="0">
              <a:latin typeface="Calibri" pitchFamily="34" charset="0"/>
            </a:endParaRPr>
          </a:p>
          <a:p>
            <a:pPr eaLnBrk="0" hangingPunct="0">
              <a:defRPr/>
            </a:pPr>
            <a:r>
              <a:rPr lang="en-US" sz="2400" dirty="0">
                <a:latin typeface="Calibri" pitchFamily="34" charset="0"/>
              </a:rPr>
              <a:t>Historically, this medium has been </a:t>
            </a:r>
            <a:r>
              <a:rPr lang="en-US" sz="2400" b="1" dirty="0">
                <a:latin typeface="Calibri" pitchFamily="34" charset="0"/>
              </a:rPr>
              <a:t>coaxial copper </a:t>
            </a:r>
            <a:r>
              <a:rPr lang="en-US" sz="2400" b="1" dirty="0" smtClean="0">
                <a:latin typeface="Calibri" pitchFamily="34" charset="0"/>
              </a:rPr>
              <a:t/>
            </a:r>
            <a:br>
              <a:rPr lang="en-US" sz="2400" b="1" dirty="0" smtClean="0">
                <a:latin typeface="Calibri" pitchFamily="34" charset="0"/>
              </a:rPr>
            </a:br>
            <a:r>
              <a:rPr lang="en-US" sz="2400" dirty="0" smtClean="0">
                <a:latin typeface="Calibri" pitchFamily="34" charset="0"/>
              </a:rPr>
              <a:t>cable</a:t>
            </a:r>
            <a:r>
              <a:rPr lang="en-US" sz="2400" dirty="0">
                <a:latin typeface="Calibri" pitchFamily="34" charset="0"/>
              </a:rPr>
              <a:t>, but today it is more commonly </a:t>
            </a:r>
            <a:r>
              <a:rPr lang="en-US" sz="2400" b="1" dirty="0">
                <a:latin typeface="Calibri" pitchFamily="34" charset="0"/>
              </a:rPr>
              <a:t>twisted pair </a:t>
            </a:r>
            <a:r>
              <a:rPr lang="en-US" sz="2400" dirty="0">
                <a:latin typeface="Calibri" pitchFamily="34" charset="0"/>
              </a:rPr>
              <a:t>or </a:t>
            </a:r>
            <a:r>
              <a:rPr lang="en-US" sz="2400" dirty="0" smtClean="0">
                <a:latin typeface="Calibri" pitchFamily="34" charset="0"/>
              </a:rPr>
              <a:t/>
            </a:r>
            <a:br>
              <a:rPr lang="en-US" sz="2400" dirty="0" smtClean="0">
                <a:latin typeface="Calibri" pitchFamily="34" charset="0"/>
              </a:rPr>
            </a:br>
            <a:r>
              <a:rPr lang="en-US" sz="2400" b="1" dirty="0" smtClean="0">
                <a:latin typeface="Calibri" pitchFamily="34" charset="0"/>
              </a:rPr>
              <a:t>fiber </a:t>
            </a:r>
            <a:r>
              <a:rPr lang="en-US" sz="2400" b="1" dirty="0">
                <a:latin typeface="Calibri" pitchFamily="34" charset="0"/>
              </a:rPr>
              <a:t>optic </a:t>
            </a:r>
            <a:r>
              <a:rPr lang="en-US" sz="2400" dirty="0">
                <a:latin typeface="Calibri" pitchFamily="34" charset="0"/>
              </a:rPr>
              <a:t>cabling. </a:t>
            </a:r>
          </a:p>
          <a:p>
            <a:pPr eaLnBrk="0" hangingPunct="0">
              <a:buFontTx/>
              <a:buChar char="•"/>
              <a:defRPr/>
            </a:pPr>
            <a:endParaRPr lang="en-US" sz="2400" b="1" dirty="0">
              <a:latin typeface="Calibri" pitchFamily="34" charset="0"/>
            </a:endParaRPr>
          </a:p>
        </p:txBody>
      </p:sp>
      <p:sp>
        <p:nvSpPr>
          <p:cNvPr id="2" name="Text Placeholder 1"/>
          <p:cNvSpPr>
            <a:spLocks noGrp="1"/>
          </p:cNvSpPr>
          <p:nvPr>
            <p:ph type="body" sz="quarter" idx="15"/>
          </p:nvPr>
        </p:nvSpPr>
        <p:spPr/>
        <p:txBody>
          <a:bodyPr/>
          <a:lstStyle/>
          <a:p>
            <a:r>
              <a:rPr lang="en-US" dirty="0" smtClean="0"/>
              <a:t>Ethernet Medium</a:t>
            </a:r>
            <a:endParaRPr lang="en-US" dirty="0"/>
          </a:p>
        </p:txBody>
      </p:sp>
    </p:spTree>
    <p:extLst>
      <p:ext uri="{BB962C8B-B14F-4D97-AF65-F5344CB8AC3E}">
        <p14:creationId xmlns:p14="http://schemas.microsoft.com/office/powerpoint/2010/main" val="112801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10053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our customers asking for?</a:t>
            </a:r>
            <a:endParaRPr lang="en-US" dirty="0"/>
          </a:p>
        </p:txBody>
      </p:sp>
      <p:sp>
        <p:nvSpPr>
          <p:cNvPr id="3" name="Text Placeholder 2"/>
          <p:cNvSpPr>
            <a:spLocks noGrp="1"/>
          </p:cNvSpPr>
          <p:nvPr>
            <p:ph type="body" sz="quarter" idx="12"/>
          </p:nvPr>
        </p:nvSpPr>
        <p:spPr/>
        <p:txBody>
          <a:bodyPr/>
          <a:lstStyle/>
          <a:p>
            <a:pPr lvl="0">
              <a:buClrTx/>
            </a:pPr>
            <a:r>
              <a:rPr lang="en-US" dirty="0"/>
              <a:t>Higher port count switches</a:t>
            </a:r>
          </a:p>
          <a:p>
            <a:pPr lvl="0">
              <a:buClrTx/>
            </a:pPr>
            <a:r>
              <a:rPr lang="en-US" dirty="0"/>
              <a:t>More fiber connectivity</a:t>
            </a:r>
          </a:p>
          <a:p>
            <a:pPr lvl="0">
              <a:buClrTx/>
            </a:pPr>
            <a:r>
              <a:rPr lang="en-US" dirty="0"/>
              <a:t>Gigabit capability</a:t>
            </a:r>
          </a:p>
          <a:p>
            <a:pPr lvl="0">
              <a:buClrTx/>
            </a:pPr>
            <a:r>
              <a:rPr lang="en-US" dirty="0"/>
              <a:t>AC and DC power </a:t>
            </a:r>
            <a:r>
              <a:rPr lang="en-US" dirty="0" smtClean="0"/>
              <a:t>options</a:t>
            </a:r>
          </a:p>
          <a:p>
            <a:pPr lvl="0">
              <a:buClrTx/>
            </a:pPr>
            <a:r>
              <a:rPr lang="en-US" dirty="0" smtClean="0"/>
              <a:t>Advanced security features</a:t>
            </a:r>
          </a:p>
          <a:p>
            <a:pPr>
              <a:buClrTx/>
            </a:pPr>
            <a:r>
              <a:rPr lang="en-US" dirty="0" smtClean="0"/>
              <a:t>IEEE1588</a:t>
            </a:r>
          </a:p>
          <a:p>
            <a:pPr>
              <a:buClrTx/>
            </a:pPr>
            <a:r>
              <a:rPr lang="en-US" dirty="0" smtClean="0"/>
              <a:t>Managed Power over Ethernet / PoE+</a:t>
            </a:r>
            <a:endParaRPr lang="en-US" dirty="0"/>
          </a:p>
          <a:p>
            <a:pPr marL="0" lvl="0" indent="0">
              <a:buClrTx/>
              <a:buNone/>
            </a:pPr>
            <a:endParaRPr lang="en-US" dirty="0" smtClean="0"/>
          </a:p>
          <a:p>
            <a:pPr marL="0" lvl="0" indent="0">
              <a:buClrTx/>
              <a:buNone/>
            </a:pPr>
            <a:endParaRPr lang="en-US" dirty="0"/>
          </a:p>
          <a:p>
            <a:pPr marL="0" indent="0">
              <a:buNone/>
            </a:pPr>
            <a:endParaRPr lang="en-US" dirty="0"/>
          </a:p>
        </p:txBody>
      </p:sp>
    </p:spTree>
    <p:extLst>
      <p:ext uri="{BB962C8B-B14F-4D97-AF65-F5344CB8AC3E}">
        <p14:creationId xmlns:p14="http://schemas.microsoft.com/office/powerpoint/2010/main" val="2542402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we doing about it?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603" y="1595921"/>
            <a:ext cx="3625483" cy="2285194"/>
          </a:xfrm>
          <a:prstGeom prst="rect">
            <a:avLst/>
          </a:prstGeom>
        </p:spPr>
      </p:pic>
      <p:sp>
        <p:nvSpPr>
          <p:cNvPr id="6" name="Text Placeholder 1"/>
          <p:cNvSpPr>
            <a:spLocks noGrp="1"/>
          </p:cNvSpPr>
          <p:nvPr>
            <p:ph type="body" sz="quarter" idx="12"/>
          </p:nvPr>
        </p:nvSpPr>
        <p:spPr>
          <a:xfrm>
            <a:off x="43345" y="3784576"/>
            <a:ext cx="9100656" cy="1619937"/>
          </a:xfrm>
        </p:spPr>
        <p:txBody>
          <a:bodyPr/>
          <a:lstStyle/>
          <a:p>
            <a:pPr marL="0" indent="0" algn="ctr">
              <a:lnSpc>
                <a:spcPct val="100000"/>
              </a:lnSpc>
              <a:spcBef>
                <a:spcPts val="0"/>
              </a:spcBef>
              <a:buNone/>
            </a:pPr>
            <a:r>
              <a:rPr lang="en-US" dirty="0" smtClean="0">
                <a:solidFill>
                  <a:schemeClr val="accent1"/>
                </a:solidFill>
              </a:rPr>
              <a:t>Red Lion’s N-Tron NT24k </a:t>
            </a:r>
          </a:p>
          <a:p>
            <a:pPr marL="0" indent="0" algn="ctr">
              <a:lnSpc>
                <a:spcPct val="100000"/>
              </a:lnSpc>
              <a:spcBef>
                <a:spcPts val="0"/>
              </a:spcBef>
              <a:buNone/>
            </a:pPr>
            <a:r>
              <a:rPr lang="en-US" dirty="0" smtClean="0">
                <a:solidFill>
                  <a:schemeClr val="accent1"/>
                </a:solidFill>
              </a:rPr>
              <a:t>Modular Gigabit Managed </a:t>
            </a:r>
            <a:br>
              <a:rPr lang="en-US" dirty="0" smtClean="0">
                <a:solidFill>
                  <a:schemeClr val="accent1"/>
                </a:solidFill>
              </a:rPr>
            </a:br>
            <a:r>
              <a:rPr lang="en-US" dirty="0" smtClean="0">
                <a:solidFill>
                  <a:schemeClr val="accent1"/>
                </a:solidFill>
              </a:rPr>
              <a:t>Ethernet Industrial Switch Series</a:t>
            </a:r>
            <a:r>
              <a:rPr lang="en-US" dirty="0"/>
              <a:t/>
            </a:r>
            <a:br>
              <a:rPr lang="en-US" dirty="0"/>
            </a:br>
            <a:r>
              <a:rPr lang="en-US" sz="700" dirty="0" smtClean="0"/>
              <a:t/>
            </a:r>
            <a:br>
              <a:rPr lang="en-US" sz="700" dirty="0" smtClean="0"/>
            </a:br>
            <a:endParaRPr lang="en-US" dirty="0" smtClean="0"/>
          </a:p>
        </p:txBody>
      </p:sp>
    </p:spTree>
    <p:extLst>
      <p:ext uri="{BB962C8B-B14F-4D97-AF65-F5344CB8AC3E}">
        <p14:creationId xmlns:p14="http://schemas.microsoft.com/office/powerpoint/2010/main" val="3202700590"/>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3"/>
          <p:cNvSpPr>
            <a:spLocks noGrp="1"/>
          </p:cNvSpPr>
          <p:nvPr>
            <p:ph type="title"/>
          </p:nvPr>
        </p:nvSpPr>
        <p:spPr bwMode="auto">
          <a:xfrm>
            <a:off x="188913" y="215900"/>
            <a:ext cx="8729662"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dirty="0" smtClean="0"/>
              <a:t>Red Lion N-Tron NT24k Switches</a:t>
            </a:r>
          </a:p>
        </p:txBody>
      </p:sp>
      <p:sp>
        <p:nvSpPr>
          <p:cNvPr id="8" name="Text Placeholder 7"/>
          <p:cNvSpPr>
            <a:spLocks noGrp="1"/>
          </p:cNvSpPr>
          <p:nvPr>
            <p:ph type="body" sz="quarter" idx="12"/>
          </p:nvPr>
        </p:nvSpPr>
        <p:spPr>
          <a:xfrm>
            <a:off x="1065213" y="1450975"/>
            <a:ext cx="7853362" cy="4414838"/>
          </a:xfrm>
        </p:spPr>
        <p:txBody>
          <a:bodyPr/>
          <a:lstStyle/>
          <a:p>
            <a:pPr lvl="0"/>
            <a:endParaRPr lang="en-US" dirty="0" smtClean="0"/>
          </a:p>
          <a:p>
            <a:pPr lvl="0"/>
            <a:r>
              <a:rPr lang="en-US" dirty="0" smtClean="0"/>
              <a:t>Managed </a:t>
            </a:r>
            <a:r>
              <a:rPr lang="en-US" dirty="0"/>
              <a:t>Gigabit Ethernet </a:t>
            </a:r>
            <a:br>
              <a:rPr lang="en-US" dirty="0"/>
            </a:br>
            <a:r>
              <a:rPr lang="en-US" dirty="0"/>
              <a:t>Industrial </a:t>
            </a:r>
            <a:r>
              <a:rPr lang="en-US" dirty="0" smtClean="0"/>
              <a:t>Switch Series</a:t>
            </a:r>
            <a:endParaRPr lang="en-US" dirty="0"/>
          </a:p>
          <a:p>
            <a:pPr>
              <a:defRPr/>
            </a:pPr>
            <a:r>
              <a:rPr lang="en-US" dirty="0" smtClean="0"/>
              <a:t>All Gigabit design with </a:t>
            </a:r>
            <a:br>
              <a:rPr lang="en-US" dirty="0" smtClean="0"/>
            </a:br>
            <a:r>
              <a:rPr lang="en-US" dirty="0" smtClean="0"/>
              <a:t>copper and fiber options </a:t>
            </a:r>
          </a:p>
          <a:p>
            <a:pPr>
              <a:defRPr/>
            </a:pPr>
            <a:r>
              <a:rPr lang="en-US" dirty="0" smtClean="0"/>
              <a:t>Available in 3 models</a:t>
            </a:r>
          </a:p>
          <a:p>
            <a:pPr lvl="1">
              <a:defRPr/>
            </a:pPr>
            <a:r>
              <a:rPr lang="en-US" dirty="0" smtClean="0"/>
              <a:t>NT24k rackmount </a:t>
            </a:r>
            <a:endParaRPr lang="en-US" dirty="0"/>
          </a:p>
          <a:p>
            <a:pPr lvl="1">
              <a:defRPr/>
            </a:pPr>
            <a:r>
              <a:rPr lang="en-US" dirty="0" smtClean="0"/>
              <a:t>NT24k-DR24 DIN rail mount</a:t>
            </a:r>
          </a:p>
          <a:p>
            <a:pPr lvl="1">
              <a:defRPr/>
            </a:pPr>
            <a:r>
              <a:rPr lang="en-US" dirty="0" smtClean="0"/>
              <a:t>NT24k-DR16 DIN rail mount</a:t>
            </a:r>
            <a:endParaRPr lang="en-US" dirty="0"/>
          </a:p>
        </p:txBody>
      </p:sp>
      <p:sp>
        <p:nvSpPr>
          <p:cNvPr id="10" name="TextBox 9"/>
          <p:cNvSpPr txBox="1"/>
          <p:nvPr/>
        </p:nvSpPr>
        <p:spPr>
          <a:xfrm>
            <a:off x="5377211" y="3691635"/>
            <a:ext cx="3138991" cy="1569660"/>
          </a:xfrm>
          <a:prstGeom prst="rect">
            <a:avLst/>
          </a:prstGeom>
          <a:noFill/>
        </p:spPr>
        <p:txBody>
          <a:bodyPr wrap="square" rtlCol="0">
            <a:spAutoFit/>
          </a:bodyPr>
          <a:lstStyle/>
          <a:p>
            <a:pPr algn="ctr"/>
            <a:r>
              <a:rPr lang="en-US" sz="2400" b="1" dirty="0" smtClean="0">
                <a:solidFill>
                  <a:schemeClr val="accent1"/>
                </a:solidFill>
              </a:rPr>
              <a:t>N-Tron NT24k Switches </a:t>
            </a:r>
            <a:br>
              <a:rPr lang="en-US" sz="2400" b="1" dirty="0" smtClean="0">
                <a:solidFill>
                  <a:schemeClr val="accent1"/>
                </a:solidFill>
              </a:rPr>
            </a:br>
            <a:r>
              <a:rPr lang="en-US" sz="2400" b="1" dirty="0" smtClean="0">
                <a:solidFill>
                  <a:schemeClr val="accent1"/>
                </a:solidFill>
              </a:rPr>
              <a:t/>
            </a:r>
            <a:br>
              <a:rPr lang="en-US" sz="2400" b="1" dirty="0" smtClean="0">
                <a:solidFill>
                  <a:schemeClr val="accent1"/>
                </a:solidFill>
              </a:rPr>
            </a:br>
            <a:r>
              <a:rPr lang="en-US" sz="2400" b="1" dirty="0" smtClean="0"/>
              <a:t>The Ultimate in Network Flexibility</a:t>
            </a:r>
            <a:endParaRPr lang="en-US" sz="2400" b="1"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1260" y="1406441"/>
            <a:ext cx="3625483" cy="2285194"/>
          </a:xfrm>
          <a:prstGeom prst="rect">
            <a:avLst/>
          </a:prstGeom>
        </p:spPr>
      </p:pic>
    </p:spTree>
    <p:extLst>
      <p:ext uri="{BB962C8B-B14F-4D97-AF65-F5344CB8AC3E}">
        <p14:creationId xmlns:p14="http://schemas.microsoft.com/office/powerpoint/2010/main" val="2673827717"/>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3"/>
          <p:cNvSpPr>
            <a:spLocks noGrp="1"/>
          </p:cNvSpPr>
          <p:nvPr>
            <p:ph type="title"/>
          </p:nvPr>
        </p:nvSpPr>
        <p:spPr bwMode="auto">
          <a:xfrm>
            <a:off x="188913" y="215900"/>
            <a:ext cx="8729662"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dirty="0" smtClean="0"/>
              <a:t>Red Lion NT24k Feature Highlights</a:t>
            </a:r>
          </a:p>
        </p:txBody>
      </p:sp>
      <p:sp>
        <p:nvSpPr>
          <p:cNvPr id="26628" name="Text Placeholder 7"/>
          <p:cNvSpPr>
            <a:spLocks noGrp="1"/>
          </p:cNvSpPr>
          <p:nvPr>
            <p:ph type="body" sz="quarter" idx="12"/>
          </p:nvPr>
        </p:nvSpPr>
        <p:spPr bwMode="auto">
          <a:xfrm>
            <a:off x="1065212" y="1450975"/>
            <a:ext cx="8078788" cy="44090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dirty="0">
                <a:cs typeface="Helvetica" pitchFamily="34" charset="0"/>
              </a:rPr>
              <a:t>All Gigabit design with </a:t>
            </a:r>
            <a:r>
              <a:rPr lang="en-US" dirty="0" smtClean="0">
                <a:cs typeface="Helvetica" pitchFamily="34" charset="0"/>
              </a:rPr>
              <a:t/>
            </a:r>
            <a:br>
              <a:rPr lang="en-US" dirty="0" smtClean="0">
                <a:cs typeface="Helvetica" pitchFamily="34" charset="0"/>
              </a:rPr>
            </a:br>
            <a:r>
              <a:rPr lang="en-US" dirty="0" smtClean="0">
                <a:cs typeface="Helvetica" pitchFamily="34" charset="0"/>
              </a:rPr>
              <a:t>copper </a:t>
            </a:r>
            <a:r>
              <a:rPr lang="en-US" dirty="0">
                <a:cs typeface="Helvetica" pitchFamily="34" charset="0"/>
              </a:rPr>
              <a:t>and fiber options</a:t>
            </a:r>
          </a:p>
          <a:p>
            <a:pPr>
              <a:buFont typeface="Wingdings" pitchFamily="2" charset="2"/>
              <a:buChar char="§"/>
            </a:pPr>
            <a:r>
              <a:rPr lang="en-US" dirty="0">
                <a:cs typeface="Helvetica" pitchFamily="34" charset="0"/>
              </a:rPr>
              <a:t>AC and DC power options</a:t>
            </a:r>
          </a:p>
          <a:p>
            <a:pPr>
              <a:buFont typeface="Wingdings" pitchFamily="2" charset="2"/>
              <a:buChar char="§"/>
            </a:pPr>
            <a:r>
              <a:rPr lang="en-US" dirty="0" smtClean="0">
                <a:cs typeface="Helvetica" pitchFamily="34" charset="0"/>
              </a:rPr>
              <a:t>100Base SFP support </a:t>
            </a:r>
            <a:br>
              <a:rPr lang="en-US" dirty="0" smtClean="0">
                <a:cs typeface="Helvetica" pitchFamily="34" charset="0"/>
              </a:rPr>
            </a:br>
            <a:r>
              <a:rPr lang="en-US" dirty="0" smtClean="0">
                <a:cs typeface="Helvetica" pitchFamily="34" charset="0"/>
              </a:rPr>
              <a:t>(in addition to Gigabit)</a:t>
            </a:r>
          </a:p>
          <a:p>
            <a:pPr>
              <a:buFont typeface="Wingdings" pitchFamily="2" charset="2"/>
              <a:buChar char="§"/>
            </a:pPr>
            <a:r>
              <a:rPr lang="en-US" dirty="0">
                <a:cs typeface="Helvetica" pitchFamily="34" charset="0"/>
              </a:rPr>
              <a:t>Jumbo frame </a:t>
            </a:r>
            <a:r>
              <a:rPr lang="en-US" dirty="0" smtClean="0">
                <a:cs typeface="Helvetica" pitchFamily="34" charset="0"/>
              </a:rPr>
              <a:t>support</a:t>
            </a:r>
          </a:p>
          <a:p>
            <a:pPr>
              <a:buFont typeface="Wingdings" pitchFamily="2" charset="2"/>
              <a:buChar char="§"/>
            </a:pPr>
            <a:r>
              <a:rPr lang="en-US" dirty="0">
                <a:cs typeface="Helvetica" pitchFamily="34" charset="0"/>
              </a:rPr>
              <a:t>Hot swappable, auto-detecting </a:t>
            </a:r>
            <a:r>
              <a:rPr lang="en-US" dirty="0" smtClean="0">
                <a:cs typeface="Helvetica" pitchFamily="34" charset="0"/>
              </a:rPr>
              <a:t>modules</a:t>
            </a:r>
          </a:p>
          <a:p>
            <a:pPr>
              <a:buFont typeface="Wingdings" pitchFamily="2" charset="2"/>
              <a:buChar char="§"/>
            </a:pPr>
            <a:r>
              <a:rPr lang="en-US" dirty="0" smtClean="0">
                <a:cs typeface="Helvetica" pitchFamily="34" charset="0"/>
              </a:rPr>
              <a:t>More flexible and powerful foundation for future expansion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1260" y="1406441"/>
            <a:ext cx="3625483" cy="2285194"/>
          </a:xfrm>
          <a:prstGeom prst="rect">
            <a:avLst/>
          </a:prstGeom>
        </p:spPr>
      </p:pic>
    </p:spTree>
    <p:extLst>
      <p:ext uri="{BB962C8B-B14F-4D97-AF65-F5344CB8AC3E}">
        <p14:creationId xmlns:p14="http://schemas.microsoft.com/office/powerpoint/2010/main" val="3619080547"/>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3"/>
          <p:cNvSpPr>
            <a:spLocks noGrp="1"/>
          </p:cNvSpPr>
          <p:nvPr>
            <p:ph type="title"/>
          </p:nvPr>
        </p:nvSpPr>
        <p:spPr bwMode="auto">
          <a:xfrm>
            <a:off x="188913" y="215900"/>
            <a:ext cx="8729662"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dirty="0" smtClean="0"/>
              <a:t>Red Lion NT24k Feature Highlights</a:t>
            </a:r>
          </a:p>
        </p:txBody>
      </p:sp>
      <p:sp>
        <p:nvSpPr>
          <p:cNvPr id="25604" name="Text Placeholder 7"/>
          <p:cNvSpPr>
            <a:spLocks noGrp="1"/>
          </p:cNvSpPr>
          <p:nvPr>
            <p:ph type="body" sz="quarter" idx="12"/>
          </p:nvPr>
        </p:nvSpPr>
        <p:spPr bwMode="auto">
          <a:xfrm>
            <a:off x="1065213" y="1450976"/>
            <a:ext cx="7926388" cy="438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dirty="0" smtClean="0">
                <a:cs typeface="Helvetica" pitchFamily="34" charset="0"/>
              </a:rPr>
              <a:t>Support for N-Ring and RSTP concurrently on the same switch</a:t>
            </a:r>
          </a:p>
          <a:p>
            <a:pPr>
              <a:buFont typeface="Wingdings" pitchFamily="2" charset="2"/>
              <a:buChar char="§"/>
            </a:pPr>
            <a:r>
              <a:rPr lang="en-US" dirty="0" smtClean="0">
                <a:cs typeface="Helvetica" pitchFamily="34" charset="0"/>
              </a:rPr>
              <a:t>Selectable N-Ring port pairs regardless of media</a:t>
            </a:r>
          </a:p>
          <a:p>
            <a:pPr>
              <a:buFont typeface="Wingdings" pitchFamily="2" charset="2"/>
              <a:buChar char="§"/>
            </a:pPr>
            <a:r>
              <a:rPr lang="en-US" dirty="0" smtClean="0">
                <a:cs typeface="Helvetica" pitchFamily="34" charset="0"/>
              </a:rPr>
              <a:t>Telnet</a:t>
            </a:r>
          </a:p>
          <a:p>
            <a:pPr>
              <a:buFont typeface="Wingdings" pitchFamily="2" charset="2"/>
              <a:buChar char="§"/>
            </a:pPr>
            <a:r>
              <a:rPr lang="en-US" dirty="0" smtClean="0">
                <a:cs typeface="Helvetica" pitchFamily="34" charset="0"/>
              </a:rPr>
              <a:t>HTTP file transfer</a:t>
            </a:r>
          </a:p>
          <a:p>
            <a:pPr>
              <a:buFont typeface="Wingdings" pitchFamily="2" charset="2"/>
              <a:buChar char="§"/>
            </a:pPr>
            <a:r>
              <a:rPr lang="en-US" dirty="0" smtClean="0">
                <a:cs typeface="Helvetica" pitchFamily="34" charset="0"/>
              </a:rPr>
              <a:t>Full Human Readable Configuration (XML)</a:t>
            </a:r>
          </a:p>
          <a:p>
            <a:pPr>
              <a:buFont typeface="Wingdings" pitchFamily="2" charset="2"/>
              <a:buChar char="§"/>
            </a:pPr>
            <a:r>
              <a:rPr lang="en-US" dirty="0" smtClean="0">
                <a:cs typeface="Helvetica" pitchFamily="34" charset="0"/>
              </a:rPr>
              <a:t>Recovery device provides </a:t>
            </a:r>
            <a:r>
              <a:rPr lang="en-US" dirty="0">
                <a:cs typeface="Helvetica" pitchFamily="34" charset="0"/>
              </a:rPr>
              <a:t>f</a:t>
            </a:r>
            <a:r>
              <a:rPr lang="en-US" dirty="0" smtClean="0">
                <a:cs typeface="Helvetica" pitchFamily="34" charset="0"/>
              </a:rPr>
              <a:t>ull configuration backup and restore</a:t>
            </a:r>
          </a:p>
          <a:p>
            <a:pPr>
              <a:buFont typeface="Wingdings" pitchFamily="2" charset="2"/>
              <a:buChar char="§"/>
            </a:pPr>
            <a:r>
              <a:rPr lang="en-US" dirty="0" smtClean="0">
                <a:cs typeface="Helvetica" pitchFamily="34" charset="0"/>
              </a:rPr>
              <a:t>SNMP </a:t>
            </a:r>
            <a:r>
              <a:rPr lang="en-US" dirty="0">
                <a:cs typeface="Helvetica" pitchFamily="34" charset="0"/>
              </a:rPr>
              <a:t>v3 – more robust </a:t>
            </a:r>
            <a:r>
              <a:rPr lang="en-US" dirty="0" smtClean="0">
                <a:cs typeface="Helvetica" pitchFamily="34" charset="0"/>
              </a:rPr>
              <a:t>config/status </a:t>
            </a:r>
            <a:r>
              <a:rPr lang="en-US" dirty="0">
                <a:cs typeface="Helvetica" pitchFamily="34" charset="0"/>
              </a:rPr>
              <a:t>implementation</a:t>
            </a:r>
          </a:p>
          <a:p>
            <a:pPr>
              <a:buFont typeface="Wingdings" pitchFamily="2" charset="2"/>
              <a:buChar char="§"/>
            </a:pPr>
            <a:r>
              <a:rPr lang="en-US" dirty="0">
                <a:cs typeface="Helvetica" pitchFamily="34" charset="0"/>
              </a:rPr>
              <a:t>Support of multiple </a:t>
            </a:r>
            <a:r>
              <a:rPr lang="en-US" dirty="0" smtClean="0">
                <a:cs typeface="Helvetica" pitchFamily="34" charset="0"/>
              </a:rPr>
              <a:t>concurrent trunks</a:t>
            </a:r>
          </a:p>
          <a:p>
            <a:pPr>
              <a:buFont typeface="Wingdings" pitchFamily="2" charset="2"/>
              <a:buChar char="§"/>
            </a:pPr>
            <a:r>
              <a:rPr lang="en-US" dirty="0" smtClean="0">
                <a:cs typeface="Helvetica" pitchFamily="34" charset="0"/>
              </a:rPr>
              <a:t>Browser </a:t>
            </a:r>
            <a:r>
              <a:rPr lang="en-US" dirty="0">
                <a:cs typeface="Helvetica" pitchFamily="34" charset="0"/>
              </a:rPr>
              <a:t>configuration over USB via PPP</a:t>
            </a:r>
          </a:p>
          <a:p>
            <a:pPr>
              <a:buFont typeface="Wingdings" pitchFamily="2" charset="2"/>
              <a:buChar char="§"/>
            </a:pPr>
            <a:endParaRPr lang="en-US" dirty="0" smtClean="0">
              <a:cs typeface="Helvetica" pitchFamily="34" charset="0"/>
            </a:endParaRPr>
          </a:p>
          <a:p>
            <a:pPr>
              <a:buFont typeface="Wingdings" pitchFamily="2" charset="2"/>
              <a:buChar char="§"/>
            </a:pPr>
            <a:endParaRPr lang="en-US" dirty="0" smtClean="0">
              <a:cs typeface="Helvetica" pitchFamily="34" charset="0"/>
            </a:endParaRPr>
          </a:p>
        </p:txBody>
      </p:sp>
    </p:spTree>
    <p:extLst>
      <p:ext uri="{BB962C8B-B14F-4D97-AF65-F5344CB8AC3E}">
        <p14:creationId xmlns:p14="http://schemas.microsoft.com/office/powerpoint/2010/main" val="1659842424"/>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65213" y="1450975"/>
            <a:ext cx="7829550" cy="4414838"/>
          </a:xfrm>
        </p:spPr>
        <p:txBody>
          <a:bodyPr/>
          <a:lstStyle/>
          <a:p>
            <a:pPr>
              <a:defRPr/>
            </a:pPr>
            <a:r>
              <a:rPr dirty="0"/>
              <a:t>Improved layout with user friendly help</a:t>
            </a:r>
          </a:p>
          <a:p>
            <a:pPr>
              <a:defRPr/>
            </a:pPr>
            <a:r>
              <a:rPr dirty="0"/>
              <a:t>Advanced </a:t>
            </a:r>
            <a:r>
              <a:rPr dirty="0" smtClean="0"/>
              <a:t>port </a:t>
            </a:r>
            <a:r>
              <a:rPr dirty="0"/>
              <a:t>f</a:t>
            </a:r>
            <a:r>
              <a:rPr dirty="0" smtClean="0"/>
              <a:t>iltering </a:t>
            </a:r>
            <a:r>
              <a:rPr dirty="0"/>
              <a:t>capability</a:t>
            </a:r>
          </a:p>
          <a:p>
            <a:pPr lvl="1">
              <a:spcBef>
                <a:spcPts val="100"/>
              </a:spcBef>
              <a:defRPr/>
            </a:pPr>
            <a:r>
              <a:rPr dirty="0"/>
              <a:t>All ports</a:t>
            </a:r>
          </a:p>
          <a:p>
            <a:pPr lvl="1">
              <a:spcBef>
                <a:spcPts val="100"/>
              </a:spcBef>
              <a:defRPr/>
            </a:pPr>
            <a:r>
              <a:rPr dirty="0"/>
              <a:t>Installed ports</a:t>
            </a:r>
          </a:p>
          <a:p>
            <a:pPr lvl="1">
              <a:spcBef>
                <a:spcPts val="100"/>
              </a:spcBef>
              <a:defRPr/>
            </a:pPr>
            <a:r>
              <a:rPr dirty="0"/>
              <a:t>Linked ports</a:t>
            </a:r>
          </a:p>
          <a:p>
            <a:pPr lvl="1">
              <a:spcBef>
                <a:spcPts val="100"/>
              </a:spcBef>
              <a:defRPr/>
            </a:pPr>
            <a:r>
              <a:rPr dirty="0"/>
              <a:t>Installed modules</a:t>
            </a:r>
          </a:p>
          <a:p>
            <a:pPr>
              <a:defRPr/>
            </a:pPr>
            <a:endParaRPr dirty="0"/>
          </a:p>
          <a:p>
            <a:pPr marL="0" indent="0">
              <a:buFont typeface="Wingdings" charset="2"/>
              <a:buNone/>
              <a:defRPr/>
            </a:pPr>
            <a:endParaRPr dirty="0"/>
          </a:p>
        </p:txBody>
      </p:sp>
      <p:pic>
        <p:nvPicPr>
          <p:cNvPr id="276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0259"/>
          <a:stretch/>
        </p:blipFill>
        <p:spPr bwMode="auto">
          <a:xfrm>
            <a:off x="1465263" y="3661613"/>
            <a:ext cx="6511925" cy="24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User Friendly Web Browser</a:t>
            </a:r>
            <a:endParaRPr lang="en-US" dirty="0"/>
          </a:p>
        </p:txBody>
      </p:sp>
    </p:spTree>
    <p:extLst>
      <p:ext uri="{BB962C8B-B14F-4D97-AF65-F5344CB8AC3E}">
        <p14:creationId xmlns:p14="http://schemas.microsoft.com/office/powerpoint/2010/main" val="33617959"/>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3"/>
          <p:cNvSpPr>
            <a:spLocks noGrp="1"/>
          </p:cNvSpPr>
          <p:nvPr>
            <p:ph type="title"/>
          </p:nvPr>
        </p:nvSpPr>
        <p:spPr bwMode="auto">
          <a:xfrm>
            <a:off x="188913" y="215900"/>
            <a:ext cx="8729662"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dirty="0" smtClean="0"/>
              <a:t>Red Lion NT24k Power Input Options</a:t>
            </a:r>
          </a:p>
        </p:txBody>
      </p:sp>
      <p:sp>
        <p:nvSpPr>
          <p:cNvPr id="29700" name="Text Placeholder 7"/>
          <p:cNvSpPr>
            <a:spLocks noGrp="1"/>
          </p:cNvSpPr>
          <p:nvPr>
            <p:ph type="body" sz="quarter" idx="12"/>
          </p:nvPr>
        </p:nvSpPr>
        <p:spPr bwMode="auto">
          <a:xfrm>
            <a:off x="1065213" y="1450975"/>
            <a:ext cx="7853362" cy="441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
            </a:pPr>
            <a:r>
              <a:rPr lang="en-US" dirty="0" smtClean="0">
                <a:cs typeface="Helvetica" pitchFamily="34" charset="0"/>
              </a:rPr>
              <a:t>Redundant 18-49VDC</a:t>
            </a:r>
          </a:p>
          <a:p>
            <a:pPr>
              <a:buFont typeface="Wingdings" pitchFamily="2" charset="2"/>
              <a:buChar char="§"/>
            </a:pPr>
            <a:r>
              <a:rPr lang="en-US" dirty="0" smtClean="0">
                <a:cs typeface="Helvetica" pitchFamily="34" charset="0"/>
              </a:rPr>
              <a:t>90-264VAC; 90-300VDC</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1260" y="1406441"/>
            <a:ext cx="3625483" cy="2285194"/>
          </a:xfrm>
          <a:prstGeom prst="rect">
            <a:avLst/>
          </a:prstGeom>
        </p:spPr>
      </p:pic>
    </p:spTree>
    <p:extLst>
      <p:ext uri="{BB962C8B-B14F-4D97-AF65-F5344CB8AC3E}">
        <p14:creationId xmlns:p14="http://schemas.microsoft.com/office/powerpoint/2010/main" val="1478223569"/>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r>
              <a:rPr lang="en-US" dirty="0" smtClean="0"/>
              <a:t>TX8 – 8 10/100/1000BaseT Copper </a:t>
            </a:r>
            <a:r>
              <a:rPr lang="en-US" dirty="0"/>
              <a:t>P</a:t>
            </a:r>
            <a:r>
              <a:rPr lang="en-US" dirty="0" smtClean="0"/>
              <a:t>orts</a:t>
            </a:r>
          </a:p>
          <a:p>
            <a:r>
              <a:rPr lang="en-US" dirty="0" smtClean="0"/>
              <a:t>GX8 – 8 1000Base Fiber Ports</a:t>
            </a:r>
          </a:p>
          <a:p>
            <a:pPr lvl="1"/>
            <a:r>
              <a:rPr lang="en-US" dirty="0" smtClean="0"/>
              <a:t>Multimode (550m)</a:t>
            </a:r>
          </a:p>
          <a:p>
            <a:pPr lvl="1"/>
            <a:r>
              <a:rPr lang="en-US" dirty="0" smtClean="0"/>
              <a:t>Singlemode (10, 40, or 80km) </a:t>
            </a:r>
          </a:p>
          <a:p>
            <a:pPr lvl="1"/>
            <a:r>
              <a:rPr lang="en-US" dirty="0" smtClean="0"/>
              <a:t>SC Style connectors</a:t>
            </a:r>
          </a:p>
          <a:p>
            <a:r>
              <a:rPr lang="en-US" dirty="0" smtClean="0"/>
              <a:t>FX8 – 8 100Base Fiber Ports</a:t>
            </a:r>
            <a:endParaRPr lang="en-US" sz="2000" b="0" dirty="0" smtClean="0"/>
          </a:p>
          <a:p>
            <a:pPr lvl="1"/>
            <a:r>
              <a:rPr lang="en-US" dirty="0"/>
              <a:t>M</a:t>
            </a:r>
            <a:r>
              <a:rPr lang="en-US" dirty="0" smtClean="0"/>
              <a:t>ultimode (2km)</a:t>
            </a:r>
          </a:p>
          <a:p>
            <a:pPr lvl="1"/>
            <a:r>
              <a:rPr lang="en-US" dirty="0"/>
              <a:t>S</a:t>
            </a:r>
            <a:r>
              <a:rPr lang="en-US" dirty="0" smtClean="0"/>
              <a:t>inglemode (15, 40, 80km)</a:t>
            </a:r>
          </a:p>
          <a:p>
            <a:pPr lvl="1"/>
            <a:r>
              <a:rPr lang="en-US" dirty="0" smtClean="0"/>
              <a:t>SC or ST style connectors</a:t>
            </a:r>
          </a:p>
          <a:p>
            <a:r>
              <a:rPr lang="en-US" dirty="0" smtClean="0"/>
              <a:t>SFP8 </a:t>
            </a:r>
            <a:r>
              <a:rPr lang="en-US" dirty="0"/>
              <a:t>– </a:t>
            </a:r>
            <a:r>
              <a:rPr lang="en-US" dirty="0" smtClean="0"/>
              <a:t>Supports Gigabit SFP transceivers</a:t>
            </a:r>
          </a:p>
          <a:p>
            <a:r>
              <a:rPr lang="en-US" dirty="0"/>
              <a:t>SFP-DM8 – </a:t>
            </a:r>
            <a:r>
              <a:rPr lang="en-US" dirty="0" smtClean="0"/>
              <a:t>Supports 100Base or 1000Base SFP transceivers</a:t>
            </a:r>
          </a:p>
        </p:txBody>
      </p:sp>
      <p:sp>
        <p:nvSpPr>
          <p:cNvPr id="24580" name="Title 3"/>
          <p:cNvSpPr>
            <a:spLocks noGrp="1"/>
          </p:cNvSpPr>
          <p:nvPr>
            <p:ph type="title"/>
          </p:nvPr>
        </p:nvSpPr>
        <p:spPr/>
        <p:txBody>
          <a:bodyPr/>
          <a:lstStyle/>
          <a:p>
            <a:r>
              <a:rPr lang="en-US" dirty="0" smtClean="0"/>
              <a:t>Red Lion NT24k Module Options</a:t>
            </a:r>
          </a:p>
        </p:txBody>
      </p:sp>
      <p:pic>
        <p:nvPicPr>
          <p:cNvPr id="307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97292" y="924496"/>
            <a:ext cx="1020763"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375596"/>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568" y="1740093"/>
            <a:ext cx="4298476" cy="103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p:cNvSpPr>
            <a:spLocks noGrp="1"/>
          </p:cNvSpPr>
          <p:nvPr>
            <p:ph type="body" sz="quarter" idx="12"/>
          </p:nvPr>
        </p:nvSpPr>
        <p:spPr/>
        <p:txBody>
          <a:bodyPr/>
          <a:lstStyle/>
          <a:p>
            <a:pPr marL="0" indent="0">
              <a:buNone/>
            </a:pPr>
            <a:r>
              <a:rPr lang="en-US" dirty="0" smtClean="0">
                <a:solidFill>
                  <a:schemeClr val="accent1"/>
                </a:solidFill>
              </a:rPr>
              <a:t>MODEL: NT24k Rackmount</a:t>
            </a:r>
            <a:endParaRPr lang="en-US" dirty="0" smtClean="0"/>
          </a:p>
          <a:p>
            <a:r>
              <a:rPr lang="en-US" dirty="0"/>
              <a:t>-40° </a:t>
            </a:r>
            <a:r>
              <a:rPr lang="en-US" dirty="0" smtClean="0"/>
              <a:t>to 85°C operating temp</a:t>
            </a:r>
          </a:p>
          <a:p>
            <a:r>
              <a:rPr lang="en-US" dirty="0" smtClean="0"/>
              <a:t>FCC, CE and UL approved</a:t>
            </a:r>
          </a:p>
          <a:p>
            <a:r>
              <a:rPr lang="en-US" dirty="0" smtClean="0"/>
              <a:t>Available in 5 base configurations</a:t>
            </a:r>
          </a:p>
          <a:p>
            <a:endParaRPr lang="en-US" dirty="0" smtClean="0"/>
          </a:p>
          <a:p>
            <a:endParaRPr lang="en-US" dirty="0" smtClean="0"/>
          </a:p>
          <a:p>
            <a:endParaRPr lang="en-US" dirty="0" smtClean="0"/>
          </a:p>
          <a:p>
            <a:endParaRPr lang="en-US" dirty="0" smtClean="0"/>
          </a:p>
          <a:p>
            <a:pPr lvl="1"/>
            <a:endParaRPr lang="en-US" dirty="0"/>
          </a:p>
        </p:txBody>
      </p:sp>
      <p:sp>
        <p:nvSpPr>
          <p:cNvPr id="24580" name="Title 3"/>
          <p:cNvSpPr>
            <a:spLocks noGrp="1"/>
          </p:cNvSpPr>
          <p:nvPr>
            <p:ph type="title"/>
          </p:nvPr>
        </p:nvSpPr>
        <p:spPr/>
        <p:txBody>
          <a:bodyPr/>
          <a:lstStyle/>
          <a:p>
            <a:r>
              <a:rPr lang="en-US" dirty="0" smtClean="0"/>
              <a:t>NT24k Series Rackmount Models</a:t>
            </a:r>
          </a:p>
        </p:txBody>
      </p:sp>
      <p:graphicFrame>
        <p:nvGraphicFramePr>
          <p:cNvPr id="7" name="Table 6"/>
          <p:cNvGraphicFramePr>
            <a:graphicFrameLocks noGrp="1"/>
          </p:cNvGraphicFramePr>
          <p:nvPr>
            <p:extLst>
              <p:ext uri="{D42A27DB-BD31-4B8C-83A1-F6EECF244321}">
                <p14:modId xmlns:p14="http://schemas.microsoft.com/office/powerpoint/2010/main" val="899176677"/>
              </p:ext>
            </p:extLst>
          </p:nvPr>
        </p:nvGraphicFramePr>
        <p:xfrm>
          <a:off x="1144088" y="3443084"/>
          <a:ext cx="7311143" cy="2304573"/>
        </p:xfrm>
        <a:graphic>
          <a:graphicData uri="http://schemas.openxmlformats.org/drawingml/2006/table">
            <a:tbl>
              <a:tblPr>
                <a:tableStyleId>{5C22544A-7EE6-4342-B048-85BDC9FD1C3A}</a:tableStyleId>
              </a:tblPr>
              <a:tblGrid>
                <a:gridCol w="1468507"/>
                <a:gridCol w="5842636"/>
              </a:tblGrid>
              <a:tr h="460050">
                <a:tc>
                  <a:txBody>
                    <a:bodyPr/>
                    <a:lstStyle/>
                    <a:p>
                      <a:pPr algn="l" fontAlgn="b"/>
                      <a:r>
                        <a:rPr lang="en-US" sz="1200" b="1" u="none" strike="noStrike" dirty="0">
                          <a:effectLst/>
                        </a:rPr>
                        <a:t>NT24k-DC1</a:t>
                      </a:r>
                      <a:endParaRPr lang="en-US" sz="1200" b="1" i="1" u="none" strike="noStrike" dirty="0">
                        <a:solidFill>
                          <a:srgbClr val="000000"/>
                        </a:solidFill>
                        <a:effectLst/>
                        <a:latin typeface="Arial"/>
                      </a:endParaRPr>
                    </a:p>
                  </a:txBody>
                  <a:tcPr marL="7854" marR="7854" marT="7858" marB="0">
                    <a:solidFill>
                      <a:schemeClr val="bg1">
                        <a:lumMod val="95000"/>
                      </a:schemeClr>
                    </a:solidFill>
                  </a:tcPr>
                </a:tc>
                <a:tc>
                  <a:txBody>
                    <a:bodyPr/>
                    <a:lstStyle/>
                    <a:p>
                      <a:pPr algn="l" fontAlgn="b">
                        <a:spcAft>
                          <a:spcPts val="400"/>
                        </a:spcAft>
                      </a:pPr>
                      <a:r>
                        <a:rPr lang="en-US" sz="1200" u="none" strike="noStrike" dirty="0" smtClean="0">
                          <a:effectLst/>
                        </a:rPr>
                        <a:t>Managed </a:t>
                      </a:r>
                      <a:r>
                        <a:rPr lang="en-US" sz="1200" u="none" strike="noStrike" dirty="0">
                          <a:effectLst/>
                        </a:rPr>
                        <a:t>i</a:t>
                      </a:r>
                      <a:r>
                        <a:rPr lang="en-US" sz="1200" u="none" strike="noStrike" dirty="0" smtClean="0">
                          <a:effectLst/>
                        </a:rPr>
                        <a:t>ndustrial </a:t>
                      </a:r>
                      <a:r>
                        <a:rPr lang="en-US" sz="1200" u="none" strike="noStrike" dirty="0">
                          <a:effectLst/>
                        </a:rPr>
                        <a:t>Ethernet </a:t>
                      </a:r>
                      <a:r>
                        <a:rPr lang="en-US" sz="1200" u="none" strike="noStrike" dirty="0" smtClean="0">
                          <a:effectLst/>
                        </a:rPr>
                        <a:t>switch</a:t>
                      </a:r>
                      <a:r>
                        <a:rPr lang="en-US" sz="1200" u="none" strike="noStrike" dirty="0">
                          <a:effectLst/>
                        </a:rPr>
                        <a:t>; 1U </a:t>
                      </a:r>
                      <a:r>
                        <a:rPr lang="en-US" sz="1200" u="none" strike="noStrike" dirty="0" smtClean="0">
                          <a:effectLst/>
                        </a:rPr>
                        <a:t>rack mount </a:t>
                      </a:r>
                      <a:r>
                        <a:rPr lang="en-US" sz="1200" u="none" strike="noStrike" dirty="0">
                          <a:effectLst/>
                        </a:rPr>
                        <a:t>d</a:t>
                      </a:r>
                      <a:r>
                        <a:rPr lang="en-US" sz="1200" u="none" strike="noStrike" dirty="0" smtClean="0">
                          <a:effectLst/>
                        </a:rPr>
                        <a:t>esign </a:t>
                      </a:r>
                      <a:r>
                        <a:rPr lang="en-US" sz="1200" u="none" strike="noStrike" dirty="0">
                          <a:effectLst/>
                        </a:rPr>
                        <a:t>with </a:t>
                      </a:r>
                      <a:r>
                        <a:rPr lang="en-US" sz="1200" u="none" strike="noStrike" dirty="0" smtClean="0">
                          <a:effectLst/>
                        </a:rPr>
                        <a:t>3 </a:t>
                      </a:r>
                      <a:r>
                        <a:rPr lang="en-US" sz="1200" u="none" strike="noStrike" dirty="0">
                          <a:effectLst/>
                        </a:rPr>
                        <a:t>modular expansion slots; with </a:t>
                      </a:r>
                      <a:r>
                        <a:rPr lang="en-US" sz="1200" u="none" strike="noStrike" dirty="0" smtClean="0">
                          <a:effectLst/>
                        </a:rPr>
                        <a:t>1 </a:t>
                      </a:r>
                      <a:r>
                        <a:rPr lang="en-US" sz="1200" u="none" strike="noStrike" dirty="0">
                          <a:effectLst/>
                        </a:rPr>
                        <a:t>redundant 18-49VDC power </a:t>
                      </a:r>
                      <a:r>
                        <a:rPr lang="en-US" sz="1200" u="none" strike="noStrike" dirty="0" smtClean="0">
                          <a:effectLst/>
                        </a:rPr>
                        <a:t>input</a:t>
                      </a:r>
                      <a:endParaRPr lang="en-US" sz="300" b="0" i="0" u="none" strike="noStrike" dirty="0">
                        <a:solidFill>
                          <a:srgbClr val="000000"/>
                        </a:solidFill>
                        <a:effectLst/>
                        <a:latin typeface="Arial"/>
                      </a:endParaRPr>
                    </a:p>
                  </a:txBody>
                  <a:tcPr marL="7854" marR="7854" marT="7858" marB="0">
                    <a:solidFill>
                      <a:schemeClr val="bg1">
                        <a:lumMod val="95000"/>
                      </a:schemeClr>
                    </a:solidFill>
                  </a:tcPr>
                </a:tc>
              </a:tr>
              <a:tr h="460050">
                <a:tc>
                  <a:txBody>
                    <a:bodyPr/>
                    <a:lstStyle/>
                    <a:p>
                      <a:pPr algn="l" fontAlgn="b"/>
                      <a:r>
                        <a:rPr lang="en-US" sz="1200" b="1" u="none" strike="noStrike" dirty="0">
                          <a:effectLst/>
                        </a:rPr>
                        <a:t>NT24k-DC2</a:t>
                      </a:r>
                      <a:endParaRPr lang="en-US" sz="1200" b="1" i="1" u="none" strike="noStrike" dirty="0">
                        <a:solidFill>
                          <a:srgbClr val="000000"/>
                        </a:solidFill>
                        <a:effectLst/>
                        <a:latin typeface="Arial"/>
                      </a:endParaRPr>
                    </a:p>
                  </a:txBody>
                  <a:tcPr marL="7854" marR="7854" marT="7858" marB="0">
                    <a:solidFill>
                      <a:schemeClr val="bg1">
                        <a:lumMod val="95000"/>
                      </a:schemeClr>
                    </a:solidFill>
                  </a:tcPr>
                </a:tc>
                <a:tc>
                  <a:txBody>
                    <a:bodyPr/>
                    <a:lstStyle/>
                    <a:p>
                      <a:pPr algn="l" fontAlgn="b">
                        <a:spcAft>
                          <a:spcPts val="400"/>
                        </a:spcAft>
                      </a:pPr>
                      <a:r>
                        <a:rPr lang="en-US" sz="1200" u="none" strike="noStrike" dirty="0" smtClean="0">
                          <a:effectLst/>
                        </a:rPr>
                        <a:t>Managed industrial Ethernet switch; </a:t>
                      </a:r>
                      <a:r>
                        <a:rPr lang="en-US" sz="1200" u="none" strike="noStrike" dirty="0">
                          <a:effectLst/>
                        </a:rPr>
                        <a:t>1U </a:t>
                      </a:r>
                      <a:r>
                        <a:rPr lang="en-US" sz="1200" u="none" strike="noStrike" dirty="0" smtClean="0">
                          <a:effectLst/>
                        </a:rPr>
                        <a:t>rack mount </a:t>
                      </a:r>
                      <a:r>
                        <a:rPr lang="en-US" sz="1200" u="none" strike="noStrike" dirty="0">
                          <a:effectLst/>
                        </a:rPr>
                        <a:t>d</a:t>
                      </a:r>
                      <a:r>
                        <a:rPr lang="en-US" sz="1200" u="none" strike="noStrike" dirty="0" smtClean="0">
                          <a:effectLst/>
                        </a:rPr>
                        <a:t>esign </a:t>
                      </a:r>
                      <a:r>
                        <a:rPr lang="en-US" sz="1200" u="none" strike="noStrike" dirty="0">
                          <a:effectLst/>
                        </a:rPr>
                        <a:t>with </a:t>
                      </a:r>
                      <a:r>
                        <a:rPr lang="en-US" sz="1200" u="none" strike="noStrike" dirty="0" smtClean="0">
                          <a:effectLst/>
                        </a:rPr>
                        <a:t>3 </a:t>
                      </a:r>
                      <a:r>
                        <a:rPr lang="en-US" sz="1200" u="none" strike="noStrike" dirty="0">
                          <a:effectLst/>
                        </a:rPr>
                        <a:t>modular expansion slots; with </a:t>
                      </a:r>
                      <a:r>
                        <a:rPr lang="en-US" sz="1200" u="none" strike="noStrike" dirty="0" smtClean="0">
                          <a:effectLst/>
                        </a:rPr>
                        <a:t>2</a:t>
                      </a:r>
                      <a:r>
                        <a:rPr lang="en-US" sz="1200" u="none" strike="noStrike" baseline="0" dirty="0" smtClean="0">
                          <a:effectLst/>
                        </a:rPr>
                        <a:t> </a:t>
                      </a:r>
                      <a:r>
                        <a:rPr lang="en-US" sz="1200" u="none" strike="noStrike" dirty="0" smtClean="0">
                          <a:effectLst/>
                        </a:rPr>
                        <a:t>redundant </a:t>
                      </a:r>
                      <a:r>
                        <a:rPr lang="en-US" sz="1200" u="none" strike="noStrike" dirty="0">
                          <a:effectLst/>
                        </a:rPr>
                        <a:t>18-49VDC power </a:t>
                      </a:r>
                      <a:r>
                        <a:rPr lang="en-US" sz="1200" u="none" strike="noStrike" dirty="0" smtClean="0">
                          <a:effectLst/>
                        </a:rPr>
                        <a:t>inputs</a:t>
                      </a:r>
                      <a:endParaRPr lang="en-US" sz="300" b="0" i="0" u="none" strike="noStrike" dirty="0">
                        <a:solidFill>
                          <a:srgbClr val="000000"/>
                        </a:solidFill>
                        <a:effectLst/>
                        <a:latin typeface="Arial"/>
                      </a:endParaRPr>
                    </a:p>
                  </a:txBody>
                  <a:tcPr marL="7854" marR="7854" marT="7858" marB="0">
                    <a:solidFill>
                      <a:schemeClr val="bg1">
                        <a:lumMod val="95000"/>
                      </a:schemeClr>
                    </a:solidFill>
                  </a:tcPr>
                </a:tc>
              </a:tr>
              <a:tr h="460050">
                <a:tc>
                  <a:txBody>
                    <a:bodyPr/>
                    <a:lstStyle/>
                    <a:p>
                      <a:pPr algn="l" fontAlgn="b"/>
                      <a:r>
                        <a:rPr lang="en-US" sz="1200" b="1" u="none" strike="noStrike" dirty="0" smtClean="0">
                          <a:effectLst/>
                        </a:rPr>
                        <a:t>NT24k-AC1</a:t>
                      </a:r>
                      <a:endParaRPr lang="en-US" sz="1200" b="1" i="1" u="none" strike="noStrike" dirty="0">
                        <a:solidFill>
                          <a:srgbClr val="000000"/>
                        </a:solidFill>
                        <a:effectLst/>
                        <a:latin typeface="Arial"/>
                      </a:endParaRPr>
                    </a:p>
                  </a:txBody>
                  <a:tcPr marL="7854" marR="7854" marT="7858" marB="0">
                    <a:solidFill>
                      <a:schemeClr val="bg1">
                        <a:lumMod val="95000"/>
                      </a:schemeClr>
                    </a:solidFill>
                  </a:tcPr>
                </a:tc>
                <a:tc>
                  <a:txBody>
                    <a:bodyPr/>
                    <a:lstStyle/>
                    <a:p>
                      <a:pPr algn="l" fontAlgn="b">
                        <a:spcAft>
                          <a:spcPts val="400"/>
                        </a:spcAft>
                      </a:pPr>
                      <a:r>
                        <a:rPr lang="en-US" sz="1200" u="none" strike="noStrike" dirty="0" smtClean="0">
                          <a:effectLst/>
                        </a:rPr>
                        <a:t>Managed industrial Ethernet switch; </a:t>
                      </a:r>
                      <a:r>
                        <a:rPr lang="en-US" sz="1200" u="none" strike="noStrike" dirty="0">
                          <a:effectLst/>
                        </a:rPr>
                        <a:t>1U </a:t>
                      </a:r>
                      <a:r>
                        <a:rPr lang="en-US" sz="1200" u="none" strike="noStrike" dirty="0" smtClean="0">
                          <a:effectLst/>
                        </a:rPr>
                        <a:t>rack mount </a:t>
                      </a:r>
                      <a:r>
                        <a:rPr lang="en-US" sz="1200" u="none" strike="noStrike" dirty="0">
                          <a:effectLst/>
                        </a:rPr>
                        <a:t>d</a:t>
                      </a:r>
                      <a:r>
                        <a:rPr lang="en-US" sz="1200" u="none" strike="noStrike" dirty="0" smtClean="0">
                          <a:effectLst/>
                        </a:rPr>
                        <a:t>esign </a:t>
                      </a:r>
                      <a:r>
                        <a:rPr lang="en-US" sz="1200" u="none" strike="noStrike" dirty="0">
                          <a:effectLst/>
                        </a:rPr>
                        <a:t>with </a:t>
                      </a:r>
                      <a:r>
                        <a:rPr lang="en-US" sz="1200" u="none" strike="noStrike" dirty="0" smtClean="0">
                          <a:effectLst/>
                        </a:rPr>
                        <a:t>3 </a:t>
                      </a:r>
                      <a:r>
                        <a:rPr lang="en-US" sz="1200" u="none" strike="noStrike" dirty="0">
                          <a:effectLst/>
                        </a:rPr>
                        <a:t>modular expansion slots; with </a:t>
                      </a:r>
                      <a:r>
                        <a:rPr lang="en-US" sz="1200" u="none" strike="noStrike" dirty="0" smtClean="0">
                          <a:effectLst/>
                        </a:rPr>
                        <a:t>1 90-264VAC/90-300VDC </a:t>
                      </a:r>
                      <a:r>
                        <a:rPr lang="en-US" sz="1200" u="none" strike="noStrike" dirty="0">
                          <a:effectLst/>
                        </a:rPr>
                        <a:t>power </a:t>
                      </a:r>
                      <a:r>
                        <a:rPr lang="en-US" sz="1200" u="none" strike="noStrike" dirty="0" smtClean="0">
                          <a:effectLst/>
                        </a:rPr>
                        <a:t>input</a:t>
                      </a:r>
                    </a:p>
                  </a:txBody>
                  <a:tcPr marL="7854" marR="7854" marT="7858" marB="0">
                    <a:solidFill>
                      <a:schemeClr val="bg1">
                        <a:lumMod val="95000"/>
                      </a:schemeClr>
                    </a:solidFill>
                  </a:tcPr>
                </a:tc>
              </a:tr>
              <a:tr h="460050">
                <a:tc>
                  <a:txBody>
                    <a:bodyPr/>
                    <a:lstStyle/>
                    <a:p>
                      <a:pPr algn="l" fontAlgn="b"/>
                      <a:r>
                        <a:rPr lang="en-US" sz="1200" b="1" u="none" strike="noStrike" dirty="0" smtClean="0">
                          <a:effectLst/>
                        </a:rPr>
                        <a:t>NT24k-AC2</a:t>
                      </a:r>
                      <a:endParaRPr lang="en-US" sz="1200" b="1" i="1" u="none" strike="noStrike" dirty="0">
                        <a:solidFill>
                          <a:srgbClr val="000000"/>
                        </a:solidFill>
                        <a:effectLst/>
                        <a:latin typeface="Arial"/>
                      </a:endParaRPr>
                    </a:p>
                  </a:txBody>
                  <a:tcPr marL="7854" marR="7854" marT="7858" marB="0">
                    <a:solidFill>
                      <a:schemeClr val="bg1">
                        <a:lumMod val="95000"/>
                      </a:schemeClr>
                    </a:solidFill>
                  </a:tcPr>
                </a:tc>
                <a:tc>
                  <a:txBody>
                    <a:bodyPr/>
                    <a:lstStyle/>
                    <a:p>
                      <a:pPr algn="l" fontAlgn="b">
                        <a:spcAft>
                          <a:spcPts val="400"/>
                        </a:spcAft>
                      </a:pPr>
                      <a:r>
                        <a:rPr lang="en-US" sz="1200" u="none" strike="noStrike" dirty="0" smtClean="0">
                          <a:effectLst/>
                        </a:rPr>
                        <a:t>Managed industrial Ethernet switch; </a:t>
                      </a:r>
                      <a:r>
                        <a:rPr lang="en-US" sz="1200" u="none" strike="noStrike" dirty="0">
                          <a:effectLst/>
                        </a:rPr>
                        <a:t>1U </a:t>
                      </a:r>
                      <a:r>
                        <a:rPr lang="en-US" sz="1200" u="none" strike="noStrike" dirty="0" smtClean="0">
                          <a:effectLst/>
                        </a:rPr>
                        <a:t>rack mount </a:t>
                      </a:r>
                      <a:r>
                        <a:rPr lang="en-US" sz="1200" u="none" strike="noStrike" dirty="0">
                          <a:effectLst/>
                        </a:rPr>
                        <a:t>d</a:t>
                      </a:r>
                      <a:r>
                        <a:rPr lang="en-US" sz="1200" u="none" strike="noStrike" dirty="0" smtClean="0">
                          <a:effectLst/>
                        </a:rPr>
                        <a:t>esign </a:t>
                      </a:r>
                      <a:r>
                        <a:rPr lang="en-US" sz="1200" u="none" strike="noStrike" dirty="0">
                          <a:effectLst/>
                        </a:rPr>
                        <a:t>with </a:t>
                      </a:r>
                      <a:r>
                        <a:rPr lang="en-US" sz="1200" u="none" strike="noStrike" dirty="0" smtClean="0">
                          <a:effectLst/>
                        </a:rPr>
                        <a:t>3 </a:t>
                      </a:r>
                      <a:r>
                        <a:rPr lang="en-US" sz="1200" u="none" strike="noStrike" dirty="0">
                          <a:effectLst/>
                        </a:rPr>
                        <a:t>modular expansion slots; with </a:t>
                      </a:r>
                      <a:r>
                        <a:rPr lang="en-US" sz="1200" u="none" strike="noStrike" dirty="0" smtClean="0">
                          <a:effectLst/>
                        </a:rPr>
                        <a:t>2 90-264VAC/90-300VDC </a:t>
                      </a:r>
                      <a:r>
                        <a:rPr lang="en-US" sz="1200" u="none" strike="noStrike" dirty="0">
                          <a:effectLst/>
                        </a:rPr>
                        <a:t>power </a:t>
                      </a:r>
                      <a:r>
                        <a:rPr lang="en-US" sz="1200" u="none" strike="noStrike" dirty="0" smtClean="0">
                          <a:effectLst/>
                        </a:rPr>
                        <a:t>inputs</a:t>
                      </a:r>
                      <a:endParaRPr lang="en-US" sz="300" b="0" i="0" u="none" strike="noStrike" dirty="0">
                        <a:solidFill>
                          <a:srgbClr val="000000"/>
                        </a:solidFill>
                        <a:effectLst/>
                        <a:latin typeface="Arial"/>
                      </a:endParaRPr>
                    </a:p>
                  </a:txBody>
                  <a:tcPr marL="7854" marR="7854" marT="7858" marB="0">
                    <a:solidFill>
                      <a:schemeClr val="bg1">
                        <a:lumMod val="95000"/>
                      </a:schemeClr>
                    </a:solidFill>
                  </a:tcPr>
                </a:tc>
              </a:tr>
              <a:tr h="464373">
                <a:tc>
                  <a:txBody>
                    <a:bodyPr/>
                    <a:lstStyle/>
                    <a:p>
                      <a:pPr algn="l" fontAlgn="b"/>
                      <a:r>
                        <a:rPr lang="en-US" sz="1200" b="1" u="none" strike="noStrike" dirty="0" smtClean="0">
                          <a:effectLst/>
                        </a:rPr>
                        <a:t>NT24k-AC1-DC1</a:t>
                      </a:r>
                      <a:endParaRPr lang="en-US" sz="1200" b="1" i="1" u="none" strike="noStrike" dirty="0">
                        <a:solidFill>
                          <a:srgbClr val="000000"/>
                        </a:solidFill>
                        <a:effectLst/>
                        <a:latin typeface="Arial"/>
                      </a:endParaRPr>
                    </a:p>
                  </a:txBody>
                  <a:tcPr marL="7854" marR="7854" marT="7858" marB="0">
                    <a:solidFill>
                      <a:schemeClr val="bg1">
                        <a:lumMod val="95000"/>
                      </a:schemeClr>
                    </a:solidFill>
                  </a:tcPr>
                </a:tc>
                <a:tc>
                  <a:txBody>
                    <a:bodyPr/>
                    <a:lstStyle/>
                    <a:p>
                      <a:pPr algn="l" fontAlgn="b">
                        <a:spcAft>
                          <a:spcPts val="0"/>
                        </a:spcAft>
                      </a:pPr>
                      <a:r>
                        <a:rPr lang="en-US" sz="1200" u="none" strike="noStrike" dirty="0" smtClean="0">
                          <a:effectLst/>
                        </a:rPr>
                        <a:t>Managed industrial Ethernet switch; </a:t>
                      </a:r>
                      <a:r>
                        <a:rPr lang="en-US" sz="1200" u="none" strike="noStrike" dirty="0">
                          <a:effectLst/>
                        </a:rPr>
                        <a:t>1U </a:t>
                      </a:r>
                      <a:r>
                        <a:rPr lang="en-US" sz="1200" u="none" strike="noStrike" dirty="0" smtClean="0">
                          <a:effectLst/>
                        </a:rPr>
                        <a:t>rack mount </a:t>
                      </a:r>
                      <a:r>
                        <a:rPr lang="en-US" sz="1200" u="none" strike="noStrike" dirty="0">
                          <a:effectLst/>
                        </a:rPr>
                        <a:t>d</a:t>
                      </a:r>
                      <a:r>
                        <a:rPr lang="en-US" sz="1200" u="none" strike="noStrike" dirty="0" smtClean="0">
                          <a:effectLst/>
                        </a:rPr>
                        <a:t>esign </a:t>
                      </a:r>
                      <a:r>
                        <a:rPr lang="en-US" sz="1200" u="none" strike="noStrike" dirty="0">
                          <a:effectLst/>
                        </a:rPr>
                        <a:t>with </a:t>
                      </a:r>
                      <a:r>
                        <a:rPr lang="en-US" sz="1200" u="none" strike="noStrike" dirty="0" smtClean="0">
                          <a:effectLst/>
                        </a:rPr>
                        <a:t>3 </a:t>
                      </a:r>
                      <a:r>
                        <a:rPr lang="en-US" sz="1200" u="none" strike="noStrike" dirty="0">
                          <a:effectLst/>
                        </a:rPr>
                        <a:t>modular expansion slots; with </a:t>
                      </a:r>
                      <a:r>
                        <a:rPr lang="en-US" sz="1200" u="none" strike="noStrike" dirty="0" smtClean="0">
                          <a:effectLst/>
                        </a:rPr>
                        <a:t>1</a:t>
                      </a:r>
                      <a:r>
                        <a:rPr lang="en-US" sz="1200" u="none" strike="noStrike" baseline="0" dirty="0" smtClean="0">
                          <a:effectLst/>
                        </a:rPr>
                        <a:t> </a:t>
                      </a:r>
                      <a:r>
                        <a:rPr lang="en-US" sz="1200" u="none" strike="noStrike" dirty="0" smtClean="0">
                          <a:effectLst/>
                        </a:rPr>
                        <a:t>90-264VAC/90-300VDC </a:t>
                      </a:r>
                      <a:r>
                        <a:rPr lang="en-US" sz="1200" u="none" strike="noStrike" dirty="0">
                          <a:effectLst/>
                        </a:rPr>
                        <a:t>power input </a:t>
                      </a:r>
                      <a:r>
                        <a:rPr lang="en-US" sz="1200" u="none" strike="noStrike" dirty="0" smtClean="0">
                          <a:effectLst/>
                        </a:rPr>
                        <a:t>and 1</a:t>
                      </a:r>
                      <a:r>
                        <a:rPr lang="en-US" sz="1200" u="none" strike="noStrike" baseline="0" dirty="0" smtClean="0">
                          <a:effectLst/>
                        </a:rPr>
                        <a:t> </a:t>
                      </a:r>
                      <a:r>
                        <a:rPr lang="en-US" sz="1200" u="none" strike="noStrike" dirty="0" smtClean="0">
                          <a:effectLst/>
                        </a:rPr>
                        <a:t>redundant </a:t>
                      </a:r>
                      <a:r>
                        <a:rPr lang="en-US" sz="1200" u="none" strike="noStrike" dirty="0">
                          <a:effectLst/>
                        </a:rPr>
                        <a:t>18-49VDC power input</a:t>
                      </a:r>
                      <a:endParaRPr lang="en-US" sz="1200" b="0" i="0" u="none" strike="noStrike" dirty="0">
                        <a:solidFill>
                          <a:srgbClr val="000000"/>
                        </a:solidFill>
                        <a:effectLst/>
                        <a:latin typeface="Arial"/>
                      </a:endParaRPr>
                    </a:p>
                  </a:txBody>
                  <a:tcPr marL="7854" marR="7854" marT="7858" marB="0">
                    <a:solidFill>
                      <a:schemeClr val="bg1">
                        <a:lumMod val="95000"/>
                      </a:schemeClr>
                    </a:solidFill>
                  </a:tcPr>
                </a:tc>
              </a:tr>
            </a:tbl>
          </a:graphicData>
        </a:graphic>
      </p:graphicFrame>
    </p:spTree>
    <p:extLst>
      <p:ext uri="{BB962C8B-B14F-4D97-AF65-F5344CB8AC3E}">
        <p14:creationId xmlns:p14="http://schemas.microsoft.com/office/powerpoint/2010/main" val="75159655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Box 7"/>
          <p:cNvSpPr txBox="1">
            <a:spLocks noChangeArrowheads="1"/>
          </p:cNvSpPr>
          <p:nvPr/>
        </p:nvSpPr>
        <p:spPr bwMode="auto">
          <a:xfrm>
            <a:off x="1584325" y="1066800"/>
            <a:ext cx="7407275" cy="738664"/>
          </a:xfrm>
          <a:prstGeom prst="rect">
            <a:avLst/>
          </a:prstGeom>
          <a:noFill/>
          <a:ln w="9525">
            <a:noFill/>
            <a:miter lim="800000"/>
            <a:headEnd/>
            <a:tailEnd/>
          </a:ln>
        </p:spPr>
        <p:txBody>
          <a:bodyPr>
            <a:spAutoFit/>
          </a:bodyPr>
          <a:lstStyle/>
          <a:p>
            <a:pPr lvl="7">
              <a:defRPr/>
            </a:pPr>
            <a:endParaRPr lang="en-US" sz="1800" b="1" dirty="0">
              <a:solidFill>
                <a:srgbClr val="0033CC"/>
              </a:solidFill>
              <a:latin typeface="Calibri" pitchFamily="34" charset="0"/>
            </a:endParaRPr>
          </a:p>
          <a:p>
            <a:pPr algn="ctr" eaLnBrk="0" hangingPunct="0">
              <a:defRPr/>
            </a:pPr>
            <a:endParaRPr lang="en-US" sz="2400" b="1" dirty="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12862634"/>
              </p:ext>
            </p:extLst>
          </p:nvPr>
        </p:nvGraphicFramePr>
        <p:xfrm>
          <a:off x="1295399" y="1298812"/>
          <a:ext cx="7162801" cy="2828926"/>
        </p:xfrm>
        <a:graphic>
          <a:graphicData uri="http://schemas.openxmlformats.org/drawingml/2006/table">
            <a:tbl>
              <a:tblPr/>
              <a:tblGrid>
                <a:gridCol w="1532895"/>
                <a:gridCol w="1100898"/>
                <a:gridCol w="961543"/>
                <a:gridCol w="1700121"/>
                <a:gridCol w="1867344"/>
              </a:tblGrid>
              <a:tr h="637118">
                <a:tc>
                  <a:txBody>
                    <a:bodyPr/>
                    <a:lstStyle/>
                    <a:p>
                      <a:pPr marL="0" marR="0" algn="ctr">
                        <a:lnSpc>
                          <a:spcPct val="115000"/>
                        </a:lnSpc>
                        <a:spcBef>
                          <a:spcPts val="0"/>
                        </a:spcBef>
                        <a:spcAft>
                          <a:spcPts val="0"/>
                        </a:spcAft>
                      </a:pPr>
                      <a:r>
                        <a:rPr lang="en-US" sz="1600" b="1" dirty="0">
                          <a:solidFill>
                            <a:schemeClr val="bg1"/>
                          </a:solidFill>
                          <a:latin typeface="Calibri" pitchFamily="34" charset="0"/>
                          <a:ea typeface="Times New Roman"/>
                          <a:cs typeface="Calibri" pitchFamily="34" charset="0"/>
                        </a:rPr>
                        <a:t>Name</a:t>
                      </a:r>
                      <a:endParaRPr lang="en-US" sz="1600" b="1" dirty="0">
                        <a:solidFill>
                          <a:schemeClr val="bg1"/>
                        </a:solidFill>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600" b="1" dirty="0">
                          <a:solidFill>
                            <a:schemeClr val="bg1"/>
                          </a:solidFill>
                          <a:latin typeface="Calibri" pitchFamily="34" charset="0"/>
                          <a:ea typeface="Times New Roman"/>
                          <a:cs typeface="Calibri" pitchFamily="34" charset="0"/>
                        </a:rPr>
                        <a:t>IEEE Standard</a:t>
                      </a:r>
                      <a:endParaRPr lang="en-US" sz="1600" b="1" dirty="0">
                        <a:solidFill>
                          <a:schemeClr val="bg1"/>
                        </a:solidFill>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600" b="1" dirty="0">
                          <a:solidFill>
                            <a:schemeClr val="bg1"/>
                          </a:solidFill>
                          <a:latin typeface="Calibri" pitchFamily="34" charset="0"/>
                          <a:ea typeface="Times New Roman"/>
                          <a:cs typeface="Calibri" pitchFamily="34" charset="0"/>
                        </a:rPr>
                        <a:t>Data Rate</a:t>
                      </a:r>
                      <a:endParaRPr lang="en-US" sz="1600" b="1" dirty="0">
                        <a:solidFill>
                          <a:schemeClr val="bg1"/>
                        </a:solidFill>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600" b="1" dirty="0">
                          <a:solidFill>
                            <a:schemeClr val="bg1"/>
                          </a:solidFill>
                          <a:latin typeface="Calibri" pitchFamily="34" charset="0"/>
                          <a:ea typeface="Times New Roman"/>
                          <a:cs typeface="Calibri" pitchFamily="34" charset="0"/>
                        </a:rPr>
                        <a:t>Media Type</a:t>
                      </a:r>
                      <a:endParaRPr lang="en-US" sz="1600" b="1" dirty="0">
                        <a:solidFill>
                          <a:schemeClr val="bg1"/>
                        </a:solidFill>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600" b="1" dirty="0">
                          <a:solidFill>
                            <a:schemeClr val="bg1"/>
                          </a:solidFill>
                          <a:latin typeface="Calibri" pitchFamily="34" charset="0"/>
                          <a:ea typeface="Times New Roman"/>
                          <a:cs typeface="Calibri" pitchFamily="34" charset="0"/>
                        </a:rPr>
                        <a:t>Maximum Distance</a:t>
                      </a:r>
                      <a:endParaRPr lang="en-US" sz="1600" b="1" dirty="0">
                        <a:solidFill>
                          <a:schemeClr val="bg1"/>
                        </a:solidFill>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356664">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Ethernet</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802.3</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10 Mbps</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10Base-T </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100 meters</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917572">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Fast Ethernet/</a:t>
                      </a:r>
                      <a:br>
                        <a:rPr lang="en-US" sz="1600" dirty="0">
                          <a:latin typeface="Calibri" pitchFamily="34" charset="0"/>
                          <a:ea typeface="Times New Roman"/>
                          <a:cs typeface="Calibri" pitchFamily="34" charset="0"/>
                        </a:rPr>
                      </a:br>
                      <a:r>
                        <a:rPr lang="en-US" sz="1600" dirty="0">
                          <a:latin typeface="Calibri" pitchFamily="34" charset="0"/>
                          <a:ea typeface="Times New Roman"/>
                          <a:cs typeface="Calibri" pitchFamily="34" charset="0"/>
                        </a:rPr>
                        <a:t>100Base-T</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u="none" dirty="0">
                          <a:solidFill>
                            <a:schemeClr val="tx1"/>
                          </a:solidFill>
                          <a:latin typeface="Calibri" pitchFamily="34" charset="0"/>
                          <a:ea typeface="Times New Roman"/>
                          <a:cs typeface="Calibri" pitchFamily="34" charset="0"/>
                        </a:rPr>
                        <a:t>802.3u</a:t>
                      </a:r>
                      <a:endParaRPr lang="en-US" sz="1600" u="none" dirty="0">
                        <a:solidFill>
                          <a:schemeClr val="tx1"/>
                        </a:solidFill>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100 Mbps</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100Base-TX</a:t>
                      </a:r>
                      <a:br>
                        <a:rPr lang="en-US" sz="1600" dirty="0">
                          <a:latin typeface="Calibri" pitchFamily="34" charset="0"/>
                          <a:ea typeface="Times New Roman"/>
                          <a:cs typeface="Calibri" pitchFamily="34" charset="0"/>
                        </a:rPr>
                      </a:br>
                      <a:r>
                        <a:rPr lang="en-US" sz="1600" dirty="0" smtClean="0">
                          <a:latin typeface="Calibri" pitchFamily="34" charset="0"/>
                          <a:ea typeface="Times New Roman"/>
                          <a:cs typeface="Calibri" pitchFamily="34" charset="0"/>
                        </a:rPr>
                        <a:t>100Base-FX (mm)</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latin typeface="Calibri" pitchFamily="34" charset="0"/>
                          <a:ea typeface="Times New Roman"/>
                          <a:cs typeface="Calibri" pitchFamily="34" charset="0"/>
                        </a:rPr>
                        <a:t>100Base-FX (sm)</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100 meters</a:t>
                      </a:r>
                      <a:br>
                        <a:rPr lang="en-US" sz="1600" dirty="0">
                          <a:latin typeface="Calibri" pitchFamily="34" charset="0"/>
                          <a:ea typeface="Times New Roman"/>
                          <a:cs typeface="Calibri" pitchFamily="34" charset="0"/>
                        </a:rPr>
                      </a:br>
                      <a:r>
                        <a:rPr lang="en-US" sz="1600" dirty="0" smtClean="0">
                          <a:latin typeface="Calibri" pitchFamily="34" charset="0"/>
                          <a:ea typeface="Times New Roman"/>
                          <a:cs typeface="Calibri" pitchFamily="34" charset="0"/>
                        </a:rPr>
                        <a:t>2km</a:t>
                      </a:r>
                    </a:p>
                    <a:p>
                      <a:pPr marL="0" marR="0">
                        <a:lnSpc>
                          <a:spcPct val="115000"/>
                        </a:lnSpc>
                        <a:spcBef>
                          <a:spcPts val="0"/>
                        </a:spcBef>
                        <a:spcAft>
                          <a:spcPts val="0"/>
                        </a:spcAft>
                      </a:pPr>
                      <a:r>
                        <a:rPr lang="en-US" sz="1600" dirty="0" smtClean="0">
                          <a:latin typeface="Calibri" pitchFamily="34" charset="0"/>
                          <a:ea typeface="Calibri"/>
                          <a:cs typeface="Calibri" pitchFamily="34" charset="0"/>
                        </a:rPr>
                        <a:t>~70km</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917572">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Gigabit Ethernet/</a:t>
                      </a:r>
                      <a:br>
                        <a:rPr lang="en-US" sz="1600" dirty="0">
                          <a:latin typeface="Calibri" pitchFamily="34" charset="0"/>
                          <a:ea typeface="Times New Roman"/>
                          <a:cs typeface="Calibri" pitchFamily="34" charset="0"/>
                        </a:rPr>
                      </a:br>
                      <a:r>
                        <a:rPr lang="en-US" sz="1600" dirty="0">
                          <a:latin typeface="Calibri" pitchFamily="34" charset="0"/>
                          <a:ea typeface="Times New Roman"/>
                          <a:cs typeface="Calibri" pitchFamily="34" charset="0"/>
                        </a:rPr>
                        <a:t>GigE</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802.3z</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1000 Mbps</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a:latin typeface="Calibri" pitchFamily="34" charset="0"/>
                          <a:ea typeface="Times New Roman"/>
                          <a:cs typeface="Calibri" pitchFamily="34" charset="0"/>
                        </a:rPr>
                        <a:t>1000Base-T</a:t>
                      </a:r>
                      <a:br>
                        <a:rPr lang="en-US" sz="1600" dirty="0">
                          <a:latin typeface="Calibri" pitchFamily="34" charset="0"/>
                          <a:ea typeface="Times New Roman"/>
                          <a:cs typeface="Calibri" pitchFamily="34" charset="0"/>
                        </a:rPr>
                      </a:br>
                      <a:r>
                        <a:rPr lang="en-US" sz="1600" dirty="0">
                          <a:latin typeface="Calibri" pitchFamily="34" charset="0"/>
                          <a:ea typeface="Times New Roman"/>
                          <a:cs typeface="Calibri" pitchFamily="34" charset="0"/>
                        </a:rPr>
                        <a:t>1000Base-SX</a:t>
                      </a:r>
                      <a:br>
                        <a:rPr lang="en-US" sz="1600" dirty="0">
                          <a:latin typeface="Calibri" pitchFamily="34" charset="0"/>
                          <a:ea typeface="Times New Roman"/>
                          <a:cs typeface="Calibri" pitchFamily="34" charset="0"/>
                        </a:rPr>
                      </a:br>
                      <a:r>
                        <a:rPr lang="en-US" sz="1600" dirty="0">
                          <a:latin typeface="Calibri" pitchFamily="34" charset="0"/>
                          <a:ea typeface="Times New Roman"/>
                          <a:cs typeface="Calibri" pitchFamily="34" charset="0"/>
                        </a:rPr>
                        <a:t>1000Base-LX</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100 meters</a:t>
                      </a:r>
                      <a:br>
                        <a:rPr lang="en-US" sz="1600" dirty="0" smtClean="0">
                          <a:latin typeface="Calibri" pitchFamily="34" charset="0"/>
                          <a:ea typeface="Times New Roman"/>
                          <a:cs typeface="Calibri" pitchFamily="34" charset="0"/>
                        </a:rPr>
                      </a:br>
                      <a:r>
                        <a:rPr lang="en-US" sz="1600" dirty="0" smtClean="0">
                          <a:latin typeface="Calibri" pitchFamily="34" charset="0"/>
                          <a:ea typeface="Times New Roman"/>
                          <a:cs typeface="Calibri" pitchFamily="34" charset="0"/>
                        </a:rPr>
                        <a:t>550 meters</a:t>
                      </a:r>
                      <a:br>
                        <a:rPr lang="en-US" sz="1600" dirty="0" smtClean="0">
                          <a:latin typeface="Calibri" pitchFamily="34" charset="0"/>
                          <a:ea typeface="Times New Roman"/>
                          <a:cs typeface="Calibri" pitchFamily="34" charset="0"/>
                        </a:rPr>
                      </a:br>
                      <a:r>
                        <a:rPr lang="en-US" sz="1600" dirty="0" smtClean="0">
                          <a:latin typeface="Calibri" pitchFamily="34" charset="0"/>
                          <a:ea typeface="Times New Roman"/>
                          <a:cs typeface="Calibri" pitchFamily="34" charset="0"/>
                        </a:rPr>
                        <a:t>10km – ~70km</a:t>
                      </a:r>
                      <a:endParaRPr lang="en-US" sz="1600" dirty="0">
                        <a:latin typeface="Calibri" pitchFamily="34" charset="0"/>
                        <a:ea typeface="Calibri"/>
                        <a:cs typeface="Calibri" pitchFamily="34" charset="0"/>
                      </a:endParaRPr>
                    </a:p>
                  </a:txBody>
                  <a:tcPr marL="38100" marR="38100" marT="38105" marB="381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65124889"/>
              </p:ext>
            </p:extLst>
          </p:nvPr>
        </p:nvGraphicFramePr>
        <p:xfrm>
          <a:off x="1295399" y="4270612"/>
          <a:ext cx="3505200" cy="1447800"/>
        </p:xfrm>
        <a:graphic>
          <a:graphicData uri="http://schemas.openxmlformats.org/drawingml/2006/table">
            <a:tbl>
              <a:tblPr/>
              <a:tblGrid>
                <a:gridCol w="685800"/>
                <a:gridCol w="2819400"/>
              </a:tblGrid>
              <a:tr h="374857">
                <a:tc>
                  <a:txBody>
                    <a:bodyPr/>
                    <a:lstStyle/>
                    <a:p>
                      <a:pPr marL="0" marR="0" algn="ctr">
                        <a:lnSpc>
                          <a:spcPct val="115000"/>
                        </a:lnSpc>
                        <a:spcBef>
                          <a:spcPts val="0"/>
                        </a:spcBef>
                        <a:spcAft>
                          <a:spcPts val="0"/>
                        </a:spcAft>
                      </a:pPr>
                      <a:r>
                        <a:rPr lang="en-US" sz="1200" b="1" dirty="0">
                          <a:latin typeface="Calibri" pitchFamily="34" charset="0"/>
                          <a:ea typeface="Times New Roman"/>
                          <a:cs typeface="Calibri" pitchFamily="34" charset="0"/>
                        </a:rPr>
                        <a:t>10</a:t>
                      </a:r>
                      <a:r>
                        <a:rPr lang="en-US" sz="1200" dirty="0">
                          <a:latin typeface="Calibri" pitchFamily="34" charset="0"/>
                          <a:ea typeface="Times New Roman"/>
                          <a:cs typeface="Calibri" pitchFamily="34" charset="0"/>
                        </a:rPr>
                        <a:t> </a:t>
                      </a:r>
                      <a:endParaRPr lang="en-US" sz="1100" dirty="0">
                        <a:latin typeface="Calibri" pitchFamily="34" charset="0"/>
                        <a:ea typeface="Calibri"/>
                        <a:cs typeface="Calibri" pitchFamily="34" charset="0"/>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100" dirty="0" smtClean="0">
                          <a:latin typeface="Calibri" pitchFamily="34" charset="0"/>
                          <a:ea typeface="Times New Roman"/>
                          <a:cs typeface="Calibri" pitchFamily="34" charset="0"/>
                        </a:rPr>
                        <a:t> network </a:t>
                      </a:r>
                      <a:r>
                        <a:rPr lang="en-US" sz="1100" dirty="0">
                          <a:latin typeface="Calibri" pitchFamily="34" charset="0"/>
                          <a:ea typeface="Times New Roman"/>
                          <a:cs typeface="Calibri" pitchFamily="34" charset="0"/>
                        </a:rPr>
                        <a:t>operates at </a:t>
                      </a:r>
                      <a:r>
                        <a:rPr lang="en-US" sz="1100" dirty="0" smtClean="0">
                          <a:latin typeface="Calibri" pitchFamily="34" charset="0"/>
                          <a:ea typeface="Times New Roman"/>
                          <a:cs typeface="Calibri" pitchFamily="34" charset="0"/>
                        </a:rPr>
                        <a:t>10Mbps</a:t>
                      </a:r>
                      <a:endParaRPr lang="en-US" sz="1100" dirty="0">
                        <a:latin typeface="Calibri" pitchFamily="34" charset="0"/>
                        <a:ea typeface="Calibri"/>
                        <a:cs typeface="Calibri" pitchFamily="34" charset="0"/>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1928">
                <a:tc>
                  <a:txBody>
                    <a:bodyPr/>
                    <a:lstStyle/>
                    <a:p>
                      <a:pPr marL="0" marR="0" algn="ctr">
                        <a:lnSpc>
                          <a:spcPct val="115000"/>
                        </a:lnSpc>
                        <a:spcBef>
                          <a:spcPts val="0"/>
                        </a:spcBef>
                        <a:spcAft>
                          <a:spcPts val="0"/>
                        </a:spcAft>
                      </a:pPr>
                      <a:r>
                        <a:rPr lang="en-US" sz="1100" b="1" dirty="0" smtClean="0">
                          <a:latin typeface="Calibri" pitchFamily="34" charset="0"/>
                          <a:ea typeface="Times New Roman"/>
                          <a:cs typeface="Calibri" pitchFamily="34" charset="0"/>
                        </a:rPr>
                        <a:t>100 </a:t>
                      </a:r>
                      <a:endParaRPr lang="en-US" sz="1050" b="1" dirty="0">
                        <a:latin typeface="Calibri" pitchFamily="34" charset="0"/>
                        <a:ea typeface="Calibri"/>
                        <a:cs typeface="Calibri" pitchFamily="34" charset="0"/>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alibri" pitchFamily="34" charset="0"/>
                          <a:ea typeface="Times New Roman"/>
                          <a:cs typeface="Calibri" pitchFamily="34" charset="0"/>
                        </a:rPr>
                        <a:t> network operates at 100Mbps</a:t>
                      </a:r>
                      <a:endParaRPr lang="en-US" sz="1100" dirty="0">
                        <a:latin typeface="Calibri" pitchFamily="34" charset="0"/>
                        <a:ea typeface="Calibri"/>
                        <a:cs typeface="Calibri" pitchFamily="34" charset="0"/>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4615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1" dirty="0" smtClean="0">
                          <a:latin typeface="Calibri" pitchFamily="34" charset="0"/>
                          <a:ea typeface="Times New Roman"/>
                          <a:cs typeface="Calibri" pitchFamily="34" charset="0"/>
                        </a:rPr>
                        <a:t>1000</a:t>
                      </a:r>
                      <a:endParaRPr lang="en-US" sz="1100" dirty="0">
                        <a:latin typeface="Calibri" pitchFamily="34" charset="0"/>
                        <a:ea typeface="Calibri"/>
                        <a:cs typeface="Calibri" pitchFamily="34" charset="0"/>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latin typeface="Calibri" pitchFamily="34" charset="0"/>
                          <a:ea typeface="Times New Roman"/>
                          <a:cs typeface="Calibri" pitchFamily="34" charset="0"/>
                        </a:rPr>
                        <a:t> network operates at 1000Mbps</a:t>
                      </a:r>
                      <a:r>
                        <a:rPr lang="en-US" sz="1100" baseline="0" dirty="0" smtClean="0">
                          <a:latin typeface="Calibri" pitchFamily="34" charset="0"/>
                          <a:ea typeface="Times New Roman"/>
                          <a:cs typeface="Calibri" pitchFamily="34" charset="0"/>
                        </a:rPr>
                        <a:t>  (1Gbps)</a:t>
                      </a:r>
                      <a:endParaRPr lang="en-US" sz="1100" dirty="0">
                        <a:latin typeface="Calibri" pitchFamily="34" charset="0"/>
                        <a:ea typeface="Calibri"/>
                        <a:cs typeface="Calibri" pitchFamily="34" charset="0"/>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4857">
                <a:tc>
                  <a:txBody>
                    <a:bodyPr/>
                    <a:lstStyle/>
                    <a:p>
                      <a:pPr marL="0" marR="0" algn="ctr">
                        <a:lnSpc>
                          <a:spcPct val="115000"/>
                        </a:lnSpc>
                        <a:spcBef>
                          <a:spcPts val="0"/>
                        </a:spcBef>
                        <a:spcAft>
                          <a:spcPts val="0"/>
                        </a:spcAft>
                      </a:pPr>
                      <a:r>
                        <a:rPr lang="en-US" sz="1200" b="1" dirty="0">
                          <a:latin typeface="Calibri" pitchFamily="34" charset="0"/>
                          <a:ea typeface="Times New Roman"/>
                          <a:cs typeface="Calibri" pitchFamily="34" charset="0"/>
                        </a:rPr>
                        <a:t>BASE</a:t>
                      </a:r>
                      <a:endParaRPr lang="en-US" sz="1100" dirty="0">
                        <a:latin typeface="Calibri" pitchFamily="34" charset="0"/>
                        <a:ea typeface="Calibri"/>
                        <a:cs typeface="Calibri" pitchFamily="34" charset="0"/>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100" dirty="0" smtClean="0">
                          <a:latin typeface="Calibri" pitchFamily="34" charset="0"/>
                          <a:ea typeface="Times New Roman"/>
                          <a:cs typeface="Calibri" pitchFamily="34" charset="0"/>
                        </a:rPr>
                        <a:t> baseband</a:t>
                      </a:r>
                      <a:r>
                        <a:rPr lang="en-US" sz="1100" baseline="0" dirty="0" smtClean="0">
                          <a:latin typeface="Calibri" pitchFamily="34" charset="0"/>
                          <a:ea typeface="Times New Roman"/>
                          <a:cs typeface="Calibri" pitchFamily="34" charset="0"/>
                        </a:rPr>
                        <a:t> signaling</a:t>
                      </a:r>
                      <a:endParaRPr lang="en-US" sz="1100" dirty="0">
                        <a:latin typeface="Calibri" pitchFamily="34" charset="0"/>
                        <a:ea typeface="Calibri"/>
                        <a:cs typeface="Calibri" pitchFamily="34" charset="0"/>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30790289"/>
              </p:ext>
            </p:extLst>
          </p:nvPr>
        </p:nvGraphicFramePr>
        <p:xfrm>
          <a:off x="5257799" y="4270612"/>
          <a:ext cx="3200400" cy="1461317"/>
        </p:xfrm>
        <a:graphic>
          <a:graphicData uri="http://schemas.openxmlformats.org/drawingml/2006/table">
            <a:tbl>
              <a:tblPr/>
              <a:tblGrid>
                <a:gridCol w="533401"/>
                <a:gridCol w="2666999"/>
              </a:tblGrid>
              <a:tr h="296083">
                <a:tc>
                  <a:txBody>
                    <a:bodyPr/>
                    <a:lstStyle/>
                    <a:p>
                      <a:pPr marL="0" marR="0" algn="ctr">
                        <a:lnSpc>
                          <a:spcPct val="115000"/>
                        </a:lnSpc>
                        <a:spcBef>
                          <a:spcPts val="0"/>
                        </a:spcBef>
                        <a:spcAft>
                          <a:spcPts val="0"/>
                        </a:spcAft>
                      </a:pPr>
                      <a:r>
                        <a:rPr lang="en-US" sz="1200" b="1" dirty="0" smtClean="0">
                          <a:latin typeface="Calibri" pitchFamily="34" charset="0"/>
                          <a:ea typeface="Times New Roman"/>
                          <a:cs typeface="Calibri" pitchFamily="34" charset="0"/>
                        </a:rPr>
                        <a:t>T</a:t>
                      </a:r>
                      <a:endParaRPr lang="en-US" sz="1100" dirty="0">
                        <a:latin typeface="Calibri" pitchFamily="34" charset="0"/>
                        <a:ea typeface="Calibri"/>
                        <a:cs typeface="Calibri" pitchFamily="34" charset="0"/>
                      </a:endParaRPr>
                    </a:p>
                  </a:txBody>
                  <a:tcPr marL="38100" marR="38100" marT="38111" marB="3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200" dirty="0" smtClean="0">
                          <a:latin typeface="Calibri" pitchFamily="34" charset="0"/>
                          <a:ea typeface="Times New Roman"/>
                          <a:cs typeface="Calibri" pitchFamily="34" charset="0"/>
                        </a:rPr>
                        <a:t> twisted-pair cable</a:t>
                      </a:r>
                      <a:endParaRPr lang="en-US" sz="1200" dirty="0">
                        <a:latin typeface="Calibri" pitchFamily="34" charset="0"/>
                        <a:ea typeface="Calibri"/>
                        <a:cs typeface="Calibri" pitchFamily="34" charset="0"/>
                      </a:endParaRPr>
                    </a:p>
                  </a:txBody>
                  <a:tcPr marL="38100" marR="38100" marT="38111" marB="3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6083">
                <a:tc>
                  <a:txBody>
                    <a:bodyPr/>
                    <a:lstStyle/>
                    <a:p>
                      <a:pPr marL="0" marR="0" algn="ctr">
                        <a:lnSpc>
                          <a:spcPct val="115000"/>
                        </a:lnSpc>
                        <a:spcBef>
                          <a:spcPts val="0"/>
                        </a:spcBef>
                        <a:spcAft>
                          <a:spcPts val="0"/>
                        </a:spcAft>
                      </a:pPr>
                      <a:r>
                        <a:rPr lang="en-US" sz="1200" b="1" dirty="0">
                          <a:latin typeface="Calibri" pitchFamily="34" charset="0"/>
                          <a:ea typeface="Times New Roman"/>
                          <a:cs typeface="Calibri" pitchFamily="34" charset="0"/>
                        </a:rPr>
                        <a:t>X</a:t>
                      </a:r>
                      <a:endParaRPr lang="en-US" sz="1100" dirty="0">
                        <a:latin typeface="Calibri" pitchFamily="34" charset="0"/>
                        <a:ea typeface="Calibri"/>
                        <a:cs typeface="Calibri" pitchFamily="34" charset="0"/>
                      </a:endParaRPr>
                    </a:p>
                  </a:txBody>
                  <a:tcPr marL="38100" marR="38100" marT="38111" marB="3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200" dirty="0" smtClean="0">
                          <a:latin typeface="Calibri" pitchFamily="34" charset="0"/>
                          <a:ea typeface="Times New Roman"/>
                          <a:cs typeface="Calibri" pitchFamily="34" charset="0"/>
                        </a:rPr>
                        <a:t> full </a:t>
                      </a:r>
                      <a:r>
                        <a:rPr lang="en-US" sz="1200" dirty="0">
                          <a:latin typeface="Calibri" pitchFamily="34" charset="0"/>
                          <a:ea typeface="Times New Roman"/>
                          <a:cs typeface="Calibri" pitchFamily="34" charset="0"/>
                        </a:rPr>
                        <a:t>duplex-capable </a:t>
                      </a:r>
                      <a:r>
                        <a:rPr lang="en-US" sz="1200" dirty="0" smtClean="0">
                          <a:latin typeface="Calibri" pitchFamily="34" charset="0"/>
                          <a:ea typeface="Times New Roman"/>
                          <a:cs typeface="Calibri" pitchFamily="34" charset="0"/>
                        </a:rPr>
                        <a:t>cable</a:t>
                      </a:r>
                      <a:endParaRPr lang="en-US" sz="1200" dirty="0">
                        <a:latin typeface="Calibri" pitchFamily="34" charset="0"/>
                        <a:ea typeface="Calibri"/>
                        <a:cs typeface="Calibri" pitchFamily="34" charset="0"/>
                      </a:endParaRPr>
                    </a:p>
                  </a:txBody>
                  <a:tcPr marL="38100" marR="38100" marT="38111" marB="3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6083">
                <a:tc>
                  <a:txBody>
                    <a:bodyPr/>
                    <a:lstStyle/>
                    <a:p>
                      <a:pPr marL="0" marR="0" algn="ctr">
                        <a:lnSpc>
                          <a:spcPct val="115000"/>
                        </a:lnSpc>
                        <a:spcBef>
                          <a:spcPts val="0"/>
                        </a:spcBef>
                        <a:spcAft>
                          <a:spcPts val="0"/>
                        </a:spcAft>
                      </a:pPr>
                      <a:r>
                        <a:rPr lang="en-US" sz="1200" b="1" dirty="0" smtClean="0">
                          <a:latin typeface="Calibri" pitchFamily="34" charset="0"/>
                          <a:ea typeface="Times New Roman"/>
                          <a:cs typeface="Calibri" pitchFamily="34" charset="0"/>
                        </a:rPr>
                        <a:t>FX</a:t>
                      </a:r>
                      <a:endParaRPr lang="en-US" sz="1100" dirty="0">
                        <a:latin typeface="Calibri" pitchFamily="34" charset="0"/>
                        <a:ea typeface="Calibri"/>
                        <a:cs typeface="Calibri" pitchFamily="34" charset="0"/>
                      </a:endParaRPr>
                    </a:p>
                  </a:txBody>
                  <a:tcPr marL="38100" marR="38100" marT="38111" marB="3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US" sz="1200" dirty="0" smtClean="0">
                          <a:latin typeface="Calibri" pitchFamily="34" charset="0"/>
                          <a:ea typeface="Times New Roman"/>
                          <a:cs typeface="Calibri" pitchFamily="34" charset="0"/>
                        </a:rPr>
                        <a:t> fiber </a:t>
                      </a:r>
                      <a:r>
                        <a:rPr lang="en-US" sz="1200" dirty="0">
                          <a:latin typeface="Calibri" pitchFamily="34" charset="0"/>
                          <a:ea typeface="Times New Roman"/>
                          <a:cs typeface="Calibri" pitchFamily="34" charset="0"/>
                        </a:rPr>
                        <a:t>optic </a:t>
                      </a:r>
                      <a:r>
                        <a:rPr lang="en-US" sz="1200" dirty="0" smtClean="0">
                          <a:latin typeface="Calibri" pitchFamily="34" charset="0"/>
                          <a:ea typeface="Times New Roman"/>
                          <a:cs typeface="Calibri" pitchFamily="34" charset="0"/>
                        </a:rPr>
                        <a:t>cable </a:t>
                      </a:r>
                      <a:endParaRPr lang="en-US" sz="1200" dirty="0">
                        <a:latin typeface="Calibri" pitchFamily="34" charset="0"/>
                        <a:ea typeface="Calibri"/>
                        <a:cs typeface="Calibri" pitchFamily="34" charset="0"/>
                      </a:endParaRPr>
                    </a:p>
                  </a:txBody>
                  <a:tcPr marL="38100" marR="38100" marT="38111" marB="3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977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1" dirty="0" smtClean="0">
                          <a:latin typeface="Calibri" pitchFamily="34" charset="0"/>
                          <a:ea typeface="Calibri"/>
                          <a:cs typeface="Calibri" pitchFamily="34" charset="0"/>
                        </a:rPr>
                        <a:t>SX</a:t>
                      </a:r>
                      <a:endParaRPr lang="en-US" sz="1100" dirty="0">
                        <a:latin typeface="Calibri" pitchFamily="34" charset="0"/>
                        <a:ea typeface="Calibri"/>
                        <a:cs typeface="Calibri" pitchFamily="34" charset="0"/>
                      </a:endParaRPr>
                    </a:p>
                  </a:txBody>
                  <a:tcPr marL="38100" marR="38100" marT="38111" marB="3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latin typeface="Calibri" pitchFamily="34" charset="0"/>
                          <a:ea typeface="Times New Roman"/>
                          <a:cs typeface="Calibri" pitchFamily="34" charset="0"/>
                        </a:rPr>
                        <a:t> multimode fiber optic</a:t>
                      </a:r>
                      <a:endParaRPr lang="en-US" sz="1200" dirty="0">
                        <a:latin typeface="Calibri" pitchFamily="34" charset="0"/>
                        <a:ea typeface="Calibri"/>
                        <a:cs typeface="Calibri" pitchFamily="34" charset="0"/>
                      </a:endParaRPr>
                    </a:p>
                  </a:txBody>
                  <a:tcPr marL="38100" marR="38100" marT="38111" marB="3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977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1" dirty="0" smtClean="0">
                          <a:latin typeface="Calibri" pitchFamily="34" charset="0"/>
                          <a:ea typeface="Calibri"/>
                          <a:cs typeface="Calibri" pitchFamily="34" charset="0"/>
                        </a:rPr>
                        <a:t>LX</a:t>
                      </a:r>
                      <a:endParaRPr lang="en-US" sz="1100" dirty="0">
                        <a:latin typeface="Calibri" pitchFamily="34" charset="0"/>
                        <a:ea typeface="Calibri"/>
                        <a:cs typeface="Calibri" pitchFamily="34" charset="0"/>
                      </a:endParaRPr>
                    </a:p>
                  </a:txBody>
                  <a:tcPr marL="38100" marR="38100" marT="38111" marB="3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latin typeface="Calibri" pitchFamily="34" charset="0"/>
                          <a:ea typeface="Times New Roman"/>
                          <a:cs typeface="Calibri" pitchFamily="34" charset="0"/>
                        </a:rPr>
                        <a:t> singlemode fiber optic</a:t>
                      </a:r>
                      <a:endParaRPr lang="en-US" sz="1200" dirty="0">
                        <a:latin typeface="Calibri" pitchFamily="34" charset="0"/>
                        <a:ea typeface="Calibri"/>
                        <a:cs typeface="Calibri" pitchFamily="34" charset="0"/>
                      </a:endParaRPr>
                    </a:p>
                  </a:txBody>
                  <a:tcPr marL="38100" marR="38100" marT="38111" marB="381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23626" name="Rectangle 8"/>
          <p:cNvSpPr>
            <a:spLocks noChangeArrowheads="1"/>
          </p:cNvSpPr>
          <p:nvPr/>
        </p:nvSpPr>
        <p:spPr bwMode="auto">
          <a:xfrm>
            <a:off x="1600199" y="5794612"/>
            <a:ext cx="69342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400" b="1" i="1" dirty="0">
                <a:latin typeface="Calibri" pitchFamily="34" charset="0"/>
              </a:rPr>
              <a:t>E</a:t>
            </a:r>
            <a:r>
              <a:rPr lang="en-US" sz="1400" b="1" i="1" dirty="0" smtClean="0">
                <a:latin typeface="Calibri" pitchFamily="34" charset="0"/>
              </a:rPr>
              <a:t>xample</a:t>
            </a:r>
            <a:r>
              <a:rPr lang="en-US" sz="1400" b="1" i="1" dirty="0">
                <a:latin typeface="Calibri" pitchFamily="34" charset="0"/>
              </a:rPr>
              <a:t>:</a:t>
            </a:r>
            <a:r>
              <a:rPr lang="en-US" sz="1400" i="1" dirty="0">
                <a:latin typeface="Calibri" pitchFamily="34" charset="0"/>
              </a:rPr>
              <a:t> 100BASE-TX indicates a Fast Ethernet connection (100 Mbps) that uses a </a:t>
            </a:r>
            <a:r>
              <a:rPr lang="en-US" sz="1400" i="1" dirty="0" smtClean="0">
                <a:latin typeface="Calibri" pitchFamily="34" charset="0"/>
              </a:rPr>
              <a:t>twisted  </a:t>
            </a:r>
            <a:br>
              <a:rPr lang="en-US" sz="1400" i="1" dirty="0" smtClean="0">
                <a:latin typeface="Calibri" pitchFamily="34" charset="0"/>
              </a:rPr>
            </a:br>
            <a:r>
              <a:rPr lang="en-US" sz="1400" i="1" dirty="0" smtClean="0">
                <a:latin typeface="Calibri" pitchFamily="34" charset="0"/>
              </a:rPr>
              <a:t>                  pair </a:t>
            </a:r>
            <a:r>
              <a:rPr lang="en-US" sz="1400" i="1" dirty="0">
                <a:latin typeface="Calibri" pitchFamily="34" charset="0"/>
              </a:rPr>
              <a:t>cable capable of full-duplex transmissions.</a:t>
            </a:r>
            <a:endParaRPr lang="en-US" sz="1400" dirty="0">
              <a:latin typeface="Calibri" pitchFamily="34" charset="0"/>
            </a:endParaRPr>
          </a:p>
        </p:txBody>
      </p:sp>
      <p:sp>
        <p:nvSpPr>
          <p:cNvPr id="2" name="Text Placeholder 1"/>
          <p:cNvSpPr>
            <a:spLocks noGrp="1"/>
          </p:cNvSpPr>
          <p:nvPr>
            <p:ph type="body" sz="quarter" idx="15"/>
          </p:nvPr>
        </p:nvSpPr>
        <p:spPr/>
        <p:txBody>
          <a:bodyPr/>
          <a:lstStyle/>
          <a:p>
            <a:r>
              <a:rPr lang="en-US" dirty="0" smtClean="0"/>
              <a:t>Ethernet 802.3 Standards</a:t>
            </a:r>
            <a:endParaRPr lang="en-US" dirty="0"/>
          </a:p>
        </p:txBody>
      </p:sp>
    </p:spTree>
    <p:extLst>
      <p:ext uri="{BB962C8B-B14F-4D97-AF65-F5344CB8AC3E}">
        <p14:creationId xmlns:p14="http://schemas.microsoft.com/office/powerpoint/2010/main" val="199017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a:spLocks noGrp="1"/>
          </p:cNvSpPr>
          <p:nvPr>
            <p:ph type="body" sz="quarter" idx="12"/>
          </p:nvPr>
        </p:nvSpPr>
        <p:spPr/>
        <p:txBody>
          <a:bodyPr/>
          <a:lstStyle/>
          <a:p>
            <a:pPr marL="0" indent="0">
              <a:buNone/>
            </a:pPr>
            <a:r>
              <a:rPr lang="en-US" dirty="0">
                <a:solidFill>
                  <a:schemeClr val="accent1"/>
                </a:solidFill>
              </a:rPr>
              <a:t>MODEL: NT24k-DR24 </a:t>
            </a:r>
            <a:r>
              <a:rPr lang="en-US" dirty="0" smtClean="0">
                <a:solidFill>
                  <a:schemeClr val="accent1"/>
                </a:solidFill>
              </a:rPr>
              <a:t>DIN Rail</a:t>
            </a:r>
          </a:p>
          <a:p>
            <a:r>
              <a:rPr lang="en-US" dirty="0" smtClean="0"/>
              <a:t>Up to 24 ports</a:t>
            </a:r>
          </a:p>
          <a:p>
            <a:r>
              <a:rPr lang="en-US" dirty="0" smtClean="0"/>
              <a:t>-40° to 75°C operating temp</a:t>
            </a:r>
            <a:endParaRPr lang="en-US" dirty="0"/>
          </a:p>
          <a:p>
            <a:r>
              <a:rPr lang="en-US" dirty="0"/>
              <a:t>FCC, CE and UL </a:t>
            </a:r>
            <a:r>
              <a:rPr lang="en-US" dirty="0" smtClean="0"/>
              <a:t>approved</a:t>
            </a:r>
          </a:p>
          <a:p>
            <a:r>
              <a:rPr lang="en-US" dirty="0" smtClean="0"/>
              <a:t>Available in 2 configurations</a:t>
            </a:r>
          </a:p>
          <a:p>
            <a:pPr lvl="1"/>
            <a:endParaRPr lang="en-US" dirty="0" smtClean="0"/>
          </a:p>
        </p:txBody>
      </p:sp>
      <p:sp>
        <p:nvSpPr>
          <p:cNvPr id="24580" name="Title 3"/>
          <p:cNvSpPr>
            <a:spLocks noGrp="1"/>
          </p:cNvSpPr>
          <p:nvPr>
            <p:ph type="title"/>
          </p:nvPr>
        </p:nvSpPr>
        <p:spPr/>
        <p:txBody>
          <a:bodyPr/>
          <a:lstStyle/>
          <a:p>
            <a:r>
              <a:rPr lang="en-US" dirty="0" smtClean="0"/>
              <a:t>NT24k DIN Rail Models</a:t>
            </a:r>
          </a:p>
        </p:txBody>
      </p:sp>
      <p:graphicFrame>
        <p:nvGraphicFramePr>
          <p:cNvPr id="14" name="Table 13"/>
          <p:cNvGraphicFramePr>
            <a:graphicFrameLocks noGrp="1"/>
          </p:cNvGraphicFramePr>
          <p:nvPr>
            <p:extLst>
              <p:ext uri="{D42A27DB-BD31-4B8C-83A1-F6EECF244321}">
                <p14:modId xmlns:p14="http://schemas.microsoft.com/office/powerpoint/2010/main" val="3429435592"/>
              </p:ext>
            </p:extLst>
          </p:nvPr>
        </p:nvGraphicFramePr>
        <p:xfrm>
          <a:off x="1138260" y="4091466"/>
          <a:ext cx="7303325" cy="880544"/>
        </p:xfrm>
        <a:graphic>
          <a:graphicData uri="http://schemas.openxmlformats.org/drawingml/2006/table">
            <a:tbl>
              <a:tblPr>
                <a:tableStyleId>{5C22544A-7EE6-4342-B048-85BDC9FD1C3A}</a:tableStyleId>
              </a:tblPr>
              <a:tblGrid>
                <a:gridCol w="1163781"/>
                <a:gridCol w="6139544"/>
              </a:tblGrid>
              <a:tr h="453239">
                <a:tc>
                  <a:txBody>
                    <a:bodyPr/>
                    <a:lstStyle/>
                    <a:p>
                      <a:pPr algn="l" fontAlgn="b"/>
                      <a:r>
                        <a:rPr lang="en-US" sz="1200" b="1" u="none" strike="noStrike" dirty="0" smtClean="0">
                          <a:effectLst/>
                        </a:rPr>
                        <a:t>NT24k-DR24-DC</a:t>
                      </a:r>
                      <a:endParaRPr lang="en-US" sz="1200" b="1" i="1" u="none" strike="noStrike" dirty="0">
                        <a:solidFill>
                          <a:srgbClr val="000000"/>
                        </a:solidFill>
                        <a:effectLst/>
                        <a:latin typeface="Arial"/>
                      </a:endParaRPr>
                    </a:p>
                  </a:txBody>
                  <a:tcPr marL="9524" marR="9524" marT="9534" marB="0">
                    <a:solidFill>
                      <a:schemeClr val="bg1">
                        <a:lumMod val="95000"/>
                      </a:schemeClr>
                    </a:solidFill>
                  </a:tcPr>
                </a:tc>
                <a:tc>
                  <a:txBody>
                    <a:bodyPr/>
                    <a:lstStyle/>
                    <a:p>
                      <a:pPr algn="l" fontAlgn="b">
                        <a:spcAft>
                          <a:spcPts val="800"/>
                        </a:spcAft>
                      </a:pPr>
                      <a:r>
                        <a:rPr lang="en-US" sz="1200" u="none" strike="noStrike" dirty="0" smtClean="0">
                          <a:effectLst/>
                        </a:rPr>
                        <a:t>Managed </a:t>
                      </a:r>
                      <a:r>
                        <a:rPr lang="en-US" sz="1200" u="none" strike="noStrike" dirty="0">
                          <a:effectLst/>
                        </a:rPr>
                        <a:t>i</a:t>
                      </a:r>
                      <a:r>
                        <a:rPr lang="en-US" sz="1200" u="none" strike="noStrike" dirty="0" smtClean="0">
                          <a:effectLst/>
                        </a:rPr>
                        <a:t>ndustrial </a:t>
                      </a:r>
                      <a:r>
                        <a:rPr lang="en-US" sz="1200" u="none" strike="noStrike" dirty="0">
                          <a:effectLst/>
                        </a:rPr>
                        <a:t>Ethernet </a:t>
                      </a:r>
                      <a:r>
                        <a:rPr lang="en-US" sz="1200" u="none" strike="noStrike" dirty="0" smtClean="0">
                          <a:effectLst/>
                        </a:rPr>
                        <a:t>switch</a:t>
                      </a:r>
                      <a:r>
                        <a:rPr lang="en-US" sz="1200" u="none" strike="noStrike" dirty="0">
                          <a:effectLst/>
                        </a:rPr>
                        <a:t>; </a:t>
                      </a:r>
                      <a:r>
                        <a:rPr lang="en-US" sz="1200" u="none" strike="noStrike" dirty="0" smtClean="0">
                          <a:effectLst/>
                        </a:rPr>
                        <a:t>modular DIN-rail </a:t>
                      </a:r>
                      <a:r>
                        <a:rPr lang="en-US" sz="1200" u="none" strike="noStrike" dirty="0">
                          <a:effectLst/>
                        </a:rPr>
                        <a:t>d</a:t>
                      </a:r>
                      <a:r>
                        <a:rPr lang="en-US" sz="1200" u="none" strike="noStrike" dirty="0" smtClean="0">
                          <a:effectLst/>
                        </a:rPr>
                        <a:t>esign with </a:t>
                      </a:r>
                      <a:r>
                        <a:rPr lang="en-US" sz="1200" u="none" strike="noStrike" dirty="0">
                          <a:effectLst/>
                        </a:rPr>
                        <a:t>3 expansion slots; </a:t>
                      </a:r>
                      <a:r>
                        <a:rPr lang="en-US" sz="1200" u="none" strike="noStrike" dirty="0" smtClean="0">
                          <a:effectLst/>
                        </a:rPr>
                        <a:t/>
                      </a:r>
                      <a:br>
                        <a:rPr lang="en-US" sz="1200" u="none" strike="noStrike" dirty="0" smtClean="0">
                          <a:effectLst/>
                        </a:rPr>
                      </a:br>
                      <a:r>
                        <a:rPr lang="en-US" sz="1200" u="none" strike="noStrike" dirty="0" smtClean="0">
                          <a:effectLst/>
                        </a:rPr>
                        <a:t>1 redundant </a:t>
                      </a:r>
                      <a:r>
                        <a:rPr lang="en-US" sz="1200" u="none" strike="noStrike" dirty="0">
                          <a:effectLst/>
                        </a:rPr>
                        <a:t>18-49VDC power input</a:t>
                      </a:r>
                      <a:endParaRPr lang="en-US" sz="1200" b="0" i="0" u="none" strike="noStrike" dirty="0">
                        <a:solidFill>
                          <a:srgbClr val="000000"/>
                        </a:solidFill>
                        <a:effectLst/>
                        <a:latin typeface="Arial"/>
                      </a:endParaRPr>
                    </a:p>
                  </a:txBody>
                  <a:tcPr marL="9524" marR="9524" marT="9534" marB="0">
                    <a:solidFill>
                      <a:schemeClr val="bg1">
                        <a:lumMod val="95000"/>
                      </a:schemeClr>
                    </a:solidFill>
                  </a:tcPr>
                </a:tc>
              </a:tr>
              <a:tr h="427305">
                <a:tc>
                  <a:txBody>
                    <a:bodyPr/>
                    <a:lstStyle/>
                    <a:p>
                      <a:pPr algn="l" fontAlgn="b"/>
                      <a:r>
                        <a:rPr lang="en-US" sz="1200" b="1" u="none" strike="noStrike" dirty="0">
                          <a:effectLst/>
                        </a:rPr>
                        <a:t>NT24k-DR24-AC</a:t>
                      </a:r>
                      <a:endParaRPr lang="en-US" sz="1200" b="1" i="1" u="none" strike="noStrike" dirty="0">
                        <a:solidFill>
                          <a:srgbClr val="000000"/>
                        </a:solidFill>
                        <a:effectLst/>
                        <a:latin typeface="Arial"/>
                      </a:endParaRPr>
                    </a:p>
                  </a:txBody>
                  <a:tcPr marL="9524" marR="9524" marT="9534" marB="0">
                    <a:solidFill>
                      <a:schemeClr val="bg1">
                        <a:lumMod val="95000"/>
                      </a:schemeClr>
                    </a:solidFill>
                  </a:tcPr>
                </a:tc>
                <a:tc>
                  <a:txBody>
                    <a:bodyPr/>
                    <a:lstStyle/>
                    <a:p>
                      <a:pPr algn="l" fontAlgn="b">
                        <a:spcAft>
                          <a:spcPts val="400"/>
                        </a:spcAft>
                      </a:pPr>
                      <a:r>
                        <a:rPr lang="en-US" sz="1200" u="none" strike="noStrike" dirty="0" smtClean="0">
                          <a:effectLst/>
                        </a:rPr>
                        <a:t>Managed </a:t>
                      </a:r>
                      <a:r>
                        <a:rPr lang="en-US" sz="1200" u="none" strike="noStrike" dirty="0">
                          <a:effectLst/>
                        </a:rPr>
                        <a:t>i</a:t>
                      </a:r>
                      <a:r>
                        <a:rPr lang="en-US" sz="1200" u="none" strike="noStrike" dirty="0" smtClean="0">
                          <a:effectLst/>
                        </a:rPr>
                        <a:t>ndustrial </a:t>
                      </a:r>
                      <a:r>
                        <a:rPr lang="en-US" sz="1200" u="none" strike="noStrike" dirty="0">
                          <a:effectLst/>
                        </a:rPr>
                        <a:t>Ethernet </a:t>
                      </a:r>
                      <a:r>
                        <a:rPr lang="en-US" sz="1200" u="none" strike="noStrike" dirty="0" smtClean="0">
                          <a:effectLst/>
                        </a:rPr>
                        <a:t>switch</a:t>
                      </a:r>
                      <a:r>
                        <a:rPr lang="en-US" sz="1200" u="none" strike="noStrike" dirty="0">
                          <a:effectLst/>
                        </a:rPr>
                        <a:t>; </a:t>
                      </a:r>
                      <a:r>
                        <a:rPr lang="en-US" sz="1200" u="none" strike="noStrike" dirty="0" smtClean="0">
                          <a:effectLst/>
                        </a:rPr>
                        <a:t>modular DIN-rail </a:t>
                      </a:r>
                      <a:r>
                        <a:rPr lang="en-US" sz="1200" u="none" strike="noStrike" dirty="0">
                          <a:effectLst/>
                        </a:rPr>
                        <a:t>d</a:t>
                      </a:r>
                      <a:r>
                        <a:rPr lang="en-US" sz="1200" u="none" strike="noStrike" dirty="0" smtClean="0">
                          <a:effectLst/>
                        </a:rPr>
                        <a:t>esign with </a:t>
                      </a:r>
                      <a:r>
                        <a:rPr lang="en-US" sz="1200" u="none" strike="noStrike" dirty="0">
                          <a:effectLst/>
                        </a:rPr>
                        <a:t>3 expansion slots; </a:t>
                      </a:r>
                      <a:r>
                        <a:rPr lang="en-US" sz="1200" u="none" strike="noStrike" dirty="0" smtClean="0">
                          <a:effectLst/>
                        </a:rPr>
                        <a:t/>
                      </a:r>
                      <a:br>
                        <a:rPr lang="en-US" sz="1200" u="none" strike="noStrike" dirty="0" smtClean="0">
                          <a:effectLst/>
                        </a:rPr>
                      </a:br>
                      <a:r>
                        <a:rPr lang="en-US" sz="1200" u="none" strike="noStrike" dirty="0" smtClean="0">
                          <a:effectLst/>
                        </a:rPr>
                        <a:t>1 90-264VAC </a:t>
                      </a:r>
                      <a:r>
                        <a:rPr lang="en-US" sz="1200" u="none" strike="noStrike" dirty="0">
                          <a:effectLst/>
                        </a:rPr>
                        <a:t>/ 90-300VDC power input</a:t>
                      </a:r>
                      <a:endParaRPr lang="en-US" sz="1200" b="0" i="0" u="none" strike="noStrike" dirty="0">
                        <a:solidFill>
                          <a:srgbClr val="000000"/>
                        </a:solidFill>
                        <a:effectLst/>
                        <a:latin typeface="Arial"/>
                      </a:endParaRPr>
                    </a:p>
                  </a:txBody>
                  <a:tcPr marL="9524" marR="9524" marT="9534" marB="0">
                    <a:solidFill>
                      <a:schemeClr val="bg1">
                        <a:lumMod val="95000"/>
                      </a:schemeClr>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895" y="1490379"/>
            <a:ext cx="2048443" cy="203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374059"/>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a:spLocks noGrp="1"/>
          </p:cNvSpPr>
          <p:nvPr>
            <p:ph type="body" sz="quarter" idx="12"/>
          </p:nvPr>
        </p:nvSpPr>
        <p:spPr/>
        <p:txBody>
          <a:bodyPr/>
          <a:lstStyle/>
          <a:p>
            <a:pPr marL="0" indent="0">
              <a:buNone/>
            </a:pPr>
            <a:r>
              <a:rPr lang="en-US" dirty="0">
                <a:solidFill>
                  <a:schemeClr val="accent1"/>
                </a:solidFill>
              </a:rPr>
              <a:t>MODEL: NT24k-DR16 </a:t>
            </a:r>
            <a:r>
              <a:rPr lang="en-US" dirty="0" smtClean="0">
                <a:solidFill>
                  <a:schemeClr val="accent1"/>
                </a:solidFill>
              </a:rPr>
              <a:t>DIN Rail</a:t>
            </a:r>
          </a:p>
          <a:p>
            <a:r>
              <a:rPr lang="en-US" dirty="0" smtClean="0"/>
              <a:t>Up to 16 ports</a:t>
            </a:r>
          </a:p>
          <a:p>
            <a:r>
              <a:rPr lang="en-US" dirty="0"/>
              <a:t>-40° to 75°C operating </a:t>
            </a:r>
            <a:r>
              <a:rPr lang="en-US" dirty="0" smtClean="0"/>
              <a:t>temp</a:t>
            </a:r>
          </a:p>
          <a:p>
            <a:r>
              <a:rPr lang="en-US" dirty="0"/>
              <a:t>FCC, CE and UL </a:t>
            </a:r>
            <a:r>
              <a:rPr lang="en-US" dirty="0" smtClean="0"/>
              <a:t>approved</a:t>
            </a:r>
            <a:endParaRPr lang="en-US" dirty="0"/>
          </a:p>
          <a:p>
            <a:r>
              <a:rPr lang="en-US" dirty="0" smtClean="0"/>
              <a:t>Available in 2 configurations</a:t>
            </a:r>
          </a:p>
          <a:p>
            <a:pPr lvl="1"/>
            <a:endParaRPr lang="en-US" dirty="0" smtClean="0"/>
          </a:p>
        </p:txBody>
      </p:sp>
      <p:sp>
        <p:nvSpPr>
          <p:cNvPr id="24580" name="Title 3"/>
          <p:cNvSpPr>
            <a:spLocks noGrp="1"/>
          </p:cNvSpPr>
          <p:nvPr>
            <p:ph type="title"/>
          </p:nvPr>
        </p:nvSpPr>
        <p:spPr/>
        <p:txBody>
          <a:bodyPr/>
          <a:lstStyle/>
          <a:p>
            <a:r>
              <a:rPr lang="en-US" dirty="0" smtClean="0"/>
              <a:t>NT24k DIN Rail Models</a:t>
            </a:r>
          </a:p>
        </p:txBody>
      </p:sp>
      <p:graphicFrame>
        <p:nvGraphicFramePr>
          <p:cNvPr id="8" name="Table 7"/>
          <p:cNvGraphicFramePr>
            <a:graphicFrameLocks noGrp="1"/>
          </p:cNvGraphicFramePr>
          <p:nvPr>
            <p:extLst>
              <p:ext uri="{D42A27DB-BD31-4B8C-83A1-F6EECF244321}">
                <p14:modId xmlns:p14="http://schemas.microsoft.com/office/powerpoint/2010/main" val="4294224285"/>
              </p:ext>
            </p:extLst>
          </p:nvPr>
        </p:nvGraphicFramePr>
        <p:xfrm>
          <a:off x="1151907" y="4026090"/>
          <a:ext cx="7303325" cy="849551"/>
        </p:xfrm>
        <a:graphic>
          <a:graphicData uri="http://schemas.openxmlformats.org/drawingml/2006/table">
            <a:tbl>
              <a:tblPr>
                <a:tableStyleId>{5C22544A-7EE6-4342-B048-85BDC9FD1C3A}</a:tableStyleId>
              </a:tblPr>
              <a:tblGrid>
                <a:gridCol w="1163781"/>
                <a:gridCol w="6139544"/>
              </a:tblGrid>
              <a:tr h="422246">
                <a:tc>
                  <a:txBody>
                    <a:bodyPr/>
                    <a:lstStyle/>
                    <a:p>
                      <a:pPr algn="l" fontAlgn="b"/>
                      <a:r>
                        <a:rPr lang="en-US" sz="1200" b="1" u="none" strike="noStrike" dirty="0" smtClean="0">
                          <a:effectLst/>
                        </a:rPr>
                        <a:t>NT24k-DR16-DC</a:t>
                      </a:r>
                      <a:endParaRPr lang="en-US" sz="1200" b="1" i="1" u="none" strike="noStrike" dirty="0">
                        <a:solidFill>
                          <a:srgbClr val="000000"/>
                        </a:solidFill>
                        <a:effectLst/>
                        <a:latin typeface="Arial"/>
                      </a:endParaRPr>
                    </a:p>
                  </a:txBody>
                  <a:tcPr marL="9524" marR="9524" marT="9534" marB="0">
                    <a:solidFill>
                      <a:schemeClr val="bg1">
                        <a:lumMod val="95000"/>
                      </a:schemeClr>
                    </a:solidFill>
                  </a:tcPr>
                </a:tc>
                <a:tc>
                  <a:txBody>
                    <a:bodyPr/>
                    <a:lstStyle/>
                    <a:p>
                      <a:pPr algn="l" fontAlgn="b">
                        <a:spcAft>
                          <a:spcPts val="400"/>
                        </a:spcAft>
                      </a:pPr>
                      <a:r>
                        <a:rPr lang="en-US" sz="1200" u="none" strike="noStrike" dirty="0" smtClean="0">
                          <a:effectLst/>
                        </a:rPr>
                        <a:t>Managed industrial Ethernet switch; modular DIN-rail design with 2 expansion slots; </a:t>
                      </a:r>
                      <a:br>
                        <a:rPr lang="en-US" sz="1200" u="none" strike="noStrike" dirty="0" smtClean="0">
                          <a:effectLst/>
                        </a:rPr>
                      </a:br>
                      <a:r>
                        <a:rPr lang="en-US" sz="1200" u="none" strike="noStrike" dirty="0" smtClean="0">
                          <a:effectLst/>
                        </a:rPr>
                        <a:t>1</a:t>
                      </a:r>
                      <a:r>
                        <a:rPr lang="en-US" sz="1200" u="none" strike="noStrike" baseline="0" dirty="0" smtClean="0">
                          <a:effectLst/>
                        </a:rPr>
                        <a:t> </a:t>
                      </a:r>
                      <a:r>
                        <a:rPr lang="en-US" sz="1200" u="none" strike="noStrike" dirty="0" smtClean="0">
                          <a:effectLst/>
                        </a:rPr>
                        <a:t>redundant 18-49VDC power input</a:t>
                      </a:r>
                      <a:endParaRPr lang="en-US" sz="1200" b="0" i="0" u="none" strike="noStrike" dirty="0">
                        <a:solidFill>
                          <a:srgbClr val="000000"/>
                        </a:solidFill>
                        <a:effectLst/>
                        <a:latin typeface="Arial"/>
                      </a:endParaRPr>
                    </a:p>
                  </a:txBody>
                  <a:tcPr marL="9524" marR="9524" marT="9534" marB="0">
                    <a:solidFill>
                      <a:schemeClr val="bg1">
                        <a:lumMod val="95000"/>
                      </a:schemeClr>
                    </a:solidFill>
                  </a:tcPr>
                </a:tc>
              </a:tr>
              <a:tr h="427305">
                <a:tc>
                  <a:txBody>
                    <a:bodyPr/>
                    <a:lstStyle/>
                    <a:p>
                      <a:pPr algn="l" fontAlgn="b"/>
                      <a:r>
                        <a:rPr lang="en-US" sz="1200" b="1" u="none" strike="noStrike" dirty="0" smtClean="0">
                          <a:effectLst/>
                        </a:rPr>
                        <a:t>NT24k-DR16-AC</a:t>
                      </a:r>
                      <a:endParaRPr lang="en-US" sz="1200" b="1" i="1" u="none" strike="noStrike" dirty="0">
                        <a:solidFill>
                          <a:srgbClr val="000000"/>
                        </a:solidFill>
                        <a:effectLst/>
                        <a:latin typeface="Arial"/>
                      </a:endParaRPr>
                    </a:p>
                  </a:txBody>
                  <a:tcPr marL="9524" marR="9524" marT="9534" marB="0">
                    <a:solidFill>
                      <a:schemeClr val="bg1">
                        <a:lumMod val="95000"/>
                      </a:schemeClr>
                    </a:solidFill>
                  </a:tcPr>
                </a:tc>
                <a:tc>
                  <a:txBody>
                    <a:bodyPr/>
                    <a:lstStyle/>
                    <a:p>
                      <a:pPr algn="l" fontAlgn="b">
                        <a:spcAft>
                          <a:spcPts val="400"/>
                        </a:spcAft>
                      </a:pPr>
                      <a:r>
                        <a:rPr lang="en-US" sz="1200" u="none" strike="noStrike" dirty="0" smtClean="0">
                          <a:effectLst/>
                        </a:rPr>
                        <a:t>Managed industrial Ethernet switch; modular DIN-rail design with 2 expansion slots; </a:t>
                      </a:r>
                      <a:br>
                        <a:rPr lang="en-US" sz="1200" u="none" strike="noStrike" dirty="0" smtClean="0">
                          <a:effectLst/>
                        </a:rPr>
                      </a:br>
                      <a:r>
                        <a:rPr lang="en-US" sz="1200" u="none" strike="noStrike" dirty="0" smtClean="0">
                          <a:effectLst/>
                        </a:rPr>
                        <a:t>1 90-264VAC / 90-300VDC power input</a:t>
                      </a:r>
                      <a:endParaRPr lang="en-US" sz="1200" b="0" i="0" u="none" strike="noStrike" dirty="0">
                        <a:solidFill>
                          <a:srgbClr val="000000"/>
                        </a:solidFill>
                        <a:effectLst/>
                        <a:latin typeface="Arial"/>
                      </a:endParaRPr>
                    </a:p>
                  </a:txBody>
                  <a:tcPr marL="9524" marR="9524" marT="9534" marB="0">
                    <a:solidFill>
                      <a:schemeClr val="bg1">
                        <a:lumMod val="95000"/>
                      </a:schemeClr>
                    </a:solid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407" y="1363497"/>
            <a:ext cx="2196294" cy="209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878120"/>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3"/>
          <p:cNvSpPr>
            <a:spLocks noGrp="1"/>
          </p:cNvSpPr>
          <p:nvPr>
            <p:ph type="title"/>
          </p:nvPr>
        </p:nvSpPr>
        <p:spPr bwMode="auto">
          <a:xfrm>
            <a:off x="188913" y="215900"/>
            <a:ext cx="8729662"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defRPr/>
            </a:pPr>
            <a:r>
              <a:rPr lang="en-US" dirty="0" smtClean="0"/>
              <a:t>NT24k Future Release</a:t>
            </a:r>
          </a:p>
        </p:txBody>
      </p:sp>
      <p:sp>
        <p:nvSpPr>
          <p:cNvPr id="8" name="Text Placeholder 7"/>
          <p:cNvSpPr>
            <a:spLocks noGrp="1"/>
          </p:cNvSpPr>
          <p:nvPr>
            <p:ph type="body" sz="quarter" idx="12"/>
          </p:nvPr>
        </p:nvSpPr>
        <p:spPr>
          <a:xfrm>
            <a:off x="1009650" y="1390650"/>
            <a:ext cx="8134350" cy="4475163"/>
          </a:xfrm>
        </p:spPr>
        <p:txBody>
          <a:bodyPr/>
          <a:lstStyle/>
          <a:p>
            <a:pPr marL="0" indent="0">
              <a:buFont typeface="Wingdings" charset="2"/>
              <a:buNone/>
              <a:defRPr/>
            </a:pPr>
            <a:r>
              <a:rPr lang="en-US" dirty="0" smtClean="0">
                <a:solidFill>
                  <a:schemeClr val="accent1"/>
                </a:solidFill>
                <a:cs typeface="Helvetica" pitchFamily="34" charset="0"/>
              </a:rPr>
              <a:t>Further enhancements will be made available in future releases:</a:t>
            </a:r>
          </a:p>
          <a:p>
            <a:pPr>
              <a:buFont typeface="Wingdings" pitchFamily="2" charset="2"/>
              <a:buChar char="§"/>
              <a:defRPr/>
            </a:pPr>
            <a:r>
              <a:rPr lang="en-US" dirty="0" smtClean="0">
                <a:cs typeface="Helvetica" pitchFamily="34" charset="0"/>
              </a:rPr>
              <a:t>N-Link</a:t>
            </a:r>
          </a:p>
          <a:p>
            <a:pPr>
              <a:buFont typeface="Wingdings" pitchFamily="2" charset="2"/>
              <a:buChar char="§"/>
              <a:defRPr/>
            </a:pPr>
            <a:r>
              <a:rPr lang="en-US" dirty="0" smtClean="0">
                <a:cs typeface="Helvetica" pitchFamily="34" charset="0"/>
              </a:rPr>
              <a:t>LLDP</a:t>
            </a:r>
          </a:p>
          <a:p>
            <a:pPr>
              <a:buFont typeface="Wingdings" pitchFamily="2" charset="2"/>
              <a:buChar char="§"/>
              <a:defRPr/>
            </a:pPr>
            <a:r>
              <a:rPr lang="en-US" dirty="0" smtClean="0">
                <a:cs typeface="Helvetica" pitchFamily="34" charset="0"/>
              </a:rPr>
              <a:t>CIP</a:t>
            </a:r>
          </a:p>
          <a:p>
            <a:pPr>
              <a:buFont typeface="Wingdings" pitchFamily="2" charset="2"/>
              <a:buChar char="§"/>
              <a:defRPr/>
            </a:pPr>
            <a:r>
              <a:rPr lang="en-US" dirty="0" smtClean="0">
                <a:cs typeface="Helvetica" pitchFamily="34" charset="0"/>
              </a:rPr>
              <a:t>DHCP Server</a:t>
            </a:r>
          </a:p>
          <a:p>
            <a:pPr>
              <a:buFont typeface="Wingdings" pitchFamily="2" charset="2"/>
              <a:buChar char="§"/>
              <a:defRPr/>
            </a:pPr>
            <a:r>
              <a:rPr lang="en-US" dirty="0" smtClean="0">
                <a:cs typeface="Helvetica" pitchFamily="34" charset="0"/>
              </a:rPr>
              <a:t>MAC address security</a:t>
            </a:r>
          </a:p>
          <a:p>
            <a:pPr>
              <a:buFont typeface="Wingdings" pitchFamily="2" charset="2"/>
              <a:buChar char="§"/>
              <a:defRPr/>
            </a:pPr>
            <a:r>
              <a:rPr lang="en-US" dirty="0" smtClean="0">
                <a:cs typeface="Helvetica" pitchFamily="34" charset="0"/>
              </a:rPr>
              <a:t>Browser logical view</a:t>
            </a:r>
          </a:p>
          <a:p>
            <a:pPr>
              <a:buFont typeface="Wingdings" pitchFamily="2" charset="2"/>
              <a:buChar char="§"/>
              <a:defRPr/>
            </a:pPr>
            <a:r>
              <a:rPr lang="en-US" dirty="0" smtClean="0">
                <a:cs typeface="Helvetica" pitchFamily="34" charset="0"/>
              </a:rPr>
              <a:t>N-View 64 bit OS support</a:t>
            </a:r>
          </a:p>
          <a:p>
            <a:pPr>
              <a:buFont typeface="Wingdings" pitchFamily="2" charset="2"/>
              <a:buChar char="§"/>
              <a:defRPr/>
            </a:pPr>
            <a:r>
              <a:rPr lang="en-US" dirty="0" smtClean="0">
                <a:cs typeface="Helvetica" pitchFamily="34" charset="0"/>
              </a:rPr>
              <a:t>IEEE 1588</a:t>
            </a:r>
            <a:endParaRPr lang="en-US" dirty="0">
              <a:cs typeface="Helvetica" pitchFamily="34" charset="0"/>
            </a:endParaRPr>
          </a:p>
        </p:txBody>
      </p:sp>
    </p:spTree>
    <p:extLst>
      <p:ext uri="{BB962C8B-B14F-4D97-AF65-F5344CB8AC3E}">
        <p14:creationId xmlns:p14="http://schemas.microsoft.com/office/powerpoint/2010/main" val="3623451504"/>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p:txBody>
          <a:bodyPr/>
          <a:lstStyle/>
          <a:p>
            <a:r>
              <a:rPr lang="en-US" dirty="0"/>
              <a:t>Competitive Positioning</a:t>
            </a:r>
          </a:p>
        </p:txBody>
      </p:sp>
    </p:spTree>
    <p:extLst>
      <p:ext uri="{BB962C8B-B14F-4D97-AF65-F5344CB8AC3E}">
        <p14:creationId xmlns:p14="http://schemas.microsoft.com/office/powerpoint/2010/main" val="354430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NT24k vs. Hirschmann MAR1040</a:t>
            </a:r>
            <a:endParaRPr lang="en-US" dirty="0"/>
          </a:p>
        </p:txBody>
      </p:sp>
      <p:graphicFrame>
        <p:nvGraphicFramePr>
          <p:cNvPr id="4460" name="Group 364"/>
          <p:cNvGraphicFramePr>
            <a:graphicFrameLocks noGrp="1"/>
          </p:cNvGraphicFramePr>
          <p:nvPr>
            <p:ph idx="4294967295"/>
            <p:extLst>
              <p:ext uri="{D42A27DB-BD31-4B8C-83A1-F6EECF244321}">
                <p14:modId xmlns:p14="http://schemas.microsoft.com/office/powerpoint/2010/main" val="3175286419"/>
              </p:ext>
            </p:extLst>
          </p:nvPr>
        </p:nvGraphicFramePr>
        <p:xfrm>
          <a:off x="1072487" y="1496281"/>
          <a:ext cx="7391400" cy="3676916"/>
        </p:xfrm>
        <a:graphic>
          <a:graphicData uri="http://schemas.openxmlformats.org/drawingml/2006/table">
            <a:tbl>
              <a:tblPr/>
              <a:tblGrid>
                <a:gridCol w="2387600"/>
                <a:gridCol w="2309813"/>
                <a:gridCol w="2693987"/>
              </a:tblGrid>
              <a:tr h="24383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1" i="0" u="none" strike="noStrike" cap="none" normalizeH="0" baseline="0" dirty="0" smtClean="0">
                          <a:ln>
                            <a:noFill/>
                          </a:ln>
                          <a:solidFill>
                            <a:schemeClr val="tx1"/>
                          </a:solidFill>
                          <a:effectLst/>
                          <a:latin typeface="Arial Rounded MT Bold" pitchFamily="34" charset="0"/>
                        </a:rPr>
                        <a:t>Hardware Feature</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1" i="0" u="none" strike="noStrike" cap="none" normalizeH="0" baseline="0" dirty="0" smtClean="0">
                          <a:ln>
                            <a:noFill/>
                          </a:ln>
                          <a:solidFill>
                            <a:schemeClr val="tx1"/>
                          </a:solidFill>
                          <a:effectLst/>
                          <a:latin typeface="Arial Rounded MT Bold" pitchFamily="34" charset="0"/>
                        </a:rPr>
                        <a:t>NT24k</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1" i="0" u="none" strike="noStrike" cap="none" normalizeH="0" baseline="0" dirty="0" smtClean="0">
                          <a:ln>
                            <a:noFill/>
                          </a:ln>
                          <a:solidFill>
                            <a:schemeClr val="tx1"/>
                          </a:solidFill>
                          <a:effectLst/>
                          <a:latin typeface="Arial Rounded MT Bold" pitchFamily="34" charset="0"/>
                        </a:rPr>
                        <a:t>Hirschmann MAR1040</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Port type and quantity</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16 Gigabit ports, Modular</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16</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MAC addresses</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16K</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8K</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MTBF</a:t>
                      </a:r>
                      <a:endParaRPr kumimoji="0" lang="en-US" sz="1300" b="0" i="0" u="none" strike="noStrike" cap="none" normalizeH="0" baseline="0" dirty="0" smtClean="0">
                        <a:ln>
                          <a:noFill/>
                        </a:ln>
                        <a:solidFill>
                          <a:schemeClr val="tx1"/>
                        </a:solidFill>
                        <a:effectLst/>
                        <a:latin typeface="Arial Rounded MT Bold" pitchFamily="34" charset="0"/>
                      </a:endParaRP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&gt;1M hours</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244K hours</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Operating Temperature</a:t>
                      </a:r>
                      <a:endParaRPr kumimoji="0" lang="en-US" sz="1300" b="0" i="0" u="none" strike="noStrike" cap="none" normalizeH="0" baseline="0" dirty="0" smtClean="0">
                        <a:ln>
                          <a:noFill/>
                        </a:ln>
                        <a:solidFill>
                          <a:schemeClr val="tx1"/>
                        </a:solidFill>
                        <a:effectLst/>
                        <a:latin typeface="Arial Rounded MT Bold" pitchFamily="34" charset="0"/>
                      </a:endParaRP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-40º to 85ºC</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0º to 60ºC</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66">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Enclosure</a:t>
                      </a:r>
                      <a:endParaRPr kumimoji="0" lang="en-US" sz="1300" b="0" i="0" u="none" strike="noStrike" cap="none" normalizeH="0" baseline="0" dirty="0" smtClean="0">
                        <a:ln>
                          <a:noFill/>
                        </a:ln>
                        <a:solidFill>
                          <a:schemeClr val="tx1"/>
                        </a:solidFill>
                        <a:effectLst/>
                        <a:latin typeface="Arial Rounded MT Bold" pitchFamily="34" charset="0"/>
                      </a:endParaRP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Metal</a:t>
                      </a:r>
                      <a:endParaRPr kumimoji="0" lang="en-US" sz="1300" b="0" i="0" u="none" strike="noStrike" cap="none" normalizeH="0" baseline="0" dirty="0" smtClean="0">
                        <a:ln>
                          <a:noFill/>
                        </a:ln>
                        <a:solidFill>
                          <a:schemeClr val="tx1"/>
                        </a:solidFill>
                        <a:effectLst/>
                        <a:latin typeface="Arial Rounded MT Bold" pitchFamily="34" charset="0"/>
                      </a:endParaRP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Metal</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Redundant Power Inputs</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Yes </a:t>
                      </a:r>
                      <a:endParaRPr kumimoji="0" lang="en-US" sz="1300" b="0" i="0" u="none" strike="noStrike" cap="none" normalizeH="0" baseline="0" dirty="0" smtClean="0">
                        <a:ln>
                          <a:noFill/>
                        </a:ln>
                        <a:solidFill>
                          <a:schemeClr val="tx1"/>
                        </a:solidFill>
                        <a:effectLst/>
                        <a:latin typeface="Arial Rounded MT Bold" pitchFamily="34" charset="0"/>
                      </a:endParaRP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Yes</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14">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Power options</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Low voltage  18-49VDC</a:t>
                      </a:r>
                      <a:br>
                        <a:rPr kumimoji="0" lang="en-US" sz="1300" b="0" i="0" u="none" strike="noStrike" cap="none" normalizeH="0" baseline="0" dirty="0" smtClean="0">
                          <a:ln>
                            <a:noFill/>
                          </a:ln>
                          <a:solidFill>
                            <a:schemeClr val="tx1"/>
                          </a:solidFill>
                          <a:effectLst/>
                          <a:latin typeface="Arial Rounded MT Bold" pitchFamily="34" charset="0"/>
                        </a:rPr>
                      </a:br>
                      <a:r>
                        <a:rPr kumimoji="0" lang="en-US" sz="1300" b="0" i="0" u="none" strike="noStrike" cap="none" normalizeH="0" baseline="0" dirty="0" smtClean="0">
                          <a:ln>
                            <a:noFill/>
                          </a:ln>
                          <a:solidFill>
                            <a:schemeClr val="tx1"/>
                          </a:solidFill>
                          <a:effectLst/>
                          <a:latin typeface="Arial Rounded MT Bold" pitchFamily="34" charset="0"/>
                        </a:rPr>
                        <a:t>High Voltage 90-300VDC or</a:t>
                      </a:r>
                      <a:br>
                        <a:rPr kumimoji="0" lang="en-US" sz="1300" b="0" i="0" u="none" strike="noStrike" cap="none" normalizeH="0" baseline="0" dirty="0" smtClean="0">
                          <a:ln>
                            <a:noFill/>
                          </a:ln>
                          <a:solidFill>
                            <a:schemeClr val="tx1"/>
                          </a:solidFill>
                          <a:effectLst/>
                          <a:latin typeface="Arial Rounded MT Bold" pitchFamily="34" charset="0"/>
                        </a:rPr>
                      </a:br>
                      <a:r>
                        <a:rPr kumimoji="0" lang="en-US" sz="1300" b="0" i="0" u="none" strike="noStrike" cap="none" normalizeH="0" baseline="0" dirty="0" smtClean="0">
                          <a:ln>
                            <a:noFill/>
                          </a:ln>
                          <a:solidFill>
                            <a:schemeClr val="tx1"/>
                          </a:solidFill>
                          <a:effectLst/>
                          <a:latin typeface="Arial Rounded MT Bold" pitchFamily="34" charset="0"/>
                        </a:rPr>
                        <a:t>                          90-264VAC</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24/36/49 VDC or</a:t>
                      </a:r>
                      <a:br>
                        <a:rPr kumimoji="1" lang="en-US" sz="1300" b="0" i="0" u="none" strike="noStrike" cap="none" normalizeH="0" baseline="0" dirty="0" smtClean="0">
                          <a:ln>
                            <a:noFill/>
                          </a:ln>
                          <a:solidFill>
                            <a:schemeClr val="tx1"/>
                          </a:solidFill>
                          <a:effectLst/>
                          <a:latin typeface="Arial Rounded MT Bold" pitchFamily="34" charset="0"/>
                        </a:rPr>
                      </a:br>
                      <a:r>
                        <a:rPr kumimoji="1" lang="en-US" sz="1300" b="0" i="0" u="none" strike="noStrike" cap="none" normalizeH="0" baseline="0" dirty="0" smtClean="0">
                          <a:ln>
                            <a:noFill/>
                          </a:ln>
                          <a:solidFill>
                            <a:schemeClr val="tx1"/>
                          </a:solidFill>
                          <a:effectLst/>
                          <a:latin typeface="Arial Rounded MT Bold" pitchFamily="34" charset="0"/>
                        </a:rPr>
                        <a:t>110/250VDC</a:t>
                      </a:r>
                    </a:p>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110/230VAC</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32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Surge protection diodes </a:t>
                      </a:r>
                    </a:p>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on power inputs</a:t>
                      </a:r>
                      <a:endParaRPr kumimoji="0" lang="en-US" sz="1300" b="0" i="0" u="none" strike="noStrike" cap="none" normalizeH="0" baseline="0" dirty="0" smtClean="0">
                        <a:ln>
                          <a:noFill/>
                        </a:ln>
                        <a:solidFill>
                          <a:schemeClr val="tx1"/>
                        </a:solidFill>
                        <a:effectLst/>
                        <a:latin typeface="Arial Rounded MT Bold" pitchFamily="34" charset="0"/>
                      </a:endParaRP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Yes</a:t>
                      </a:r>
                      <a:endParaRPr kumimoji="0" lang="en-US" sz="1300" b="0" i="0" u="none" strike="noStrike" cap="none" normalizeH="0" baseline="0" dirty="0" smtClean="0">
                        <a:ln>
                          <a:noFill/>
                        </a:ln>
                        <a:solidFill>
                          <a:schemeClr val="tx1"/>
                        </a:solidFill>
                        <a:effectLst/>
                        <a:latin typeface="Arial Rounded MT Bold" pitchFamily="34" charset="0"/>
                      </a:endParaRP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No</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Degree of Protection</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IP20</a:t>
                      </a:r>
                      <a:endParaRPr kumimoji="0" lang="en-US" sz="1300" b="0" i="0" u="none" strike="noStrike" cap="none" normalizeH="0" baseline="0" dirty="0" smtClean="0">
                        <a:ln>
                          <a:noFill/>
                        </a:ln>
                        <a:solidFill>
                          <a:schemeClr val="tx1"/>
                        </a:solidFill>
                        <a:effectLst/>
                        <a:latin typeface="Arial Rounded MT Bold" pitchFamily="34" charset="0"/>
                      </a:endParaRP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IP30</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Shock</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50g @ 10ms</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15g @ 11 ms</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Vibration</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30g, 10-200G Hz, triaxial</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1g, 9-150 Hz</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0" i="0" u="none" strike="noStrike" cap="none" normalizeH="0" baseline="0" dirty="0" smtClean="0">
                          <a:ln>
                            <a:noFill/>
                          </a:ln>
                          <a:solidFill>
                            <a:schemeClr val="tx1"/>
                          </a:solidFill>
                          <a:effectLst/>
                          <a:latin typeface="Arial Rounded MT Bold" pitchFamily="34" charset="0"/>
                        </a:rPr>
                        <a:t>Price</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$4997*</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$5387 (INS)</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93" name="Text Box 101"/>
          <p:cNvSpPr txBox="1">
            <a:spLocks noChangeArrowheads="1"/>
          </p:cNvSpPr>
          <p:nvPr/>
        </p:nvSpPr>
        <p:spPr bwMode="auto">
          <a:xfrm>
            <a:off x="1631950" y="998538"/>
            <a:ext cx="233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dirty="0">
              <a:latin typeface="Arial" pitchFamily="34" charset="0"/>
            </a:endParaRPr>
          </a:p>
        </p:txBody>
      </p:sp>
      <p:sp>
        <p:nvSpPr>
          <p:cNvPr id="18498" name="TextBox 1"/>
          <p:cNvSpPr txBox="1">
            <a:spLocks noChangeArrowheads="1"/>
          </p:cNvSpPr>
          <p:nvPr/>
        </p:nvSpPr>
        <p:spPr bwMode="auto">
          <a:xfrm>
            <a:off x="914400" y="5330825"/>
            <a:ext cx="74104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400" dirty="0" smtClean="0">
                <a:latin typeface="Arial Rounded MT Bold" pitchFamily="34" charset="0"/>
              </a:rPr>
              <a:t>*Configured with two TX8 modules</a:t>
            </a:r>
          </a:p>
          <a:p>
            <a:pPr eaLnBrk="1" hangingPunct="1"/>
            <a:r>
              <a:rPr lang="en-US" sz="1400" dirty="0" smtClean="0">
                <a:latin typeface="Arial Rounded MT Bold" pitchFamily="34" charset="0"/>
              </a:rPr>
              <a:t>Model </a:t>
            </a:r>
            <a:r>
              <a:rPr lang="en-US" sz="1400" dirty="0">
                <a:latin typeface="Arial Rounded MT Bold" pitchFamily="34" charset="0"/>
              </a:rPr>
              <a:t>used for comparison is  MAR1040-4C4C4C4C9999SLLHP</a:t>
            </a:r>
          </a:p>
          <a:p>
            <a:pPr eaLnBrk="1" hangingPunct="1"/>
            <a:endParaRPr lang="en-US" dirty="0"/>
          </a:p>
        </p:txBody>
      </p:sp>
    </p:spTree>
    <p:extLst>
      <p:ext uri="{BB962C8B-B14F-4D97-AF65-F5344CB8AC3E}">
        <p14:creationId xmlns:p14="http://schemas.microsoft.com/office/powerpoint/2010/main" val="377340217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NT24k vs. Moxa IKS-G6524</a:t>
            </a:r>
            <a:endParaRPr lang="en-US" dirty="0"/>
          </a:p>
        </p:txBody>
      </p:sp>
      <p:sp>
        <p:nvSpPr>
          <p:cNvPr id="18493" name="Text Box 101"/>
          <p:cNvSpPr txBox="1">
            <a:spLocks noChangeArrowheads="1"/>
          </p:cNvSpPr>
          <p:nvPr/>
        </p:nvSpPr>
        <p:spPr bwMode="auto">
          <a:xfrm>
            <a:off x="1631950" y="998538"/>
            <a:ext cx="233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dirty="0">
              <a:latin typeface="Arial" pitchFamily="34" charset="0"/>
            </a:endParaRPr>
          </a:p>
        </p:txBody>
      </p:sp>
      <p:sp>
        <p:nvSpPr>
          <p:cNvPr id="18498" name="TextBox 1"/>
          <p:cNvSpPr txBox="1">
            <a:spLocks noChangeArrowheads="1"/>
          </p:cNvSpPr>
          <p:nvPr/>
        </p:nvSpPr>
        <p:spPr bwMode="auto">
          <a:xfrm>
            <a:off x="914400" y="5330825"/>
            <a:ext cx="74104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400" dirty="0" smtClean="0">
                <a:latin typeface="Arial Rounded MT Bold" pitchFamily="34" charset="0"/>
              </a:rPr>
              <a:t>NT24k configuration has 4 more TX and 4 less SFP MM</a:t>
            </a:r>
          </a:p>
          <a:p>
            <a:pPr eaLnBrk="1" hangingPunct="1"/>
            <a:r>
              <a:rPr lang="en-US" sz="1400" dirty="0" smtClean="0">
                <a:latin typeface="Arial Rounded MT Bold" pitchFamily="34" charset="0"/>
              </a:rPr>
              <a:t>Moxa has 20 SFP combo ports, 20 SFP 500m</a:t>
            </a:r>
            <a:endParaRPr lang="en-US" sz="1400" dirty="0">
              <a:latin typeface="Arial Rounded MT Bold" pitchFamily="34" charset="0"/>
            </a:endParaRPr>
          </a:p>
          <a:p>
            <a:pPr eaLnBrk="1" hangingPunct="1"/>
            <a:endParaRPr lang="en-US" dirty="0"/>
          </a:p>
        </p:txBody>
      </p:sp>
      <p:graphicFrame>
        <p:nvGraphicFramePr>
          <p:cNvPr id="7" name="Group 158"/>
          <p:cNvGraphicFramePr>
            <a:graphicFrameLocks/>
          </p:cNvGraphicFramePr>
          <p:nvPr>
            <p:extLst>
              <p:ext uri="{D42A27DB-BD31-4B8C-83A1-F6EECF244321}">
                <p14:modId xmlns:p14="http://schemas.microsoft.com/office/powerpoint/2010/main" val="1060280965"/>
              </p:ext>
            </p:extLst>
          </p:nvPr>
        </p:nvGraphicFramePr>
        <p:xfrm>
          <a:off x="914400" y="1371600"/>
          <a:ext cx="7391400" cy="3763439"/>
        </p:xfrm>
        <a:graphic>
          <a:graphicData uri="http://schemas.openxmlformats.org/drawingml/2006/table">
            <a:tbl>
              <a:tblPr/>
              <a:tblGrid>
                <a:gridCol w="2076450"/>
                <a:gridCol w="2209800"/>
                <a:gridCol w="3105150"/>
              </a:tblGrid>
              <a:tr h="269245">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1" lang="en-US" sz="1300" b="1" i="0" u="none" strike="noStrike" cap="none" normalizeH="0" baseline="0" dirty="0" smtClean="0">
                          <a:ln>
                            <a:noFill/>
                          </a:ln>
                          <a:solidFill>
                            <a:schemeClr val="tx1"/>
                          </a:solidFill>
                          <a:effectLst/>
                          <a:latin typeface="Arial Rounded MT Bold" pitchFamily="34" charset="0"/>
                        </a:rPr>
                        <a:t>Hardware Feature</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1" i="0" u="none" strike="noStrike" cap="none" normalizeH="0" baseline="0" dirty="0" smtClean="0">
                          <a:ln>
                            <a:noFill/>
                          </a:ln>
                          <a:solidFill>
                            <a:schemeClr val="tx1"/>
                          </a:solidFill>
                          <a:effectLst/>
                          <a:latin typeface="Arial Rounded MT Bold" pitchFamily="34" charset="0"/>
                        </a:rPr>
                        <a:t>NT24k</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300" b="1" i="0" u="none" strike="noStrike" cap="none" normalizeH="0" baseline="0" dirty="0" smtClean="0">
                          <a:ln>
                            <a:noFill/>
                          </a:ln>
                          <a:solidFill>
                            <a:schemeClr val="tx1"/>
                          </a:solidFill>
                          <a:effectLst/>
                          <a:latin typeface="Arial Rounded MT Bold" pitchFamily="34" charset="0"/>
                        </a:rPr>
                        <a:t>Moxa IKS-G6524</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24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Port type and quantity</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24 Gigabit ports, Modular</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24 Gigabit ports, SFP</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4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MAC addresses</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16K</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Rounded MT Bold" pitchFamily="34" charset="0"/>
                        </a:rPr>
                        <a:t>16k</a:t>
                      </a:r>
                      <a:endParaRPr kumimoji="1" lang="en-US" sz="1200" b="0" i="0" u="none" strike="noStrike" cap="none" normalizeH="0" baseline="0" dirty="0" smtClean="0">
                        <a:ln>
                          <a:noFill/>
                        </a:ln>
                        <a:solidFill>
                          <a:schemeClr val="tx1"/>
                        </a:solidFill>
                        <a:effectLst/>
                        <a:latin typeface="Arial Rounded MT Bold" pitchFamily="34" charset="0"/>
                      </a:endParaRP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4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MTBF</a:t>
                      </a:r>
                      <a:endParaRPr kumimoji="0" lang="en-US" sz="1200" b="0" i="0" u="none" strike="noStrike" cap="none" normalizeH="0" baseline="0" dirty="0" smtClean="0">
                        <a:ln>
                          <a:noFill/>
                        </a:ln>
                        <a:solidFill>
                          <a:schemeClr val="tx1"/>
                        </a:solidFill>
                        <a:effectLst/>
                        <a:latin typeface="Arial Rounded MT Bold" pitchFamily="34" charset="0"/>
                      </a:endParaRP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2M hours</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Rounded MT Bold" pitchFamily="34" charset="0"/>
                        </a:rPr>
                        <a:t>282K hours</a:t>
                      </a:r>
                      <a:endParaRPr kumimoji="0" lang="en-US" sz="1200" b="0" i="0" u="none" strike="noStrike" cap="none" normalizeH="0" baseline="30000" dirty="0" smtClean="0">
                        <a:ln>
                          <a:noFill/>
                        </a:ln>
                        <a:solidFill>
                          <a:schemeClr val="tx1"/>
                        </a:solidFill>
                        <a:effectLst/>
                        <a:latin typeface="Arial Rounded MT Bold" pitchFamily="34" charset="0"/>
                      </a:endParaRP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07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Operating Temperature</a:t>
                      </a:r>
                      <a:endParaRPr kumimoji="0" lang="en-US" sz="1200" b="0" i="0" u="none" strike="noStrike" cap="none" normalizeH="0" baseline="0" dirty="0" smtClean="0">
                        <a:ln>
                          <a:noFill/>
                        </a:ln>
                        <a:solidFill>
                          <a:schemeClr val="tx1"/>
                        </a:solidFill>
                        <a:effectLst/>
                        <a:latin typeface="Arial Rounded MT Bold" pitchFamily="34" charset="0"/>
                      </a:endParaRP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-40º to 85ºC</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0º to 60ºC Std.</a:t>
                      </a:r>
                      <a:br>
                        <a:rPr kumimoji="1" lang="en-US" sz="1200" b="0" i="0" u="none" strike="noStrike" cap="none" normalizeH="0" baseline="0" dirty="0" smtClean="0">
                          <a:ln>
                            <a:noFill/>
                          </a:ln>
                          <a:solidFill>
                            <a:schemeClr val="tx1"/>
                          </a:solidFill>
                          <a:effectLst/>
                          <a:latin typeface="Arial Rounded MT Bold" pitchFamily="34" charset="0"/>
                        </a:rPr>
                      </a:br>
                      <a:r>
                        <a:rPr kumimoji="1" lang="en-US" sz="1200" b="0" i="0" u="none" strike="noStrike" cap="none" normalizeH="0" baseline="0" dirty="0" smtClean="0">
                          <a:ln>
                            <a:noFill/>
                          </a:ln>
                          <a:solidFill>
                            <a:schemeClr val="tx1"/>
                          </a:solidFill>
                          <a:effectLst/>
                          <a:latin typeface="Arial Rounded MT Bold" pitchFamily="34" charset="0"/>
                        </a:rPr>
                        <a:t>-40°to 75°C Ext. Temp.</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14">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Enclosure</a:t>
                      </a:r>
                      <a:endParaRPr kumimoji="0" lang="en-US" sz="1200" b="0" i="0" u="none" strike="noStrike" cap="none" normalizeH="0" baseline="0" dirty="0" smtClean="0">
                        <a:ln>
                          <a:noFill/>
                        </a:ln>
                        <a:solidFill>
                          <a:schemeClr val="tx1"/>
                        </a:solidFill>
                        <a:effectLst/>
                        <a:latin typeface="Arial Rounded MT Bold" pitchFamily="34" charset="0"/>
                      </a:endParaRP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Metal</a:t>
                      </a:r>
                      <a:endParaRPr kumimoji="0" lang="en-US" sz="1200" b="0" i="0" u="none" strike="noStrike" cap="none" normalizeH="0" baseline="0" dirty="0" smtClean="0">
                        <a:ln>
                          <a:noFill/>
                        </a:ln>
                        <a:solidFill>
                          <a:schemeClr val="tx1"/>
                        </a:solidFill>
                        <a:effectLst/>
                        <a:latin typeface="Arial Rounded MT Bold" pitchFamily="34" charset="0"/>
                      </a:endParaRP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Metal</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4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Redundant Power Inputs</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Yes </a:t>
                      </a:r>
                      <a:endParaRPr kumimoji="0" lang="en-US" sz="1200" b="0" i="0" u="none" strike="noStrike" cap="none" normalizeH="0" baseline="0" dirty="0" smtClean="0">
                        <a:ln>
                          <a:noFill/>
                        </a:ln>
                        <a:solidFill>
                          <a:schemeClr val="tx1"/>
                        </a:solidFill>
                        <a:effectLst/>
                        <a:latin typeface="Arial Rounded MT Bold" pitchFamily="34" charset="0"/>
                      </a:endParaRP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Rounded MT Bold" pitchFamily="34" charset="0"/>
                        </a:rPr>
                        <a:t>Yes</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39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Power options</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Rounded MT Bold" pitchFamily="34" charset="0"/>
                        </a:rPr>
                        <a:t>Low voltage  18-49VDC</a:t>
                      </a:r>
                      <a:br>
                        <a:rPr kumimoji="0" lang="en-US" sz="1200" b="0" i="0" u="none" strike="noStrike" cap="none" normalizeH="0" baseline="0" dirty="0" smtClean="0">
                          <a:ln>
                            <a:noFill/>
                          </a:ln>
                          <a:solidFill>
                            <a:schemeClr val="tx1"/>
                          </a:solidFill>
                          <a:effectLst/>
                          <a:latin typeface="Arial Rounded MT Bold" pitchFamily="34" charset="0"/>
                        </a:rPr>
                      </a:br>
                      <a:r>
                        <a:rPr kumimoji="0" lang="en-US" sz="1200" b="0" i="0" u="none" strike="noStrike" cap="none" normalizeH="0" baseline="0" dirty="0" smtClean="0">
                          <a:ln>
                            <a:noFill/>
                          </a:ln>
                          <a:solidFill>
                            <a:schemeClr val="tx1"/>
                          </a:solidFill>
                          <a:effectLst/>
                          <a:latin typeface="Arial Rounded MT Bold" pitchFamily="34" charset="0"/>
                        </a:rPr>
                        <a:t>High Voltage 90-300VDC or</a:t>
                      </a:r>
                      <a:br>
                        <a:rPr kumimoji="0" lang="en-US" sz="1200" b="0" i="0" u="none" strike="noStrike" cap="none" normalizeH="0" baseline="0" dirty="0" smtClean="0">
                          <a:ln>
                            <a:noFill/>
                          </a:ln>
                          <a:solidFill>
                            <a:schemeClr val="tx1"/>
                          </a:solidFill>
                          <a:effectLst/>
                          <a:latin typeface="Arial Rounded MT Bold" pitchFamily="34" charset="0"/>
                        </a:rPr>
                      </a:br>
                      <a:r>
                        <a:rPr kumimoji="0" lang="en-US" sz="1200" b="0" i="0" u="none" strike="noStrike" cap="none" normalizeH="0" baseline="0" dirty="0" smtClean="0">
                          <a:ln>
                            <a:noFill/>
                          </a:ln>
                          <a:solidFill>
                            <a:schemeClr val="tx1"/>
                          </a:solidFill>
                          <a:effectLst/>
                          <a:latin typeface="Arial Rounded MT Bold" pitchFamily="34" charset="0"/>
                        </a:rPr>
                        <a:t>                          90-264VAC</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Rounded MT Bold" pitchFamily="34" charset="0"/>
                        </a:rPr>
                        <a:t>110-220VAC</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07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Surge protection diodes </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on power inputs</a:t>
                      </a:r>
                      <a:endParaRPr kumimoji="0" lang="en-US" sz="1200" b="0" i="0" u="none" strike="noStrike" cap="none" normalizeH="0" baseline="0" dirty="0" smtClean="0">
                        <a:ln>
                          <a:noFill/>
                        </a:ln>
                        <a:solidFill>
                          <a:schemeClr val="tx1"/>
                        </a:solidFill>
                        <a:effectLst/>
                        <a:latin typeface="Arial Rounded MT Bold" pitchFamily="34" charset="0"/>
                      </a:endParaRP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Yes</a:t>
                      </a:r>
                      <a:endParaRPr kumimoji="0" lang="en-US" sz="1200" b="0" i="0" u="none" strike="noStrike" cap="none" normalizeH="0" baseline="0" dirty="0" smtClean="0">
                        <a:ln>
                          <a:noFill/>
                        </a:ln>
                        <a:solidFill>
                          <a:schemeClr val="tx1"/>
                        </a:solidFill>
                        <a:effectLst/>
                        <a:latin typeface="Arial Rounded MT Bold" pitchFamily="34" charset="0"/>
                      </a:endParaRP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Rounded MT Bold" pitchFamily="34" charset="0"/>
                        </a:rPr>
                        <a:t>No</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4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Degree of Protection</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IP20</a:t>
                      </a:r>
                      <a:endParaRPr kumimoji="0" lang="en-US" sz="1200" b="0" i="0" u="none" strike="noStrike" cap="none" normalizeH="0" baseline="0" dirty="0" smtClean="0">
                        <a:ln>
                          <a:noFill/>
                        </a:ln>
                        <a:solidFill>
                          <a:schemeClr val="tx1"/>
                        </a:solidFill>
                        <a:effectLst/>
                        <a:latin typeface="Arial Rounded MT Bold" pitchFamily="34" charset="0"/>
                      </a:endParaRP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IP30</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4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Shock</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50g @ 10ms</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Rounded MT Bold" pitchFamily="34" charset="0"/>
                        </a:rPr>
                        <a:t>IEC 60068-2-27</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3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Vibration</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Rounded MT Bold" pitchFamily="34" charset="0"/>
                        </a:rPr>
                        <a:t>30g, 10-200G Hz, triaxial</a:t>
                      </a:r>
                    </a:p>
                  </a:txBody>
                  <a:tcPr marL="45720" marR="45720" marT="0"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Rounded MT Bold" pitchFamily="34" charset="0"/>
                        </a:rPr>
                        <a:t>IEC 60068-2-32</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4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sz="1200" b="0" i="0" u="none" strike="noStrike" cap="none" normalizeH="0" baseline="0" dirty="0" smtClean="0">
                          <a:ln>
                            <a:noFill/>
                          </a:ln>
                          <a:solidFill>
                            <a:schemeClr val="tx1"/>
                          </a:solidFill>
                          <a:effectLst/>
                          <a:latin typeface="Arial Rounded MT Bold" pitchFamily="34" charset="0"/>
                        </a:rPr>
                        <a:t>Price</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Rounded MT Bold" pitchFamily="34" charset="0"/>
                        </a:rPr>
                        <a:t>$8396</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Rounded MT Bold" pitchFamily="34" charset="0"/>
                        </a:rPr>
                        <a:t>$8959 (Neteon)</a:t>
                      </a:r>
                    </a:p>
                  </a:txBody>
                  <a:tcPr marL="45720" marR="4572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5985370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NT24K N-Ring Demo</a:t>
            </a:r>
            <a:endParaRPr lang="en-US" dirty="0"/>
          </a:p>
        </p:txBody>
      </p:sp>
    </p:spTree>
    <p:extLst>
      <p:ext uri="{BB962C8B-B14F-4D97-AF65-F5344CB8AC3E}">
        <p14:creationId xmlns:p14="http://schemas.microsoft.com/office/powerpoint/2010/main" val="372721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64824" y="1450774"/>
            <a:ext cx="7972849" cy="4415635"/>
          </a:xfrm>
        </p:spPr>
        <p:txBody>
          <a:bodyPr/>
          <a:lstStyle/>
          <a:p>
            <a:pPr marL="0" lvl="0" indent="0">
              <a:buNone/>
            </a:pPr>
            <a:r>
              <a:rPr lang="en-US" dirty="0" smtClean="0">
                <a:solidFill>
                  <a:schemeClr val="accent1"/>
                </a:solidFill>
              </a:rPr>
              <a:t>Red Lion N-Tron NT24k Series </a:t>
            </a:r>
          </a:p>
          <a:p>
            <a:pPr lvl="0"/>
            <a:r>
              <a:rPr lang="en-US" dirty="0" smtClean="0"/>
              <a:t>Managed Gigabit</a:t>
            </a:r>
            <a:r>
              <a:rPr lang="en-US" dirty="0"/>
              <a:t> </a:t>
            </a:r>
            <a:r>
              <a:rPr lang="en-US" dirty="0" smtClean="0"/>
              <a:t>Ethernet </a:t>
            </a:r>
            <a:br>
              <a:rPr lang="en-US" dirty="0" smtClean="0"/>
            </a:br>
            <a:r>
              <a:rPr lang="en-US" dirty="0" smtClean="0"/>
              <a:t>Industrial Switches</a:t>
            </a:r>
            <a:endParaRPr lang="en-US" dirty="0"/>
          </a:p>
          <a:p>
            <a:pPr lvl="0"/>
            <a:r>
              <a:rPr lang="en-US" sz="2000" dirty="0"/>
              <a:t>Configuration Flexibility </a:t>
            </a:r>
          </a:p>
          <a:p>
            <a:pPr lvl="1"/>
            <a:r>
              <a:rPr lang="en-US" sz="1800" dirty="0"/>
              <a:t>All Gigabit modular design</a:t>
            </a:r>
          </a:p>
          <a:p>
            <a:pPr lvl="1"/>
            <a:r>
              <a:rPr lang="en-US" sz="1800" dirty="0"/>
              <a:t>Copper </a:t>
            </a:r>
            <a:r>
              <a:rPr lang="en-US" sz="1800" dirty="0" smtClean="0"/>
              <a:t>and </a:t>
            </a:r>
            <a:r>
              <a:rPr lang="en-US" sz="1800" dirty="0"/>
              <a:t>fiber options</a:t>
            </a:r>
          </a:p>
          <a:p>
            <a:pPr lvl="1"/>
            <a:r>
              <a:rPr lang="en-US" sz="1800" dirty="0"/>
              <a:t>Up to 24 port connections</a:t>
            </a:r>
          </a:p>
          <a:p>
            <a:pPr lvl="1"/>
            <a:r>
              <a:rPr lang="en-US" sz="1800" dirty="0"/>
              <a:t>Rackmount </a:t>
            </a:r>
            <a:r>
              <a:rPr lang="en-US" sz="1800" dirty="0" smtClean="0"/>
              <a:t>and </a:t>
            </a:r>
            <a:r>
              <a:rPr lang="en-US" sz="1800" dirty="0"/>
              <a:t>DIN rail models </a:t>
            </a:r>
          </a:p>
          <a:p>
            <a:r>
              <a:rPr lang="en-US" sz="2000" dirty="0"/>
              <a:t>Maximum Performance</a:t>
            </a:r>
          </a:p>
          <a:p>
            <a:pPr lvl="1"/>
            <a:r>
              <a:rPr lang="en-US" sz="1800" dirty="0"/>
              <a:t>Extreme environments</a:t>
            </a:r>
          </a:p>
          <a:p>
            <a:pPr lvl="1"/>
            <a:r>
              <a:rPr lang="en-US" sz="1800" dirty="0"/>
              <a:t>Robust remote monitoring </a:t>
            </a:r>
          </a:p>
          <a:p>
            <a:pPr lvl="1"/>
            <a:r>
              <a:rPr lang="en-US" sz="1800" dirty="0"/>
              <a:t>Smart plug </a:t>
            </a:r>
            <a:r>
              <a:rPr lang="en-US" sz="1800" dirty="0" smtClean="0"/>
              <a:t>and </a:t>
            </a:r>
            <a:r>
              <a:rPr lang="en-US" sz="1800" dirty="0"/>
              <a:t>play operation </a:t>
            </a:r>
          </a:p>
          <a:p>
            <a:pPr marL="0" indent="0">
              <a:buNone/>
            </a:pPr>
            <a:endParaRPr lang="en-US" dirty="0"/>
          </a:p>
        </p:txBody>
      </p:sp>
      <p:sp>
        <p:nvSpPr>
          <p:cNvPr id="3" name="Title 2"/>
          <p:cNvSpPr>
            <a:spLocks noGrp="1"/>
          </p:cNvSpPr>
          <p:nvPr>
            <p:ph type="title"/>
          </p:nvPr>
        </p:nvSpPr>
        <p:spPr/>
        <p:txBody>
          <a:bodyPr/>
          <a:lstStyle/>
          <a:p>
            <a:r>
              <a:rPr lang="en-US" dirty="0" smtClean="0"/>
              <a:t>NT24k Key Selling Points</a:t>
            </a:r>
            <a:endParaRPr lang="en-US" dirty="0"/>
          </a:p>
        </p:txBody>
      </p:sp>
      <p:sp>
        <p:nvSpPr>
          <p:cNvPr id="10" name="TextBox 9"/>
          <p:cNvSpPr txBox="1"/>
          <p:nvPr/>
        </p:nvSpPr>
        <p:spPr>
          <a:xfrm>
            <a:off x="5377211" y="3691635"/>
            <a:ext cx="3138991" cy="1569660"/>
          </a:xfrm>
          <a:prstGeom prst="rect">
            <a:avLst/>
          </a:prstGeom>
          <a:noFill/>
        </p:spPr>
        <p:txBody>
          <a:bodyPr wrap="square" rtlCol="0">
            <a:spAutoFit/>
          </a:bodyPr>
          <a:lstStyle/>
          <a:p>
            <a:pPr algn="ctr"/>
            <a:r>
              <a:rPr lang="en-US" sz="2400" b="1" dirty="0" smtClean="0">
                <a:solidFill>
                  <a:schemeClr val="accent1"/>
                </a:solidFill>
              </a:rPr>
              <a:t>N-Tron NT24k Switches </a:t>
            </a:r>
            <a:br>
              <a:rPr lang="en-US" sz="2400" b="1" dirty="0" smtClean="0">
                <a:solidFill>
                  <a:schemeClr val="accent1"/>
                </a:solidFill>
              </a:rPr>
            </a:br>
            <a:r>
              <a:rPr lang="en-US" sz="2400" b="1" dirty="0" smtClean="0">
                <a:solidFill>
                  <a:schemeClr val="accent1"/>
                </a:solidFill>
              </a:rPr>
              <a:t/>
            </a:r>
            <a:br>
              <a:rPr lang="en-US" sz="2400" b="1" dirty="0" smtClean="0">
                <a:solidFill>
                  <a:schemeClr val="accent1"/>
                </a:solidFill>
              </a:rPr>
            </a:br>
            <a:r>
              <a:rPr lang="en-US" sz="2400" b="1" dirty="0" smtClean="0"/>
              <a:t>The Ultimate in Network Flexibility</a:t>
            </a:r>
            <a:endParaRPr lang="en-US" sz="24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1260" y="1406441"/>
            <a:ext cx="3625483" cy="2285194"/>
          </a:xfrm>
          <a:prstGeom prst="rect">
            <a:avLst/>
          </a:prstGeom>
        </p:spPr>
      </p:pic>
    </p:spTree>
    <p:extLst>
      <p:ext uri="{BB962C8B-B14F-4D97-AF65-F5344CB8AC3E}">
        <p14:creationId xmlns:p14="http://schemas.microsoft.com/office/powerpoint/2010/main" val="2264152194"/>
      </p:ext>
    </p:extLst>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64824" y="1450774"/>
            <a:ext cx="7972849" cy="4415635"/>
          </a:xfrm>
        </p:spPr>
        <p:txBody>
          <a:bodyPr/>
          <a:lstStyle/>
          <a:p>
            <a:pPr marL="0" indent="0">
              <a:spcBef>
                <a:spcPts val="600"/>
              </a:spcBef>
              <a:buNone/>
            </a:pPr>
            <a:r>
              <a:rPr lang="en-US" dirty="0"/>
              <a:t>Why?</a:t>
            </a:r>
          </a:p>
          <a:p>
            <a:pPr marL="0" indent="0">
              <a:spcBef>
                <a:spcPts val="600"/>
              </a:spcBef>
              <a:buNone/>
            </a:pPr>
            <a:r>
              <a:rPr lang="en-US" sz="2000" b="0" dirty="0"/>
              <a:t>The NT24k Series was introduced </a:t>
            </a:r>
            <a:r>
              <a:rPr lang="en-US" sz="2000" b="0" dirty="0" smtClean="0"/>
              <a:t>to </a:t>
            </a:r>
            <a:r>
              <a:rPr lang="en-US" sz="2000" b="0" dirty="0"/>
              <a:t>address </a:t>
            </a:r>
            <a:r>
              <a:rPr lang="en-US" sz="2000" b="0" dirty="0" smtClean="0"/>
              <a:t>the market need </a:t>
            </a:r>
            <a:r>
              <a:rPr lang="en-US" sz="2000" b="0" dirty="0"/>
              <a:t>for modular industrial switches that provide higher port counts and varying media </a:t>
            </a:r>
            <a:r>
              <a:rPr lang="en-US" sz="2000" b="0" dirty="0" smtClean="0"/>
              <a:t>configuration, with </a:t>
            </a:r>
            <a:r>
              <a:rPr lang="en-US" sz="2000" b="0" dirty="0"/>
              <a:t>smart plug-and-play </a:t>
            </a:r>
            <a:r>
              <a:rPr lang="en-US" sz="2000" b="0" dirty="0" smtClean="0"/>
              <a:t>operation. </a:t>
            </a:r>
          </a:p>
          <a:p>
            <a:pPr marL="0" indent="0">
              <a:spcBef>
                <a:spcPts val="600"/>
              </a:spcBef>
              <a:buNone/>
            </a:pPr>
            <a:r>
              <a:rPr lang="en-US" dirty="0" smtClean="0"/>
              <a:t>Who?</a:t>
            </a:r>
          </a:p>
          <a:p>
            <a:pPr marL="0" indent="0">
              <a:spcBef>
                <a:spcPts val="600"/>
              </a:spcBef>
              <a:buNone/>
            </a:pPr>
            <a:r>
              <a:rPr lang="en-US" sz="2000" b="0" dirty="0"/>
              <a:t>The </a:t>
            </a:r>
            <a:r>
              <a:rPr lang="en-US" sz="2000" b="0" dirty="0" smtClean="0"/>
              <a:t>NT24k target </a:t>
            </a:r>
            <a:r>
              <a:rPr lang="en-US" sz="2000" b="0" dirty="0"/>
              <a:t>customer </a:t>
            </a:r>
            <a:r>
              <a:rPr lang="en-US" sz="2000" b="0" dirty="0" smtClean="0"/>
              <a:t>needs an industrial-grade </a:t>
            </a:r>
            <a:r>
              <a:rPr lang="en-US" sz="2000" b="0" dirty="0"/>
              <a:t>managed Ethernet switch with higher port count </a:t>
            </a:r>
            <a:r>
              <a:rPr lang="en-US" sz="2000" b="0" dirty="0" smtClean="0"/>
              <a:t>capability </a:t>
            </a:r>
            <a:r>
              <a:rPr lang="en-US" sz="2000" b="0" dirty="0"/>
              <a:t>and increased fiber optic and/or Gigabit connectivity options</a:t>
            </a:r>
            <a:r>
              <a:rPr lang="en-US" sz="2000" b="0" dirty="0" smtClean="0"/>
              <a:t>.</a:t>
            </a:r>
            <a:endParaRPr lang="en-US" sz="2000" dirty="0" smtClean="0"/>
          </a:p>
          <a:p>
            <a:pPr marL="0" indent="0">
              <a:buNone/>
            </a:pPr>
            <a:r>
              <a:rPr lang="en-US" dirty="0" smtClean="0"/>
              <a:t>Where?</a:t>
            </a:r>
          </a:p>
          <a:p>
            <a:pPr marL="0" indent="0">
              <a:spcBef>
                <a:spcPts val="600"/>
              </a:spcBef>
              <a:buNone/>
            </a:pPr>
            <a:r>
              <a:rPr lang="en-US" sz="2000" b="0" dirty="0" smtClean="0"/>
              <a:t>The NT24k series delivers </a:t>
            </a:r>
            <a:r>
              <a:rPr lang="en-US" sz="2000" b="0" dirty="0"/>
              <a:t>configuration flexibility that meets industrial networking requirements across industries </a:t>
            </a:r>
            <a:r>
              <a:rPr lang="en-US" sz="2000" b="0" dirty="0" smtClean="0"/>
              <a:t>including </a:t>
            </a:r>
            <a:r>
              <a:rPr lang="en-US" sz="2000" b="0" dirty="0"/>
              <a:t>factory automation, utilities, video surveillance, security, transportation and alternative energy. </a:t>
            </a:r>
          </a:p>
        </p:txBody>
      </p:sp>
      <p:sp>
        <p:nvSpPr>
          <p:cNvPr id="3" name="Title 2"/>
          <p:cNvSpPr>
            <a:spLocks noGrp="1"/>
          </p:cNvSpPr>
          <p:nvPr>
            <p:ph type="title"/>
          </p:nvPr>
        </p:nvSpPr>
        <p:spPr/>
        <p:txBody>
          <a:bodyPr/>
          <a:lstStyle/>
          <a:p>
            <a:r>
              <a:rPr lang="en-US" dirty="0" smtClean="0"/>
              <a:t>NT24k Key Selling Points</a:t>
            </a:r>
            <a:endParaRPr lang="en-US" dirty="0"/>
          </a:p>
        </p:txBody>
      </p:sp>
    </p:spTree>
    <p:extLst>
      <p:ext uri="{BB962C8B-B14F-4D97-AF65-F5344CB8AC3E}">
        <p14:creationId xmlns:p14="http://schemas.microsoft.com/office/powerpoint/2010/main" val="3698163896"/>
      </p:ext>
    </p:extLst>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662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Box 7"/>
          <p:cNvSpPr txBox="1">
            <a:spLocks noChangeArrowheads="1"/>
          </p:cNvSpPr>
          <p:nvPr/>
        </p:nvSpPr>
        <p:spPr bwMode="auto">
          <a:xfrm>
            <a:off x="1584325" y="1066800"/>
            <a:ext cx="7407275" cy="738664"/>
          </a:xfrm>
          <a:prstGeom prst="rect">
            <a:avLst/>
          </a:prstGeom>
          <a:noFill/>
          <a:ln w="9525">
            <a:noFill/>
            <a:miter lim="800000"/>
            <a:headEnd/>
            <a:tailEnd/>
          </a:ln>
        </p:spPr>
        <p:txBody>
          <a:bodyPr>
            <a:spAutoFit/>
          </a:bodyPr>
          <a:lstStyle/>
          <a:p>
            <a:pPr lvl="7">
              <a:defRPr/>
            </a:pPr>
            <a:endParaRPr lang="en-US" sz="1800" b="1" dirty="0">
              <a:solidFill>
                <a:srgbClr val="0033CC"/>
              </a:solidFill>
              <a:latin typeface="Calibri" pitchFamily="34" charset="0"/>
            </a:endParaRPr>
          </a:p>
          <a:p>
            <a:pPr algn="ctr" eaLnBrk="0" hangingPunct="0">
              <a:defRPr/>
            </a:pPr>
            <a:endParaRPr lang="en-US" sz="2400" b="1" dirty="0">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0328902"/>
              </p:ext>
            </p:extLst>
          </p:nvPr>
        </p:nvGraphicFramePr>
        <p:xfrm>
          <a:off x="1160059" y="1300483"/>
          <a:ext cx="7492328" cy="4422849"/>
        </p:xfrm>
        <a:graphic>
          <a:graphicData uri="http://schemas.openxmlformats.org/drawingml/2006/table">
            <a:tbl>
              <a:tblPr/>
              <a:tblGrid>
                <a:gridCol w="1071864"/>
                <a:gridCol w="3073901"/>
                <a:gridCol w="1647272"/>
                <a:gridCol w="1699291"/>
              </a:tblGrid>
              <a:tr h="630832">
                <a:tc>
                  <a:txBody>
                    <a:bodyPr/>
                    <a:lstStyle/>
                    <a:p>
                      <a:pPr marL="0" marR="0" algn="ctr">
                        <a:lnSpc>
                          <a:spcPct val="115000"/>
                        </a:lnSpc>
                        <a:spcBef>
                          <a:spcPts val="0"/>
                        </a:spcBef>
                        <a:spcAft>
                          <a:spcPts val="0"/>
                        </a:spcAft>
                      </a:pPr>
                      <a:r>
                        <a:rPr lang="en-US" sz="1600" b="1" dirty="0">
                          <a:solidFill>
                            <a:schemeClr val="bg1"/>
                          </a:solidFill>
                          <a:latin typeface="Calibri" pitchFamily="34" charset="0"/>
                          <a:ea typeface="Times New Roman"/>
                          <a:cs typeface="Calibri" pitchFamily="34" charset="0"/>
                        </a:rPr>
                        <a:t>Cable Name </a:t>
                      </a:r>
                      <a:endParaRPr lang="en-US" sz="1600" b="1" dirty="0">
                        <a:solidFill>
                          <a:schemeClr val="bg1"/>
                        </a:solidFill>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600" b="1" dirty="0">
                          <a:solidFill>
                            <a:schemeClr val="bg1"/>
                          </a:solidFill>
                          <a:latin typeface="Calibri" pitchFamily="34" charset="0"/>
                          <a:ea typeface="Times New Roman"/>
                          <a:cs typeface="Calibri" pitchFamily="34" charset="0"/>
                        </a:rPr>
                        <a:t>Makeup</a:t>
                      </a:r>
                      <a:endParaRPr lang="en-US" sz="1600" b="1" dirty="0">
                        <a:solidFill>
                          <a:schemeClr val="bg1"/>
                        </a:solidFill>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600" b="1" dirty="0">
                          <a:solidFill>
                            <a:schemeClr val="bg1"/>
                          </a:solidFill>
                          <a:latin typeface="Calibri" pitchFamily="34" charset="0"/>
                          <a:ea typeface="Times New Roman"/>
                          <a:cs typeface="Calibri" pitchFamily="34" charset="0"/>
                        </a:rPr>
                        <a:t>Data Rate</a:t>
                      </a:r>
                      <a:endParaRPr lang="en-US" sz="1600" b="1" dirty="0">
                        <a:solidFill>
                          <a:schemeClr val="bg1"/>
                        </a:solidFill>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600" b="1" dirty="0">
                          <a:solidFill>
                            <a:schemeClr val="bg1"/>
                          </a:solidFill>
                          <a:latin typeface="Calibri" pitchFamily="34" charset="0"/>
                          <a:ea typeface="Times New Roman"/>
                          <a:cs typeface="Calibri" pitchFamily="34" charset="0"/>
                        </a:rPr>
                        <a:t>Network Compatibility</a:t>
                      </a:r>
                      <a:endParaRPr lang="en-US" sz="1600" b="1" dirty="0">
                        <a:solidFill>
                          <a:schemeClr val="bg1"/>
                        </a:solidFill>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661515">
                <a:tc>
                  <a:txBody>
                    <a:bodyPr/>
                    <a:lstStyle/>
                    <a:p>
                      <a:pPr marL="0" marR="0" algn="ctr">
                        <a:lnSpc>
                          <a:spcPct val="115000"/>
                        </a:lnSpc>
                        <a:spcBef>
                          <a:spcPts val="0"/>
                        </a:spcBef>
                        <a:spcAft>
                          <a:spcPts val="0"/>
                        </a:spcAft>
                      </a:pPr>
                      <a:r>
                        <a:rPr lang="en-US" sz="1600" dirty="0" smtClean="0">
                          <a:latin typeface="Calibri" pitchFamily="34" charset="0"/>
                          <a:ea typeface="Times New Roman"/>
                          <a:cs typeface="Calibri" pitchFamily="34" charset="0"/>
                        </a:rPr>
                        <a:t>Cat1</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 2 pairs </a:t>
                      </a:r>
                      <a:r>
                        <a:rPr lang="en-US" sz="1600" dirty="0">
                          <a:latin typeface="Calibri" pitchFamily="34" charset="0"/>
                          <a:ea typeface="Times New Roman"/>
                          <a:cs typeface="Calibri" pitchFamily="34" charset="0"/>
                        </a:rPr>
                        <a:t>of copper wire -- </a:t>
                      </a:r>
                      <a:r>
                        <a:rPr lang="en-US" sz="1600" dirty="0" smtClean="0">
                          <a:latin typeface="Calibri" pitchFamily="34" charset="0"/>
                          <a:ea typeface="Times New Roman"/>
                          <a:cs typeface="Calibri" pitchFamily="34" charset="0"/>
                        </a:rPr>
                        <a:t>  </a:t>
                      </a:r>
                      <a:br>
                        <a:rPr lang="en-US" sz="1600" dirty="0" smtClean="0">
                          <a:latin typeface="Calibri" pitchFamily="34" charset="0"/>
                          <a:ea typeface="Times New Roman"/>
                          <a:cs typeface="Calibri" pitchFamily="34" charset="0"/>
                        </a:rPr>
                      </a:br>
                      <a:r>
                        <a:rPr lang="en-US" sz="1600" dirty="0" smtClean="0">
                          <a:latin typeface="Calibri" pitchFamily="34" charset="0"/>
                          <a:ea typeface="Times New Roman"/>
                          <a:cs typeface="Calibri" pitchFamily="34" charset="0"/>
                        </a:rPr>
                        <a:t> terminated </a:t>
                      </a:r>
                      <a:r>
                        <a:rPr lang="en-US" sz="1600" dirty="0">
                          <a:latin typeface="Calibri" pitchFamily="34" charset="0"/>
                          <a:ea typeface="Times New Roman"/>
                          <a:cs typeface="Calibri" pitchFamily="34" charset="0"/>
                        </a:rPr>
                        <a:t>by </a:t>
                      </a:r>
                      <a:r>
                        <a:rPr lang="en-US" sz="1600" dirty="0" smtClean="0">
                          <a:latin typeface="Calibri" pitchFamily="34" charset="0"/>
                          <a:ea typeface="Times New Roman"/>
                          <a:cs typeface="Calibri" pitchFamily="34" charset="0"/>
                        </a:rPr>
                        <a:t>RJ-11 </a:t>
                      </a:r>
                      <a:r>
                        <a:rPr lang="en-US" sz="1600" baseline="0" dirty="0" smtClean="0">
                          <a:latin typeface="Calibri" pitchFamily="34" charset="0"/>
                          <a:ea typeface="Times New Roman"/>
                          <a:cs typeface="Calibri" pitchFamily="34" charset="0"/>
                        </a:rPr>
                        <a:t> connectors</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Calibri"/>
                          <a:cs typeface="Calibri" pitchFamily="34" charset="0"/>
                        </a:rPr>
                        <a:t> 1Mbps</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Calibri"/>
                          <a:cs typeface="Calibri" pitchFamily="34" charset="0"/>
                        </a:rPr>
                        <a:t> Phone</a:t>
                      </a:r>
                      <a:r>
                        <a:rPr lang="en-US" sz="1600" baseline="0" dirty="0" smtClean="0">
                          <a:latin typeface="Calibri" pitchFamily="34" charset="0"/>
                          <a:ea typeface="Calibri"/>
                          <a:cs typeface="Calibri" pitchFamily="34" charset="0"/>
                        </a:rPr>
                        <a:t> lines &amp;  doorbells</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342">
                <a:tc>
                  <a:txBody>
                    <a:bodyPr/>
                    <a:lstStyle/>
                    <a:p>
                      <a:pPr marL="0" marR="0" algn="ctr">
                        <a:lnSpc>
                          <a:spcPct val="115000"/>
                        </a:lnSpc>
                        <a:spcBef>
                          <a:spcPts val="0"/>
                        </a:spcBef>
                        <a:spcAft>
                          <a:spcPts val="0"/>
                        </a:spcAft>
                      </a:pPr>
                      <a:r>
                        <a:rPr lang="en-US" sz="1600" dirty="0" smtClean="0">
                          <a:latin typeface="Calibri" pitchFamily="34" charset="0"/>
                          <a:ea typeface="Calibri"/>
                          <a:cs typeface="Calibri" pitchFamily="34" charset="0"/>
                        </a:rPr>
                        <a:t>Cat3</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 4 </a:t>
                      </a:r>
                      <a:r>
                        <a:rPr lang="en-US" sz="1600" dirty="0">
                          <a:latin typeface="Calibri" pitchFamily="34" charset="0"/>
                          <a:ea typeface="Times New Roman"/>
                          <a:cs typeface="Calibri" pitchFamily="34" charset="0"/>
                        </a:rPr>
                        <a:t>twisted pairs of copper </a:t>
                      </a:r>
                      <a:r>
                        <a:rPr lang="en-US" sz="1600" dirty="0" smtClean="0">
                          <a:latin typeface="Calibri" pitchFamily="34" charset="0"/>
                          <a:ea typeface="Times New Roman"/>
                          <a:cs typeface="Calibri" pitchFamily="34" charset="0"/>
                        </a:rPr>
                        <a:t>wire --</a:t>
                      </a:r>
                      <a:br>
                        <a:rPr lang="en-US" sz="1600" dirty="0" smtClean="0">
                          <a:latin typeface="Calibri" pitchFamily="34" charset="0"/>
                          <a:ea typeface="Times New Roman"/>
                          <a:cs typeface="Calibri" pitchFamily="34" charset="0"/>
                        </a:rPr>
                      </a:br>
                      <a:r>
                        <a:rPr lang="en-US" sz="1600" dirty="0" smtClean="0">
                          <a:latin typeface="Calibri" pitchFamily="34" charset="0"/>
                          <a:ea typeface="Times New Roman"/>
                          <a:cs typeface="Calibri" pitchFamily="34" charset="0"/>
                        </a:rPr>
                        <a:t>terminated </a:t>
                      </a:r>
                      <a:r>
                        <a:rPr lang="en-US" sz="1600" dirty="0">
                          <a:latin typeface="Calibri" pitchFamily="34" charset="0"/>
                          <a:ea typeface="Times New Roman"/>
                          <a:cs typeface="Calibri" pitchFamily="34" charset="0"/>
                        </a:rPr>
                        <a:t>by </a:t>
                      </a:r>
                      <a:r>
                        <a:rPr lang="en-US" sz="1600" dirty="0" smtClean="0">
                          <a:latin typeface="Calibri" pitchFamily="34" charset="0"/>
                          <a:ea typeface="Times New Roman"/>
                          <a:cs typeface="Calibri" pitchFamily="34" charset="0"/>
                        </a:rPr>
                        <a:t>RJ-45</a:t>
                      </a:r>
                      <a:r>
                        <a:rPr lang="en-US" sz="1600" baseline="0" dirty="0" smtClean="0">
                          <a:latin typeface="Calibri" pitchFamily="34" charset="0"/>
                          <a:ea typeface="Times New Roman"/>
                          <a:cs typeface="Calibri" pitchFamily="34" charset="0"/>
                        </a:rPr>
                        <a:t> connectors</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 10Mbps – 2 pair</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 10Base-T</a:t>
                      </a: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166">
                <a:tc>
                  <a:txBody>
                    <a:bodyPr/>
                    <a:lstStyle/>
                    <a:p>
                      <a:pPr marL="0" marR="0" algn="ctr">
                        <a:lnSpc>
                          <a:spcPct val="115000"/>
                        </a:lnSpc>
                        <a:spcBef>
                          <a:spcPts val="0"/>
                        </a:spcBef>
                        <a:spcAft>
                          <a:spcPts val="0"/>
                        </a:spcAft>
                      </a:pPr>
                      <a:r>
                        <a:rPr lang="en-US" sz="1600" dirty="0" smtClean="0">
                          <a:latin typeface="Calibri" pitchFamily="34" charset="0"/>
                          <a:ea typeface="Times New Roman"/>
                          <a:cs typeface="Calibri" pitchFamily="34" charset="0"/>
                        </a:rPr>
                        <a:t>Cat5</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aseline="0" dirty="0" smtClean="0">
                          <a:latin typeface="Calibri" pitchFamily="34" charset="0"/>
                          <a:ea typeface="Times New Roman"/>
                          <a:cs typeface="Calibri" pitchFamily="34" charset="0"/>
                        </a:rPr>
                        <a:t> </a:t>
                      </a:r>
                      <a:r>
                        <a:rPr lang="en-US" sz="1600" dirty="0" smtClean="0">
                          <a:latin typeface="Calibri" pitchFamily="34" charset="0"/>
                          <a:ea typeface="Times New Roman"/>
                          <a:cs typeface="Calibri" pitchFamily="34" charset="0"/>
                        </a:rPr>
                        <a:t>4 twisted pairs of copper wire --</a:t>
                      </a:r>
                      <a:br>
                        <a:rPr lang="en-US" sz="1600" dirty="0" smtClean="0">
                          <a:latin typeface="Calibri" pitchFamily="34" charset="0"/>
                          <a:ea typeface="Times New Roman"/>
                          <a:cs typeface="Calibri" pitchFamily="34" charset="0"/>
                        </a:rPr>
                      </a:br>
                      <a:r>
                        <a:rPr lang="en-US" sz="1600" dirty="0" smtClean="0">
                          <a:latin typeface="Calibri" pitchFamily="34" charset="0"/>
                          <a:ea typeface="Times New Roman"/>
                          <a:cs typeface="Calibri" pitchFamily="34" charset="0"/>
                        </a:rPr>
                        <a:t>terminated by RJ-45</a:t>
                      </a:r>
                      <a:r>
                        <a:rPr lang="en-US" sz="1600" baseline="0" dirty="0" smtClean="0">
                          <a:latin typeface="Calibri" pitchFamily="34" charset="0"/>
                          <a:ea typeface="Times New Roman"/>
                          <a:cs typeface="Calibri" pitchFamily="34" charset="0"/>
                        </a:rPr>
                        <a:t> connectors</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 100Mbps – 2 pair</a:t>
                      </a:r>
                    </a:p>
                    <a:p>
                      <a:pPr marL="0" marR="0">
                        <a:lnSpc>
                          <a:spcPct val="115000"/>
                        </a:lnSpc>
                        <a:spcBef>
                          <a:spcPts val="0"/>
                        </a:spcBef>
                        <a:spcAft>
                          <a:spcPts val="0"/>
                        </a:spcAft>
                      </a:pPr>
                      <a:r>
                        <a:rPr lang="en-US" sz="1600" dirty="0" smtClean="0">
                          <a:latin typeface="Calibri" pitchFamily="34" charset="0"/>
                          <a:ea typeface="Calibri"/>
                          <a:cs typeface="Calibri" pitchFamily="34" charset="0"/>
                        </a:rPr>
                        <a:t> 1,000Mbps – 4 pair</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 10Base-T</a:t>
                      </a:r>
                    </a:p>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 100Base-TX</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982">
                <a:tc>
                  <a:txBody>
                    <a:bodyPr/>
                    <a:lstStyle/>
                    <a:p>
                      <a:pPr marL="0" marR="0" algn="ctr">
                        <a:lnSpc>
                          <a:spcPct val="115000"/>
                        </a:lnSpc>
                        <a:spcBef>
                          <a:spcPts val="0"/>
                        </a:spcBef>
                        <a:spcAft>
                          <a:spcPts val="0"/>
                        </a:spcAft>
                      </a:pPr>
                      <a:r>
                        <a:rPr lang="en-US" sz="1600" b="1" dirty="0" smtClean="0">
                          <a:solidFill>
                            <a:schemeClr val="tx1"/>
                          </a:solidFill>
                          <a:latin typeface="Calibri" pitchFamily="34" charset="0"/>
                          <a:ea typeface="Times New Roman"/>
                          <a:cs typeface="Calibri" pitchFamily="34" charset="0"/>
                        </a:rPr>
                        <a:t>Cat5e</a:t>
                      </a:r>
                    </a:p>
                    <a:p>
                      <a:pPr marL="0" marR="0" algn="ctr">
                        <a:lnSpc>
                          <a:spcPct val="115000"/>
                        </a:lnSpc>
                        <a:spcBef>
                          <a:spcPts val="0"/>
                        </a:spcBef>
                        <a:spcAft>
                          <a:spcPts val="0"/>
                        </a:spcAft>
                      </a:pPr>
                      <a:endParaRPr lang="en-US" sz="1600" dirty="0">
                        <a:solidFill>
                          <a:schemeClr val="tx1"/>
                        </a:solidFill>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600" b="0" dirty="0" smtClean="0">
                          <a:solidFill>
                            <a:schemeClr val="tx1"/>
                          </a:solidFill>
                          <a:latin typeface="Calibri" pitchFamily="34" charset="0"/>
                          <a:ea typeface="Times New Roman"/>
                          <a:cs typeface="Calibri" pitchFamily="34" charset="0"/>
                        </a:rPr>
                        <a:t> </a:t>
                      </a:r>
                      <a:r>
                        <a:rPr lang="en-US" sz="1600" dirty="0" smtClean="0">
                          <a:latin typeface="Calibri" pitchFamily="34" charset="0"/>
                          <a:ea typeface="Times New Roman"/>
                          <a:cs typeface="Calibri" pitchFamily="34" charset="0"/>
                        </a:rPr>
                        <a:t>4 twisted pairs of copper wire --</a:t>
                      </a:r>
                      <a:br>
                        <a:rPr lang="en-US" sz="1600" dirty="0" smtClean="0">
                          <a:latin typeface="Calibri" pitchFamily="34" charset="0"/>
                          <a:ea typeface="Times New Roman"/>
                          <a:cs typeface="Calibri" pitchFamily="34" charset="0"/>
                        </a:rPr>
                      </a:br>
                      <a:r>
                        <a:rPr lang="en-US" sz="1600" dirty="0" smtClean="0">
                          <a:latin typeface="Calibri" pitchFamily="34" charset="0"/>
                          <a:ea typeface="Times New Roman"/>
                          <a:cs typeface="Calibri" pitchFamily="34" charset="0"/>
                        </a:rPr>
                        <a:t>terminated by RJ-45</a:t>
                      </a:r>
                      <a:r>
                        <a:rPr lang="en-US" sz="1600" baseline="0" dirty="0" smtClean="0">
                          <a:latin typeface="Calibri" pitchFamily="34" charset="0"/>
                          <a:ea typeface="Times New Roman"/>
                          <a:cs typeface="Calibri" pitchFamily="34" charset="0"/>
                        </a:rPr>
                        <a:t> connectors</a:t>
                      </a:r>
                      <a:endParaRPr lang="en-US" sz="1600" b="0" dirty="0">
                        <a:solidFill>
                          <a:schemeClr val="tx1"/>
                        </a:solidFill>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600" b="0" dirty="0" smtClean="0">
                          <a:solidFill>
                            <a:schemeClr val="tx1"/>
                          </a:solidFill>
                          <a:latin typeface="Calibri" pitchFamily="34" charset="0"/>
                          <a:ea typeface="Times New Roman"/>
                          <a:cs typeface="Calibri" pitchFamily="34" charset="0"/>
                        </a:rPr>
                        <a:t> 1,000Mbps – 2 pair</a:t>
                      </a:r>
                      <a:endParaRPr lang="en-US" sz="1600" b="0" dirty="0">
                        <a:solidFill>
                          <a:schemeClr val="tx1"/>
                        </a:solidFill>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600" b="1" dirty="0" smtClean="0">
                          <a:solidFill>
                            <a:schemeClr val="tx1"/>
                          </a:solidFill>
                          <a:latin typeface="Calibri" pitchFamily="34" charset="0"/>
                          <a:ea typeface="Times New Roman"/>
                          <a:cs typeface="Calibri" pitchFamily="34" charset="0"/>
                        </a:rPr>
                        <a:t> 100BaseTX</a:t>
                      </a:r>
                    </a:p>
                    <a:p>
                      <a:pPr marL="0" marR="0">
                        <a:lnSpc>
                          <a:spcPct val="115000"/>
                        </a:lnSpc>
                        <a:spcBef>
                          <a:spcPts val="0"/>
                        </a:spcBef>
                        <a:spcAft>
                          <a:spcPts val="0"/>
                        </a:spcAft>
                      </a:pPr>
                      <a:r>
                        <a:rPr lang="en-US" sz="1600" b="1" dirty="0" smtClean="0">
                          <a:solidFill>
                            <a:schemeClr val="tx1"/>
                          </a:solidFill>
                          <a:latin typeface="Calibri" pitchFamily="34" charset="0"/>
                          <a:ea typeface="Times New Roman"/>
                          <a:cs typeface="Calibri" pitchFamily="34" charset="0"/>
                        </a:rPr>
                        <a:t> 1000Base-TX</a:t>
                      </a:r>
                      <a:endParaRPr lang="en-US" sz="1600" b="1" dirty="0">
                        <a:solidFill>
                          <a:schemeClr val="tx1"/>
                        </a:solidFill>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909061">
                <a:tc>
                  <a:txBody>
                    <a:bodyPr/>
                    <a:lstStyle/>
                    <a:p>
                      <a:pPr marL="0" marR="0" algn="ctr">
                        <a:lnSpc>
                          <a:spcPct val="115000"/>
                        </a:lnSpc>
                        <a:spcBef>
                          <a:spcPts val="0"/>
                        </a:spcBef>
                        <a:spcAft>
                          <a:spcPts val="0"/>
                        </a:spcAft>
                      </a:pPr>
                      <a:r>
                        <a:rPr lang="en-US" sz="1600" dirty="0" smtClean="0">
                          <a:latin typeface="Calibri" pitchFamily="34" charset="0"/>
                          <a:ea typeface="Times New Roman"/>
                          <a:cs typeface="Calibri" pitchFamily="34" charset="0"/>
                        </a:rPr>
                        <a:t>Cat6a</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 4 twisted pairs of copper wire --</a:t>
                      </a:r>
                      <a:br>
                        <a:rPr lang="en-US" sz="1600" dirty="0" smtClean="0">
                          <a:latin typeface="Calibri" pitchFamily="34" charset="0"/>
                          <a:ea typeface="Times New Roman"/>
                          <a:cs typeface="Calibri" pitchFamily="34" charset="0"/>
                        </a:rPr>
                      </a:br>
                      <a:r>
                        <a:rPr lang="en-US" sz="1600" dirty="0" smtClean="0">
                          <a:latin typeface="Calibri" pitchFamily="34" charset="0"/>
                          <a:ea typeface="Times New Roman"/>
                          <a:cs typeface="Calibri" pitchFamily="34" charset="0"/>
                        </a:rPr>
                        <a:t>terminated by RJ-45</a:t>
                      </a:r>
                      <a:r>
                        <a:rPr lang="en-US" sz="1600" baseline="0" dirty="0" smtClean="0">
                          <a:latin typeface="Calibri" pitchFamily="34" charset="0"/>
                          <a:ea typeface="Times New Roman"/>
                          <a:cs typeface="Calibri" pitchFamily="34" charset="0"/>
                        </a:rPr>
                        <a:t> connectors</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 10,000Mbps – 2 pair</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pitchFamily="34" charset="0"/>
                          <a:ea typeface="Times New Roman"/>
                          <a:cs typeface="Calibri" pitchFamily="34" charset="0"/>
                        </a:rPr>
                        <a:t> 100Base-TX</a:t>
                      </a:r>
                      <a:r>
                        <a:rPr lang="en-US" sz="1600" dirty="0">
                          <a:latin typeface="Calibri" pitchFamily="34" charset="0"/>
                          <a:ea typeface="Times New Roman"/>
                          <a:cs typeface="Calibri" pitchFamily="34" charset="0"/>
                        </a:rPr>
                        <a:t>, </a:t>
                      </a:r>
                      <a:r>
                        <a:rPr lang="en-US" sz="1600" dirty="0" smtClean="0">
                          <a:latin typeface="Calibri" pitchFamily="34" charset="0"/>
                          <a:ea typeface="Times New Roman"/>
                          <a:cs typeface="Calibri" pitchFamily="34" charset="0"/>
                        </a:rPr>
                        <a:t>   1,000Base-TX</a:t>
                      </a:r>
                    </a:p>
                    <a:p>
                      <a:pPr marL="0" marR="0">
                        <a:lnSpc>
                          <a:spcPct val="115000"/>
                        </a:lnSpc>
                        <a:spcBef>
                          <a:spcPts val="0"/>
                        </a:spcBef>
                        <a:spcAft>
                          <a:spcPts val="0"/>
                        </a:spcAft>
                      </a:pPr>
                      <a:r>
                        <a:rPr lang="en-US" sz="1600" dirty="0" smtClean="0">
                          <a:latin typeface="Calibri" pitchFamily="34" charset="0"/>
                          <a:ea typeface="Calibri"/>
                          <a:cs typeface="Calibri" pitchFamily="34" charset="0"/>
                        </a:rPr>
                        <a:t>10,000Base-TX</a:t>
                      </a:r>
                      <a:endParaRPr lang="en-US" sz="1600" dirty="0">
                        <a:latin typeface="Calibri" pitchFamily="34" charset="0"/>
                        <a:ea typeface="Calibri"/>
                        <a:cs typeface="Calibri" pitchFamily="34" charset="0"/>
                      </a:endParaRPr>
                    </a:p>
                  </a:txBody>
                  <a:tcPr marL="38100" marR="38100" marT="38104" marB="381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 Placeholder 2"/>
          <p:cNvSpPr>
            <a:spLocks noGrp="1"/>
          </p:cNvSpPr>
          <p:nvPr>
            <p:ph type="body" sz="quarter" idx="15"/>
          </p:nvPr>
        </p:nvSpPr>
        <p:spPr/>
        <p:txBody>
          <a:bodyPr/>
          <a:lstStyle/>
          <a:p>
            <a:r>
              <a:rPr lang="en-US" dirty="0" smtClean="0"/>
              <a:t>Ethernet Cabling</a:t>
            </a:r>
            <a:endParaRPr lang="en-US" dirty="0"/>
          </a:p>
        </p:txBody>
      </p:sp>
    </p:spTree>
    <p:extLst>
      <p:ext uri="{BB962C8B-B14F-4D97-AF65-F5344CB8AC3E}">
        <p14:creationId xmlns:p14="http://schemas.microsoft.com/office/powerpoint/2010/main" val="397588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1" name="Rectangle 98"/>
          <p:cNvSpPr>
            <a:spLocks noChangeArrowheads="1"/>
          </p:cNvSpPr>
          <p:nvPr/>
        </p:nvSpPr>
        <p:spPr bwMode="auto">
          <a:xfrm>
            <a:off x="8382000" y="1447800"/>
            <a:ext cx="304800" cy="246221"/>
          </a:xfrm>
          <a:prstGeom prst="rect">
            <a:avLst/>
          </a:prstGeom>
          <a:solidFill>
            <a:schemeClr val="bg1"/>
          </a:solidFill>
          <a:ln>
            <a:noFill/>
          </a:ln>
          <a:extLst>
            <a:ext uri="{91240B29-F687-4F45-9708-019B960494DF}">
              <a14:hiddenLine xmlns:a14="http://schemas.microsoft.com/office/drawing/2010/main" w="38100" cap="sq" algn="ctr">
                <a:solidFill>
                  <a:srgbClr val="000000"/>
                </a:solidFill>
                <a:round/>
                <a:headEnd/>
                <a:tailEnd type="triangle" w="med" len="med"/>
              </a14:hiddenLine>
            </a:ext>
          </a:extLst>
        </p:spPr>
        <p:txBody>
          <a:bodyPr>
            <a:spAutoFit/>
          </a:bodyPr>
          <a:lstStyle/>
          <a:p>
            <a:pPr algn="ctr" eaLnBrk="0" hangingPunct="0"/>
            <a:endParaRPr lang="en-US" dirty="0">
              <a:latin typeface="Calibri" pitchFamily="34" charset="0"/>
            </a:endParaRPr>
          </a:p>
        </p:txBody>
      </p:sp>
      <p:pic>
        <p:nvPicPr>
          <p:cNvPr id="27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558131"/>
            <a:ext cx="61722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5"/>
          </p:nvPr>
        </p:nvSpPr>
        <p:spPr/>
        <p:txBody>
          <a:bodyPr/>
          <a:lstStyle/>
          <a:p>
            <a:r>
              <a:rPr lang="en-US" dirty="0" smtClean="0"/>
              <a:t>Ethernet Cabling Standards</a:t>
            </a:r>
            <a:endParaRPr lang="en-US" dirty="0"/>
          </a:p>
        </p:txBody>
      </p:sp>
    </p:spTree>
    <p:extLst>
      <p:ext uri="{BB962C8B-B14F-4D97-AF65-F5344CB8AC3E}">
        <p14:creationId xmlns:p14="http://schemas.microsoft.com/office/powerpoint/2010/main" val="18431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d Lion Template-GREY">
  <a:themeElements>
    <a:clrScheme name="Red Lion Colors">
      <a:dk1>
        <a:sysClr val="windowText" lastClr="000000"/>
      </a:dk1>
      <a:lt1>
        <a:sysClr val="window" lastClr="FFFFFF"/>
      </a:lt1>
      <a:dk2>
        <a:srgbClr val="604897"/>
      </a:dk2>
      <a:lt2>
        <a:srgbClr val="E9E7EC"/>
      </a:lt2>
      <a:accent1>
        <a:srgbClr val="E10535"/>
      </a:accent1>
      <a:accent2>
        <a:srgbClr val="4F81BD"/>
      </a:accent2>
      <a:accent3>
        <a:srgbClr val="9BBB59"/>
      </a:accent3>
      <a:accent4>
        <a:srgbClr val="7E61B1"/>
      </a:accent4>
      <a:accent5>
        <a:srgbClr val="4BACC6"/>
      </a:accent5>
      <a:accent6>
        <a:srgbClr val="F79646"/>
      </a:accent6>
      <a:hlink>
        <a:srgbClr val="E10535"/>
      </a:hlink>
      <a:folHlink>
        <a:srgbClr val="E10535"/>
      </a:folHlink>
    </a:clrScheme>
    <a:fontScheme name="Red Lion Sans">
      <a:majorFont>
        <a:latin typeface="Corbel"/>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d Lion Master Title &amp; Closing">
  <a:themeElements>
    <a:clrScheme name="Red Lion Colors">
      <a:dk1>
        <a:sysClr val="windowText" lastClr="000000"/>
      </a:dk1>
      <a:lt1>
        <a:sysClr val="window" lastClr="FFFFFF"/>
      </a:lt1>
      <a:dk2>
        <a:srgbClr val="604897"/>
      </a:dk2>
      <a:lt2>
        <a:srgbClr val="E9E7EC"/>
      </a:lt2>
      <a:accent1>
        <a:srgbClr val="E10535"/>
      </a:accent1>
      <a:accent2>
        <a:srgbClr val="4F81BD"/>
      </a:accent2>
      <a:accent3>
        <a:srgbClr val="9BBB59"/>
      </a:accent3>
      <a:accent4>
        <a:srgbClr val="7E61B1"/>
      </a:accent4>
      <a:accent5>
        <a:srgbClr val="4BACC6"/>
      </a:accent5>
      <a:accent6>
        <a:srgbClr val="F79646"/>
      </a:accent6>
      <a:hlink>
        <a:srgbClr val="E10535"/>
      </a:hlink>
      <a:folHlink>
        <a:srgbClr val="E10535"/>
      </a:folHlink>
    </a:clrScheme>
    <a:fontScheme name="Red Lion Sans">
      <a:majorFont>
        <a:latin typeface="Corbel"/>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d Lion Master Small Header">
  <a:themeElements>
    <a:clrScheme name="Red Lion Colors">
      <a:dk1>
        <a:sysClr val="windowText" lastClr="000000"/>
      </a:dk1>
      <a:lt1>
        <a:sysClr val="window" lastClr="FFFFFF"/>
      </a:lt1>
      <a:dk2>
        <a:srgbClr val="604897"/>
      </a:dk2>
      <a:lt2>
        <a:srgbClr val="E9E7EC"/>
      </a:lt2>
      <a:accent1>
        <a:srgbClr val="E10535"/>
      </a:accent1>
      <a:accent2>
        <a:srgbClr val="4F81BD"/>
      </a:accent2>
      <a:accent3>
        <a:srgbClr val="9BBB59"/>
      </a:accent3>
      <a:accent4>
        <a:srgbClr val="7E61B1"/>
      </a:accent4>
      <a:accent5>
        <a:srgbClr val="4BACC6"/>
      </a:accent5>
      <a:accent6>
        <a:srgbClr val="F79646"/>
      </a:accent6>
      <a:hlink>
        <a:srgbClr val="E10535"/>
      </a:hlink>
      <a:folHlink>
        <a:srgbClr val="E10535"/>
      </a:folHlink>
    </a:clrScheme>
    <a:fontScheme name="Red Lion Sans">
      <a:majorFont>
        <a:latin typeface="Corbel"/>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d Lion Master No Logo">
  <a:themeElements>
    <a:clrScheme name="Red Lion Colors">
      <a:dk1>
        <a:sysClr val="windowText" lastClr="000000"/>
      </a:dk1>
      <a:lt1>
        <a:sysClr val="window" lastClr="FFFFFF"/>
      </a:lt1>
      <a:dk2>
        <a:srgbClr val="604897"/>
      </a:dk2>
      <a:lt2>
        <a:srgbClr val="E9E7EC"/>
      </a:lt2>
      <a:accent1>
        <a:srgbClr val="E10535"/>
      </a:accent1>
      <a:accent2>
        <a:srgbClr val="4F81BD"/>
      </a:accent2>
      <a:accent3>
        <a:srgbClr val="9BBB59"/>
      </a:accent3>
      <a:accent4>
        <a:srgbClr val="7E61B1"/>
      </a:accent4>
      <a:accent5>
        <a:srgbClr val="4BACC6"/>
      </a:accent5>
      <a:accent6>
        <a:srgbClr val="F79646"/>
      </a:accent6>
      <a:hlink>
        <a:srgbClr val="E10535"/>
      </a:hlink>
      <a:folHlink>
        <a:srgbClr val="E10535"/>
      </a:folHlink>
    </a:clrScheme>
    <a:fontScheme name="Red Lion Sans">
      <a:majorFont>
        <a:latin typeface="Corbel"/>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and Close">
  <a:themeElements>
    <a:clrScheme name="Red Lion Colors">
      <a:dk1>
        <a:sysClr val="windowText" lastClr="000000"/>
      </a:dk1>
      <a:lt1>
        <a:sysClr val="window" lastClr="FFFFFF"/>
      </a:lt1>
      <a:dk2>
        <a:srgbClr val="604897"/>
      </a:dk2>
      <a:lt2>
        <a:srgbClr val="E9E7EC"/>
      </a:lt2>
      <a:accent1>
        <a:srgbClr val="E10535"/>
      </a:accent1>
      <a:accent2>
        <a:srgbClr val="4F81BD"/>
      </a:accent2>
      <a:accent3>
        <a:srgbClr val="9BBB59"/>
      </a:accent3>
      <a:accent4>
        <a:srgbClr val="7E61B1"/>
      </a:accent4>
      <a:accent5>
        <a:srgbClr val="4BACC6"/>
      </a:accent5>
      <a:accent6>
        <a:srgbClr val="F79646"/>
      </a:accent6>
      <a:hlink>
        <a:srgbClr val="E10535"/>
      </a:hlink>
      <a:folHlink>
        <a:srgbClr val="E10535"/>
      </a:folHlink>
    </a:clrScheme>
    <a:fontScheme name="Red Lion Sans">
      <a:majorFont>
        <a:latin typeface="Corbel"/>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Red Lion Colors">
      <a:dk1>
        <a:sysClr val="windowText" lastClr="000000"/>
      </a:dk1>
      <a:lt1>
        <a:sysClr val="window" lastClr="FFFFFF"/>
      </a:lt1>
      <a:dk2>
        <a:srgbClr val="604897"/>
      </a:dk2>
      <a:lt2>
        <a:srgbClr val="E9E7EC"/>
      </a:lt2>
      <a:accent1>
        <a:srgbClr val="E82446"/>
      </a:accent1>
      <a:accent2>
        <a:srgbClr val="4F81BD"/>
      </a:accent2>
      <a:accent3>
        <a:srgbClr val="9BBB59"/>
      </a:accent3>
      <a:accent4>
        <a:srgbClr val="7E61B1"/>
      </a:accent4>
      <a:accent5>
        <a:srgbClr val="4BACC6"/>
      </a:accent5>
      <a:accent6>
        <a:srgbClr val="F79646"/>
      </a:accent6>
      <a:hlink>
        <a:srgbClr val="E82446"/>
      </a:hlink>
      <a:folHlink>
        <a:srgbClr val="E82446"/>
      </a:folHlink>
    </a:clrScheme>
    <a:fontScheme name="Red Lion Sans">
      <a:majorFont>
        <a:latin typeface="Corbel"/>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Red Lion Colors">
      <a:dk1>
        <a:sysClr val="windowText" lastClr="000000"/>
      </a:dk1>
      <a:lt1>
        <a:sysClr val="window" lastClr="FFFFFF"/>
      </a:lt1>
      <a:dk2>
        <a:srgbClr val="604897"/>
      </a:dk2>
      <a:lt2>
        <a:srgbClr val="E9E7EC"/>
      </a:lt2>
      <a:accent1>
        <a:srgbClr val="E82446"/>
      </a:accent1>
      <a:accent2>
        <a:srgbClr val="4F81BD"/>
      </a:accent2>
      <a:accent3>
        <a:srgbClr val="9BBB59"/>
      </a:accent3>
      <a:accent4>
        <a:srgbClr val="7E61B1"/>
      </a:accent4>
      <a:accent5>
        <a:srgbClr val="4BACC6"/>
      </a:accent5>
      <a:accent6>
        <a:srgbClr val="F79646"/>
      </a:accent6>
      <a:hlink>
        <a:srgbClr val="E82446"/>
      </a:hlink>
      <a:folHlink>
        <a:srgbClr val="E82446"/>
      </a:folHlink>
    </a:clrScheme>
    <a:fontScheme name="Red Lion Sans">
      <a:majorFont>
        <a:latin typeface="Corbel"/>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d801722-3630-4150-b0ec-869a968a57f8">QPRHXA2NAAYW-497-25</_dlc_DocId>
    <_dlc_DocIdUrl xmlns="ad801722-3630-4150-b0ec-869a968a57f8">
      <Url>https://sharepoint.redlion.net/t/PM/WS2013/_layouts/DocIdRedir.aspx?ID=QPRHXA2NAAYW-497-25</Url>
      <Description>QPRHXA2NAAYW-497-25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71459970D237469835E1F3A2B0EE70" ma:contentTypeVersion="0" ma:contentTypeDescription="Create a new document." ma:contentTypeScope="" ma:versionID="21a09db33a85b2edb36b28745445a368">
  <xsd:schema xmlns:xsd="http://www.w3.org/2001/XMLSchema" xmlns:xs="http://www.w3.org/2001/XMLSchema" xmlns:p="http://schemas.microsoft.com/office/2006/metadata/properties" xmlns:ns2="ad801722-3630-4150-b0ec-869a968a57f8" targetNamespace="http://schemas.microsoft.com/office/2006/metadata/properties" ma:root="true" ma:fieldsID="e961c5d9477fd1146f4fea5c10e275a6" ns2:_="">
    <xsd:import namespace="ad801722-3630-4150-b0ec-869a968a5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01722-3630-4150-b0ec-869a968a57f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9856B1-BC10-401F-8805-14563BD27254}">
  <ds:schemaRefs>
    <ds:schemaRef ds:uri="http://purl.org/dc/dcmitype/"/>
    <ds:schemaRef ds:uri="http://schemas.microsoft.com/office/2006/documentManagement/types"/>
    <ds:schemaRef ds:uri="http://purl.org/dc/elements/1.1/"/>
    <ds:schemaRef ds:uri="http://www.w3.org/XML/1998/namespace"/>
    <ds:schemaRef ds:uri="ad801722-3630-4150-b0ec-869a968a57f8"/>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5059445-2573-435C-8D6E-79F480C864B8}">
  <ds:schemaRefs>
    <ds:schemaRef ds:uri="http://schemas.microsoft.com/sharepoint/v3/contenttype/forms"/>
  </ds:schemaRefs>
</ds:datastoreItem>
</file>

<file path=customXml/itemProps3.xml><?xml version="1.0" encoding="utf-8"?>
<ds:datastoreItem xmlns:ds="http://schemas.openxmlformats.org/officeDocument/2006/customXml" ds:itemID="{92F4845E-1B3F-45F8-868D-90E28E5A8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801722-3630-4150-b0ec-869a968a5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FD7CA2E-AE52-443C-B146-3D6BF87DD5A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Red Lion Template-GREY</Template>
  <TotalTime>11209</TotalTime>
  <Words>4090</Words>
  <Application>Microsoft Office PowerPoint</Application>
  <PresentationFormat>On-screen Show (4:3)</PresentationFormat>
  <Paragraphs>862</Paragraphs>
  <Slides>79</Slides>
  <Notes>33</Notes>
  <HiddenSlides>1</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79</vt:i4>
      </vt:variant>
    </vt:vector>
  </HeadingPairs>
  <TitlesOfParts>
    <vt:vector size="85" baseType="lpstr">
      <vt:lpstr>Red Lion Template-GREY</vt:lpstr>
      <vt:lpstr>Red Lion Master Title &amp; Closing</vt:lpstr>
      <vt:lpstr>Red Lion Master Small Header</vt:lpstr>
      <vt:lpstr>Red Lion Master No Logo</vt:lpstr>
      <vt:lpstr>Title and Close</vt:lpstr>
      <vt:lpstr>Visio</vt:lpstr>
      <vt:lpstr>Workshop 2013</vt:lpstr>
      <vt:lpstr>PowerPoint Presentation</vt:lpstr>
      <vt:lpstr>Networking Review</vt:lpstr>
      <vt:lpstr>PowerPoint Presentation</vt:lpstr>
      <vt:lpstr>Ethernet Cabling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LC Fiber Optic Connector</vt:lpstr>
      <vt:lpstr>Benefits of Using Fiber</vt:lpstr>
      <vt:lpstr>What do I need to know about fiber install?</vt:lpstr>
      <vt:lpstr>PowerPoint Presentation</vt:lpstr>
      <vt:lpstr>Hubs vs. Switches</vt:lpstr>
      <vt:lpstr>Ethernet Hubs</vt:lpstr>
      <vt:lpstr>Ethernet Switch</vt:lpstr>
      <vt:lpstr>Ethernet Frame</vt:lpstr>
      <vt:lpstr>IP Packet</vt:lpstr>
      <vt:lpstr>Unmanaged Switches</vt:lpstr>
      <vt:lpstr>Monitored Unmanaged Switches</vt:lpstr>
      <vt:lpstr>N-View Troubleshooting</vt:lpstr>
      <vt:lpstr>Layer 2 Frame Types</vt:lpstr>
      <vt:lpstr>Managed Switches</vt:lpstr>
      <vt:lpstr>Layer 3</vt:lpstr>
      <vt:lpstr>Network Topologies</vt:lpstr>
      <vt:lpstr>PowerPoint Presentation</vt:lpstr>
      <vt:lpstr>PowerPoint Presentation</vt:lpstr>
      <vt:lpstr>PowerPoint Presentation</vt:lpstr>
      <vt:lpstr>PowerPoint Presentation</vt:lpstr>
      <vt:lpstr>Ring Protocols</vt:lpstr>
      <vt:lpstr>STP/RSTP Protocols</vt:lpstr>
      <vt:lpstr>Red Lion Proprietary Ring Protocols</vt:lpstr>
      <vt:lpstr>PowerPoint Presentation</vt:lpstr>
      <vt:lpstr>PowerPoint Presentation</vt:lpstr>
      <vt:lpstr>Recent Introductions</vt:lpstr>
      <vt:lpstr>PowerPoint Presentation</vt:lpstr>
      <vt:lpstr>PowerPoint Presentation</vt:lpstr>
      <vt:lpstr>PowerPoint Presentation</vt:lpstr>
      <vt:lpstr>Two Product Lines</vt:lpstr>
      <vt:lpstr>                              N-Tron Product Line</vt:lpstr>
      <vt:lpstr>Sixnet Industrial Ethernet Switches</vt:lpstr>
      <vt:lpstr>Switch Positioning – the most asked question...</vt:lpstr>
      <vt:lpstr>PowerPoint Presentation</vt:lpstr>
      <vt:lpstr>PowerPoint Presentation</vt:lpstr>
      <vt:lpstr>PowerPoint Presentation</vt:lpstr>
      <vt:lpstr>PowerPoint Presentation</vt:lpstr>
      <vt:lpstr>Switch Positioning</vt:lpstr>
      <vt:lpstr>PowerPoint Presentation</vt:lpstr>
      <vt:lpstr>Market Forecast</vt:lpstr>
      <vt:lpstr>The move to Managed Switches</vt:lpstr>
      <vt:lpstr>PowerPoint Presentation</vt:lpstr>
      <vt:lpstr>PowerPoint Presentation</vt:lpstr>
      <vt:lpstr>What are our customers asking for?</vt:lpstr>
      <vt:lpstr>What are we doing about it?</vt:lpstr>
      <vt:lpstr>Red Lion N-Tron NT24k Switches</vt:lpstr>
      <vt:lpstr>Red Lion NT24k Feature Highlights</vt:lpstr>
      <vt:lpstr>Red Lion NT24k Feature Highlights</vt:lpstr>
      <vt:lpstr>User Friendly Web Browser</vt:lpstr>
      <vt:lpstr>Red Lion NT24k Power Input Options</vt:lpstr>
      <vt:lpstr>Red Lion NT24k Module Options</vt:lpstr>
      <vt:lpstr>NT24k Series Rackmount Models</vt:lpstr>
      <vt:lpstr>NT24k DIN Rail Models</vt:lpstr>
      <vt:lpstr>NT24k DIN Rail Models</vt:lpstr>
      <vt:lpstr>NT24k Future Release</vt:lpstr>
      <vt:lpstr>PowerPoint Presentation</vt:lpstr>
      <vt:lpstr>PowerPoint Presentation</vt:lpstr>
      <vt:lpstr>PowerPoint Presentation</vt:lpstr>
      <vt:lpstr>NT24K N-Ring Demo</vt:lpstr>
      <vt:lpstr>NT24k Key Selling Points</vt:lpstr>
      <vt:lpstr>NT24k Key Selling Points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Courtemanche</dc:creator>
  <cp:lastModifiedBy>Don.Kline</cp:lastModifiedBy>
  <cp:revision>381</cp:revision>
  <cp:lastPrinted>2013-03-22T20:48:19Z</cp:lastPrinted>
  <dcterms:created xsi:type="dcterms:W3CDTF">2012-04-06T14:13:06Z</dcterms:created>
  <dcterms:modified xsi:type="dcterms:W3CDTF">2014-06-03T13:05:12Z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0x0101005371459970D237469835E1F3A2B0EE70</vt:lpwstr>
  </property>
  <property fmtid="{D5CDD505-2E9C-101B-9397-08002B2CF9AE}" pid="3" name="_dlc_DocIdItemGuid">
    <vt:lpwstr>f157c9c1-2c9e-4034-8597-e5a590158674</vt:lpwstr>
  </property>
</Properties>
</file>